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61" r:id="rId3"/>
    <p:sldId id="263" r:id="rId4"/>
    <p:sldId id="266" r:id="rId5"/>
    <p:sldId id="271" r:id="rId6"/>
    <p:sldId id="278" r:id="rId7"/>
    <p:sldId id="257" r:id="rId8"/>
    <p:sldId id="277" r:id="rId9"/>
    <p:sldId id="272" r:id="rId10"/>
    <p:sldId id="267" r:id="rId11"/>
    <p:sldId id="290" r:id="rId12"/>
    <p:sldId id="279" r:id="rId13"/>
    <p:sldId id="280" r:id="rId14"/>
    <p:sldId id="282" r:id="rId15"/>
    <p:sldId id="270" r:id="rId16"/>
    <p:sldId id="269" r:id="rId17"/>
    <p:sldId id="284" r:id="rId18"/>
    <p:sldId id="285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9900"/>
    <a:srgbClr val="C75F09"/>
    <a:srgbClr val="FF3300"/>
    <a:srgbClr val="FF33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06CA8-0BDA-4ECE-9A58-F373C54273BC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2A93A-1C76-4F46-A5FE-7F63ECD74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879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A93A-1C76-4F46-A5FE-7F63ECD743A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E3B9-7551-4FF1-9707-D8224167D549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817-81C1-4D58-98F6-B2280D9BA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E3B9-7551-4FF1-9707-D8224167D549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817-81C1-4D58-98F6-B2280D9BA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E3B9-7551-4FF1-9707-D8224167D549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817-81C1-4D58-98F6-B2280D9BA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E3B9-7551-4FF1-9707-D8224167D549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817-81C1-4D58-98F6-B2280D9BA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E3B9-7551-4FF1-9707-D8224167D549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817-81C1-4D58-98F6-B2280D9BA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E3B9-7551-4FF1-9707-D8224167D549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817-81C1-4D58-98F6-B2280D9BA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E3B9-7551-4FF1-9707-D8224167D549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817-81C1-4D58-98F6-B2280D9BA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E3B9-7551-4FF1-9707-D8224167D549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817-81C1-4D58-98F6-B2280D9BA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E3B9-7551-4FF1-9707-D8224167D549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817-81C1-4D58-98F6-B2280D9BA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E3B9-7551-4FF1-9707-D8224167D549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817-81C1-4D58-98F6-B2280D9BA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E3B9-7551-4FF1-9707-D8224167D549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817-81C1-4D58-98F6-B2280D9BA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1E3B9-7551-4FF1-9707-D8224167D549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FB817-81C1-4D58-98F6-B2280D9BA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dtest.ru/bread.php" TargetMode="External"/><Relationship Id="rId2" Type="http://schemas.openxmlformats.org/officeDocument/2006/relationships/hyperlink" Target="http://www.foodtest.ru/what_is_soya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oodtest.ru/flour.php" TargetMode="External"/><Relationship Id="rId5" Type="http://schemas.openxmlformats.org/officeDocument/2006/relationships/hyperlink" Target="http://www.foodtest.ru/milk.php" TargetMode="External"/><Relationship Id="rId4" Type="http://schemas.openxmlformats.org/officeDocument/2006/relationships/hyperlink" Target="http://www.foodtest.ru/konditer.ph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late.googleusercontent.com/translate_c?hl=ru&amp;langpair=en|ru&amp;u=http://www.gmo-compass.org/eng/glossary/18.dna.html&amp;rurl=translate.google.ru&amp;usg=ALkJrhhPffDV1MOgX7dPUfRTfAr4d5GfUg" TargetMode="External"/><Relationship Id="rId2" Type="http://schemas.openxmlformats.org/officeDocument/2006/relationships/hyperlink" Target="http://translate.googleusercontent.com/translate_c?hl=ru&amp;langpair=en|ru&amp;u=http://www.gmo-compass.org/eng/glossary/16.pcr_polymerase_chain_reaction.html&amp;rurl=translate.google.ru&amp;usg=ALkJrhiYtnKxHNAhUTs_Qr5l-kLGFQb1F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ranslate.googleusercontent.com/translate_c?hl=ru&amp;langpair=en|ru&amp;u=http://www.gmo-compass.org/eng/glossary/106.primer.html&amp;rurl=translate.google.ru&amp;usg=ALkJrhhZ1Ek84b-9O3ID1UitU2iR7nlzm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ГМО и ГМ (ГМИ)</a:t>
            </a:r>
            <a:endParaRPr lang="ru-RU" sz="3600" dirty="0"/>
          </a:p>
        </p:txBody>
      </p:sp>
      <p:pic>
        <p:nvPicPr>
          <p:cNvPr id="1026" name="Picture 2" descr="C:\Documents and Settings\Валентина\Рабочий стол\ГМО\Технология производства ГМ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08424" y="812006"/>
            <a:ext cx="4896463" cy="52602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Генетически модифицированные организмы (ГМО) — это любые организмы (от вирусов до животных), чей природный генетический состав был изменен посредством генной инженерии. «Трансгенный», трансгены — фрагменты чужеродных ДНК, внесенных в состав организма.</a:t>
            </a:r>
          </a:p>
          <a:p>
            <a:r>
              <a:rPr lang="ru-RU" dirty="0" smtClean="0"/>
              <a:t>ГМ –продукт – полученный из ГМО</a:t>
            </a:r>
          </a:p>
          <a:p>
            <a:r>
              <a:rPr lang="ru-RU" dirty="0" smtClean="0"/>
              <a:t>ГМИ – генномодифицированные источники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На российском рынке продукты с ГМО появились в конце 1990-х годов.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971792" cy="1798628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/>
              <a:t>Маркировка ГМО и ГМ должна быть :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714356"/>
            <a:ext cx="5111750" cy="5411807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Если продовольствие – генетически измененный организм (ГМО)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Пищевые продукты и компоненты, произведенные из ГМ растений и микроорганизмов (независимо от того,  может ли быть обнаружено ГМО в конечном продукте)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Однако, при определенных условиях, многочисленные продукты, освобождаются от обязательства маркировки. </a:t>
            </a:r>
            <a:r>
              <a:rPr lang="ru-RU" b="1" dirty="0" smtClean="0"/>
              <a:t>Эти исключения касаются в первую очередь добавок и технологических добавок, а также  мяса, молока и яиц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09" y="2000239"/>
            <a:ext cx="2428893" cy="35004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7649" name="Picture 1" descr="C:\Documents and Settings\Валентина\Рабочий стол\ГМО\ГМО кролик зеле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57430"/>
            <a:ext cx="2857500" cy="2390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439850"/>
          </a:xfrm>
        </p:spPr>
        <p:txBody>
          <a:bodyPr/>
          <a:lstStyle/>
          <a:p>
            <a:pPr algn="l"/>
            <a:r>
              <a:rPr lang="ru-RU" b="1" dirty="0" smtClean="0"/>
              <a:t> </a:t>
            </a:r>
            <a:r>
              <a:rPr lang="ru-RU" sz="3600" b="1" dirty="0" smtClean="0"/>
              <a:t>ПОРОГ МАРКИРОВКИ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786058"/>
            <a:ext cx="7901014" cy="3340105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Существует проблема с использованием порога  маркировки  поскольку разные страны используют различные уровни терпимости и применяют  терминологию по-другому.</a:t>
            </a:r>
          </a:p>
          <a:p>
            <a:r>
              <a:rPr lang="ru-RU" dirty="0" smtClean="0"/>
              <a:t>“</a:t>
            </a:r>
            <a:r>
              <a:rPr lang="ru-RU" b="1" dirty="0" smtClean="0"/>
              <a:t>ГM</a:t>
            </a:r>
            <a:r>
              <a:rPr lang="ru-RU" dirty="0" smtClean="0"/>
              <a:t>”- </a:t>
            </a:r>
            <a:r>
              <a:rPr lang="ru-RU" dirty="0" err="1" smtClean="0"/>
              <a:t>содержашие</a:t>
            </a:r>
            <a:r>
              <a:rPr lang="ru-RU" dirty="0" smtClean="0"/>
              <a:t> </a:t>
            </a:r>
          </a:p>
          <a:p>
            <a:r>
              <a:rPr lang="ru-RU" dirty="0" smtClean="0"/>
              <a:t>"</a:t>
            </a:r>
            <a:r>
              <a:rPr lang="ru-RU" b="1" dirty="0" err="1" smtClean="0"/>
              <a:t>Не-ГМ</a:t>
            </a:r>
            <a:r>
              <a:rPr lang="ru-RU" dirty="0" smtClean="0"/>
              <a:t>", когда содержание ГМ ниже указанного уровня.  </a:t>
            </a:r>
          </a:p>
          <a:p>
            <a:r>
              <a:rPr lang="ru-RU" b="1" dirty="0" smtClean="0"/>
              <a:t>“ Свободные от ГM” </a:t>
            </a:r>
            <a:r>
              <a:rPr lang="ru-RU" dirty="0" smtClean="0"/>
              <a:t>и ярлыки «</a:t>
            </a:r>
            <a:r>
              <a:rPr lang="ru-RU" b="1" dirty="0" err="1" smtClean="0"/>
              <a:t>Не-ГМ</a:t>
            </a:r>
            <a:r>
              <a:rPr lang="ru-RU" dirty="0" smtClean="0"/>
              <a:t>".(В зависимости от регулирующего органа, может подразумевать нулевое содержание  ГM или ниже определенного порога </a:t>
            </a:r>
          </a:p>
          <a:p>
            <a:r>
              <a:rPr lang="ru-RU" dirty="0" smtClean="0"/>
              <a:t>«</a:t>
            </a:r>
            <a:r>
              <a:rPr lang="ru-RU" b="1" dirty="0" smtClean="0"/>
              <a:t>Органический" </a:t>
            </a:r>
            <a:r>
              <a:rPr lang="ru-RU" dirty="0" smtClean="0"/>
              <a:t>продукт</a:t>
            </a:r>
            <a:r>
              <a:rPr lang="ru-RU" b="1" dirty="0" smtClean="0"/>
              <a:t> </a:t>
            </a:r>
            <a:r>
              <a:rPr lang="ru-RU" dirty="0" smtClean="0"/>
              <a:t>в ЕС, подразумевает нулевое содержание  ГM </a:t>
            </a:r>
          </a:p>
          <a:p>
            <a:r>
              <a:rPr lang="ru-RU" dirty="0" smtClean="0"/>
              <a:t>в Соединенных Штатах используется 5 % порог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В России – все продовольственные товары, содержащие (ГМО) свыше 0,9%, должны иметь специальную маркировку.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Documents and Settings\Валентина\Рабочий стол\ГМО\зарубежная маркировка без ГМ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500042"/>
            <a:ext cx="3143272" cy="1565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785794"/>
          <a:ext cx="7500989" cy="5600648"/>
        </p:xfrm>
        <a:graphic>
          <a:graphicData uri="http://schemas.openxmlformats.org/drawingml/2006/table">
            <a:tbl>
              <a:tblPr/>
              <a:tblGrid>
                <a:gridCol w="2251942"/>
                <a:gridCol w="1406576"/>
                <a:gridCol w="2047766"/>
                <a:gridCol w="1794705"/>
              </a:tblGrid>
              <a:tr h="319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Страна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Маркировка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%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ный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порог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Значок маркировки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Австралия  и Новый Зеландия </a:t>
                      </a:r>
                      <a:r>
                        <a:rPr lang="ru-RU" sz="1400" baseline="30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Принудительный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GM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Бразилия  </a:t>
                      </a:r>
                      <a:r>
                        <a:rPr lang="ru-RU" sz="1400" baseline="30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Принудительный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GM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Канада </a:t>
                      </a:r>
                      <a:r>
                        <a:rPr lang="ru-RU" sz="1400" baseline="30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2,3,4,9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Добровольный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Non-GE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или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GE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Китай </a:t>
                      </a:r>
                      <a:r>
                        <a:rPr lang="ru-RU" sz="1400" baseline="30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Принудительный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GM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ЕС </a:t>
                      </a: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Принудительный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GM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Индонезия </a:t>
                      </a: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2,5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Принудительный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GM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Израиль </a:t>
                      </a: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Принудительный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GM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Япония </a:t>
                      </a: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2,3,7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Принудительный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GM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Филиппины </a:t>
                      </a: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2,5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Добровольный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/А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Н/А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Россия </a:t>
                      </a: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2,5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Принудительный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GM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Саудовская Аравия </a:t>
                      </a: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2,5,7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Принудительный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GM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Ю. Корея  </a:t>
                      </a: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2,5,7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Принудительный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GM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Швейцария </a:t>
                      </a: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Принудительный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GM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Тайвань </a:t>
                      </a: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2,5,7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Принудительный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GM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Тайланд  </a:t>
                      </a: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2,7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Принудительный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/А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GM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/А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США </a:t>
                      </a:r>
                      <a:r>
                        <a:rPr lang="ru-RU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7,8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Добровольный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Organic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Маркировка с «ГМ» </a:t>
            </a:r>
            <a:br>
              <a:rPr lang="ru-RU" sz="3600" dirty="0" smtClean="0"/>
            </a:br>
            <a:r>
              <a:rPr lang="ru-RU" sz="1800" dirty="0" smtClean="0"/>
              <a:t>Новые, строгие правила маркировки вступили в силу в апреле 2004 года. Многие ожидали, что они помогут быстрее найти продукты с ГМО по этикеткам в продуктовых магазинах. За исключением Нидерландов, маркировка ГМО продуктов нигде не появилась. 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3794" name="Picture 2" descr="G:\ГМО\пример маркировки продукта с ГМ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428736"/>
            <a:ext cx="6072198" cy="3000396"/>
          </a:xfrm>
          <a:prstGeom prst="rect">
            <a:avLst/>
          </a:prstGeom>
          <a:noFill/>
        </p:spPr>
      </p:pic>
      <p:pic>
        <p:nvPicPr>
          <p:cNvPr id="33795" name="Picture 3" descr="G:\ГМО\гель с лицетино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2786082" cy="4968252"/>
          </a:xfrm>
          <a:prstGeom prst="rect">
            <a:avLst/>
          </a:prstGeom>
          <a:noFill/>
        </p:spPr>
      </p:pic>
      <p:pic>
        <p:nvPicPr>
          <p:cNvPr id="7" name="Содержимое 5" descr="http://www.gmo-compass.org/data/imagescontent/regulation/050_label_oil_teaser_74x74.gif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000504"/>
            <a:ext cx="2314574" cy="264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Маркировка «</a:t>
            </a:r>
            <a:r>
              <a:rPr lang="ru-RU" sz="3600" dirty="0" err="1" smtClean="0"/>
              <a:t>Не-ГМ</a:t>
            </a:r>
            <a:r>
              <a:rPr lang="ru-RU" sz="3600" dirty="0" smtClean="0"/>
              <a:t>», «Органическая»</a:t>
            </a:r>
            <a:br>
              <a:rPr lang="ru-RU" sz="3600" dirty="0" smtClean="0"/>
            </a:br>
            <a:r>
              <a:rPr lang="ru-RU" sz="3600" dirty="0" smtClean="0"/>
              <a:t>«Свободный от ГМ»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По закону, </a:t>
            </a:r>
            <a:r>
              <a:rPr lang="ru-RU" b="1" dirty="0" smtClean="0"/>
              <a:t>использование генной инженерии запрещается  в продукции определяемой как "органическая"</a:t>
            </a:r>
            <a:r>
              <a:rPr lang="ru-RU" dirty="0" smtClean="0"/>
              <a:t>. Тем не менее, в некоторых случаях разрешено и эти продукты содержат незначительные следы генетически измененных организмов.</a:t>
            </a:r>
          </a:p>
          <a:p>
            <a:endParaRPr lang="ru-RU" dirty="0"/>
          </a:p>
        </p:txBody>
      </p:sp>
      <p:pic>
        <p:nvPicPr>
          <p:cNvPr id="5" name="Содержимое 4" descr="Продукты питания без ГМО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643314"/>
            <a:ext cx="292892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gmo-compass.org/images/icons/organicfarming_eu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50" y="642918"/>
            <a:ext cx="17859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G:\ГМО\Не содержит ГМО фото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5000636"/>
            <a:ext cx="3000396" cy="1691890"/>
          </a:xfrm>
          <a:prstGeom prst="rect">
            <a:avLst/>
          </a:prstGeom>
          <a:noFill/>
        </p:spPr>
      </p:pic>
      <p:pic>
        <p:nvPicPr>
          <p:cNvPr id="34819" name="Picture 3" descr="G:\ГМО\Не содержит ГМО фото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357298"/>
            <a:ext cx="2581559" cy="2005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поставляет в Россию </a:t>
            </a:r>
            <a:r>
              <a:rPr lang="ru-RU" dirty="0" err="1" smtClean="0"/>
              <a:t>ГМО-продукты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700" dirty="0" smtClean="0"/>
              <a:t>Компания-производитель </a:t>
            </a:r>
            <a:r>
              <a:rPr lang="ru-RU" sz="1700" b="1" dirty="0" err="1" smtClean="0"/>
              <a:t>Hershey's</a:t>
            </a:r>
            <a:r>
              <a:rPr lang="ru-RU" sz="1700" b="1" dirty="0" smtClean="0"/>
              <a:t>:  </a:t>
            </a:r>
            <a:r>
              <a:rPr lang="ru-RU" sz="1700" b="1" dirty="0" err="1" smtClean="0">
                <a:solidFill>
                  <a:srgbClr val="FF0000"/>
                </a:solidFill>
              </a:rPr>
              <a:t>Kit-Kat</a:t>
            </a:r>
            <a:r>
              <a:rPr lang="ru-RU" sz="1700" b="1" dirty="0" smtClean="0">
                <a:solidFill>
                  <a:srgbClr val="FF0000"/>
                </a:solidFill>
              </a:rPr>
              <a:t> (шоколадный батончик); </a:t>
            </a:r>
            <a:r>
              <a:rPr lang="ru-RU" sz="1700" b="1" dirty="0" err="1" smtClean="0">
                <a:solidFill>
                  <a:srgbClr val="FF0000"/>
                </a:solidFill>
              </a:rPr>
              <a:t>Kisses</a:t>
            </a:r>
            <a:r>
              <a:rPr lang="ru-RU" sz="1700" b="1" dirty="0" smtClean="0">
                <a:solidFill>
                  <a:srgbClr val="FF0000"/>
                </a:solidFill>
              </a:rPr>
              <a:t> (конфеты)</a:t>
            </a:r>
            <a:br>
              <a:rPr lang="ru-RU" sz="1700" b="1" dirty="0" smtClean="0">
                <a:solidFill>
                  <a:srgbClr val="FF0000"/>
                </a:solidFill>
              </a:rPr>
            </a:br>
            <a:r>
              <a:rPr lang="ru-RU" sz="1700" b="1" dirty="0" smtClean="0">
                <a:solidFill>
                  <a:srgbClr val="FF0000"/>
                </a:solidFill>
              </a:rPr>
              <a:t>Компания-производитель </a:t>
            </a:r>
            <a:r>
              <a:rPr lang="ru-RU" sz="1700" b="1" dirty="0" err="1" smtClean="0">
                <a:solidFill>
                  <a:srgbClr val="FF0000"/>
                </a:solidFill>
              </a:rPr>
              <a:t>Mars</a:t>
            </a:r>
            <a:r>
              <a:rPr lang="ru-RU" sz="1700" b="1" dirty="0" smtClean="0">
                <a:solidFill>
                  <a:srgbClr val="FF0000"/>
                </a:solidFill>
              </a:rPr>
              <a:t>: M&amp;M'S; </a:t>
            </a:r>
            <a:r>
              <a:rPr lang="ru-RU" sz="1700" b="1" dirty="0" err="1" smtClean="0">
                <a:solidFill>
                  <a:srgbClr val="FF0000"/>
                </a:solidFill>
              </a:rPr>
              <a:t>Snickers</a:t>
            </a:r>
            <a:r>
              <a:rPr lang="ru-RU" sz="1700" b="1" dirty="0" smtClean="0">
                <a:solidFill>
                  <a:srgbClr val="FF0000"/>
                </a:solidFill>
              </a:rPr>
              <a:t>; </a:t>
            </a:r>
            <a:r>
              <a:rPr lang="ru-RU" sz="1700" b="1" dirty="0" err="1" smtClean="0">
                <a:solidFill>
                  <a:srgbClr val="FF0000"/>
                </a:solidFill>
              </a:rPr>
              <a:t>Milky</a:t>
            </a:r>
            <a:r>
              <a:rPr lang="ru-RU" sz="1700" b="1" dirty="0" smtClean="0">
                <a:solidFill>
                  <a:srgbClr val="FF0000"/>
                </a:solidFill>
              </a:rPr>
              <a:t> </a:t>
            </a:r>
            <a:r>
              <a:rPr lang="ru-RU" sz="1700" b="1" dirty="0" err="1" smtClean="0">
                <a:solidFill>
                  <a:srgbClr val="FF0000"/>
                </a:solidFill>
              </a:rPr>
              <a:t>Way</a:t>
            </a:r>
            <a:r>
              <a:rPr lang="ru-RU" sz="1700" b="1" dirty="0" smtClean="0">
                <a:solidFill>
                  <a:srgbClr val="FF0000"/>
                </a:solidFill>
              </a:rPr>
              <a:t>; </a:t>
            </a:r>
            <a:r>
              <a:rPr lang="ru-RU" sz="1700" b="1" dirty="0" err="1" smtClean="0">
                <a:solidFill>
                  <a:srgbClr val="FF0000"/>
                </a:solidFill>
              </a:rPr>
              <a:t>Twix</a:t>
            </a:r>
            <a:r>
              <a:rPr lang="ru-RU" sz="1700" b="1" dirty="0" smtClean="0">
                <a:solidFill>
                  <a:srgbClr val="FF0000"/>
                </a:solidFill>
              </a:rPr>
              <a:t>; </a:t>
            </a:r>
            <a:r>
              <a:rPr lang="ru-RU" sz="1700" b="1" dirty="0" err="1" smtClean="0">
                <a:solidFill>
                  <a:srgbClr val="FF0000"/>
                </a:solidFill>
              </a:rPr>
              <a:t>Nestle</a:t>
            </a:r>
            <a:r>
              <a:rPr lang="ru-RU" sz="1700" b="1" dirty="0" smtClean="0">
                <a:solidFill>
                  <a:srgbClr val="FF0000"/>
                </a:solidFill>
              </a:rPr>
              <a:t>; </a:t>
            </a:r>
            <a:r>
              <a:rPr lang="ru-RU" sz="1700" b="1" dirty="0" err="1" smtClean="0">
                <a:solidFill>
                  <a:srgbClr val="FF0000"/>
                </a:solidFill>
              </a:rPr>
              <a:t>Nesquik</a:t>
            </a:r>
            <a:r>
              <a:rPr lang="ru-RU" sz="1700" b="1" dirty="0" smtClean="0">
                <a:solidFill>
                  <a:srgbClr val="FF0000"/>
                </a:solidFill>
              </a:rPr>
              <a:t> </a:t>
            </a:r>
            <a:r>
              <a:rPr lang="ru-RU" sz="1700" b="1" dirty="0" smtClean="0"/>
              <a:t>(</a:t>
            </a:r>
            <a:r>
              <a:rPr lang="ru-RU" sz="1700" b="1" dirty="0" smtClean="0">
                <a:solidFill>
                  <a:srgbClr val="FF0000"/>
                </a:solidFill>
              </a:rPr>
              <a:t>шоколад)</a:t>
            </a:r>
          </a:p>
          <a:p>
            <a:r>
              <a:rPr lang="ru-RU" sz="1700" b="1" dirty="0" smtClean="0"/>
              <a:t> </a:t>
            </a:r>
            <a:r>
              <a:rPr lang="ru-RU" sz="1700" dirty="0" smtClean="0"/>
              <a:t>Компания</a:t>
            </a:r>
            <a:r>
              <a:rPr lang="en-US" sz="1700" dirty="0" smtClean="0"/>
              <a:t>-</a:t>
            </a:r>
            <a:r>
              <a:rPr lang="ru-RU" sz="1700" dirty="0" smtClean="0"/>
              <a:t>производитель</a:t>
            </a:r>
            <a:r>
              <a:rPr lang="en-US" sz="1700" dirty="0" smtClean="0"/>
              <a:t> </a:t>
            </a:r>
            <a:r>
              <a:rPr lang="en-US" sz="1700" b="1" dirty="0" smtClean="0">
                <a:solidFill>
                  <a:schemeClr val="accent6">
                    <a:lumMod val="50000"/>
                  </a:schemeClr>
                </a:solidFill>
              </a:rPr>
              <a:t>Coca-Cola: Coca-Cola; Sprite; </a:t>
            </a:r>
            <a:br>
              <a:rPr lang="en-US" sz="17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</a:rPr>
              <a:t>Компания</a:t>
            </a:r>
            <a:r>
              <a:rPr lang="en-US" sz="1700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</a:rPr>
              <a:t>производитель</a:t>
            </a:r>
            <a:r>
              <a:rPr lang="en-US" sz="1700" b="1" dirty="0" smtClean="0">
                <a:solidFill>
                  <a:schemeClr val="accent6">
                    <a:lumMod val="50000"/>
                  </a:schemeClr>
                </a:solidFill>
              </a:rPr>
              <a:t> PepsiCo: Pepsi; Pepsi Cherry; Mountain Dew.</a:t>
            </a:r>
            <a:r>
              <a:rPr lang="en-US" sz="1700" b="1" dirty="0" smtClean="0"/>
              <a:t/>
            </a:r>
            <a:br>
              <a:rPr lang="en-US" sz="1700" b="1" dirty="0" smtClean="0"/>
            </a:br>
            <a:r>
              <a:rPr lang="ru-RU" sz="1700" dirty="0" smtClean="0"/>
              <a:t>Компания</a:t>
            </a:r>
            <a:r>
              <a:rPr lang="en-US" sz="1700" dirty="0" smtClean="0"/>
              <a:t>-</a:t>
            </a:r>
            <a:r>
              <a:rPr lang="ru-RU" sz="1700" dirty="0" smtClean="0"/>
              <a:t>производитель</a:t>
            </a:r>
            <a:r>
              <a:rPr lang="en-US" sz="1700" dirty="0" smtClean="0"/>
              <a:t> </a:t>
            </a:r>
            <a:r>
              <a:rPr lang="en-US" sz="1700" b="1" dirty="0" smtClean="0">
                <a:solidFill>
                  <a:schemeClr val="accent4">
                    <a:lumMod val="75000"/>
                  </a:schemeClr>
                </a:solidFill>
              </a:rPr>
              <a:t>Pringles: Pringles (</a:t>
            </a:r>
            <a:r>
              <a:rPr lang="ru-RU" sz="1700" b="1" dirty="0" smtClean="0">
                <a:solidFill>
                  <a:schemeClr val="accent4">
                    <a:lumMod val="75000"/>
                  </a:schemeClr>
                </a:solidFill>
              </a:rPr>
              <a:t>чипсы со вкусами</a:t>
            </a:r>
            <a:r>
              <a:rPr lang="en-US" sz="1700" b="1" dirty="0" smtClean="0">
                <a:solidFill>
                  <a:schemeClr val="accent4">
                    <a:lumMod val="75000"/>
                  </a:schemeClr>
                </a:solidFill>
              </a:rPr>
              <a:t> Original, Low Fat, Pizza-</a:t>
            </a:r>
            <a:r>
              <a:rPr lang="en-US" sz="1700" b="1" dirty="0" err="1" smtClean="0">
                <a:solidFill>
                  <a:schemeClr val="accent4">
                    <a:lumMod val="75000"/>
                  </a:schemeClr>
                </a:solidFill>
              </a:rPr>
              <a:t>licious</a:t>
            </a:r>
            <a:r>
              <a:rPr lang="en-US" sz="1700" b="1" dirty="0" smtClean="0">
                <a:solidFill>
                  <a:schemeClr val="accent4">
                    <a:lumMod val="75000"/>
                  </a:schemeClr>
                </a:solidFill>
              </a:rPr>
              <a:t>, Sour Cream &amp; Onion, Salt &amp; Vinegar, </a:t>
            </a:r>
            <a:r>
              <a:rPr lang="en-US" sz="1700" b="1" dirty="0" err="1" smtClean="0">
                <a:solidFill>
                  <a:schemeClr val="accent4">
                    <a:lumMod val="75000"/>
                  </a:schemeClr>
                </a:solidFill>
              </a:rPr>
              <a:t>Cheezeums</a:t>
            </a:r>
            <a:r>
              <a:rPr lang="en-US" sz="1700" b="1" dirty="0" smtClean="0">
                <a:solidFill>
                  <a:schemeClr val="accent4">
                    <a:lumMod val="75000"/>
                  </a:schemeClr>
                </a:solidFill>
              </a:rPr>
              <a:t>).</a:t>
            </a:r>
            <a:r>
              <a:rPr lang="ru-RU" sz="17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22531" name="Picture 3" descr="C:\Documents and Settings\Валентина\Рабочий стол\ГМО\опрос по доверию научным выводам графи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285860"/>
            <a:ext cx="5052914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поставляет в Россию </a:t>
            </a:r>
            <a:r>
              <a:rPr lang="ru-RU" dirty="0" err="1" smtClean="0"/>
              <a:t>ГМО-продукты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4422"/>
            <a:ext cx="3900486" cy="5357850"/>
          </a:xfrm>
        </p:spPr>
        <p:txBody>
          <a:bodyPr>
            <a:normAutofit fontScale="25000" lnSpcReduction="20000"/>
          </a:bodyPr>
          <a:lstStyle/>
          <a:p>
            <a:r>
              <a:rPr lang="ru-RU" b="1" dirty="0" smtClean="0"/>
              <a:t> </a:t>
            </a:r>
          </a:p>
          <a:p>
            <a:r>
              <a:rPr lang="ru-RU" sz="7200" dirty="0" smtClean="0"/>
              <a:t>Компания производитель </a:t>
            </a:r>
            <a:r>
              <a:rPr lang="ru-RU" sz="7200" b="1" dirty="0" err="1" smtClean="0">
                <a:solidFill>
                  <a:srgbClr val="FF3399"/>
                </a:solidFill>
              </a:rPr>
              <a:t>Unilever</a:t>
            </a:r>
            <a:r>
              <a:rPr lang="ru-RU" sz="7200" b="1" dirty="0" smtClean="0">
                <a:solidFill>
                  <a:srgbClr val="FF3399"/>
                </a:solidFill>
              </a:rPr>
              <a:t>: </a:t>
            </a:r>
            <a:r>
              <a:rPr lang="ru-RU" sz="7200" b="1" dirty="0" err="1" smtClean="0">
                <a:solidFill>
                  <a:srgbClr val="FF3399"/>
                </a:solidFill>
              </a:rPr>
              <a:t>Lipton</a:t>
            </a:r>
            <a:r>
              <a:rPr lang="ru-RU" sz="7200" b="1" dirty="0" smtClean="0">
                <a:solidFill>
                  <a:srgbClr val="FF3399"/>
                </a:solidFill>
              </a:rPr>
              <a:t> (чай); </a:t>
            </a:r>
            <a:r>
              <a:rPr lang="ru-RU" sz="7200" b="1" dirty="0" err="1" smtClean="0">
                <a:solidFill>
                  <a:srgbClr val="FF3399"/>
                </a:solidFill>
              </a:rPr>
              <a:t>Brooke</a:t>
            </a:r>
            <a:r>
              <a:rPr lang="ru-RU" sz="7200" b="1" dirty="0" smtClean="0">
                <a:solidFill>
                  <a:srgbClr val="FF3399"/>
                </a:solidFill>
              </a:rPr>
              <a:t> </a:t>
            </a:r>
            <a:r>
              <a:rPr lang="ru-RU" sz="7200" b="1" dirty="0" err="1" smtClean="0">
                <a:solidFill>
                  <a:srgbClr val="FF3399"/>
                </a:solidFill>
              </a:rPr>
              <a:t>Bond</a:t>
            </a:r>
            <a:r>
              <a:rPr lang="ru-RU" sz="7200" b="1" dirty="0" smtClean="0">
                <a:solidFill>
                  <a:srgbClr val="FF3399"/>
                </a:solidFill>
              </a:rPr>
              <a:t> (</a:t>
            </a:r>
            <a:r>
              <a:rPr lang="ru-RU" sz="7200" b="1" dirty="0" err="1" smtClean="0">
                <a:solidFill>
                  <a:srgbClr val="FF3399"/>
                </a:solidFill>
              </a:rPr>
              <a:t>чай</a:t>
            </a:r>
            <a:r>
              <a:rPr lang="ru-RU" sz="7200" b="1" dirty="0" smtClean="0">
                <a:solidFill>
                  <a:srgbClr val="FF3399"/>
                </a:solidFill>
              </a:rPr>
              <a:t>); "Беседа" (чай); </a:t>
            </a:r>
            <a:r>
              <a:rPr lang="ru-RU" sz="7200" b="1" dirty="0" err="1" smtClean="0">
                <a:solidFill>
                  <a:srgbClr val="FF3399"/>
                </a:solidFill>
              </a:rPr>
              <a:t>Calve</a:t>
            </a:r>
            <a:r>
              <a:rPr lang="ru-RU" sz="7200" b="1" dirty="0" smtClean="0">
                <a:solidFill>
                  <a:srgbClr val="FF3399"/>
                </a:solidFill>
              </a:rPr>
              <a:t> (майонез, кетчуп); </a:t>
            </a:r>
            <a:r>
              <a:rPr lang="ru-RU" sz="7200" b="1" dirty="0" err="1" smtClean="0">
                <a:solidFill>
                  <a:srgbClr val="FF3399"/>
                </a:solidFill>
              </a:rPr>
              <a:t>Rama</a:t>
            </a:r>
            <a:r>
              <a:rPr lang="ru-RU" sz="7200" b="1" dirty="0" smtClean="0">
                <a:solidFill>
                  <a:srgbClr val="FF3399"/>
                </a:solidFill>
              </a:rPr>
              <a:t> (масло); "Пышка" (маргарин); "</a:t>
            </a:r>
            <a:r>
              <a:rPr lang="ru-RU" sz="7200" b="1" dirty="0" err="1" smtClean="0">
                <a:solidFill>
                  <a:srgbClr val="FF3399"/>
                </a:solidFill>
              </a:rPr>
              <a:t>Делми</a:t>
            </a:r>
            <a:r>
              <a:rPr lang="ru-RU" sz="7200" b="1" dirty="0" smtClean="0">
                <a:solidFill>
                  <a:srgbClr val="FF3399"/>
                </a:solidFill>
              </a:rPr>
              <a:t>" (майонез, йогурт, маргарин); "</a:t>
            </a:r>
            <a:r>
              <a:rPr lang="ru-RU" sz="7200" b="1" dirty="0" err="1" smtClean="0">
                <a:solidFill>
                  <a:srgbClr val="FF3399"/>
                </a:solidFill>
              </a:rPr>
              <a:t>Альгида</a:t>
            </a:r>
            <a:r>
              <a:rPr lang="ru-RU" sz="7200" b="1" dirty="0" smtClean="0">
                <a:solidFill>
                  <a:srgbClr val="FF3399"/>
                </a:solidFill>
              </a:rPr>
              <a:t>" (мороженое); </a:t>
            </a:r>
            <a:r>
              <a:rPr lang="ru-RU" sz="7200" b="1" dirty="0" err="1" smtClean="0">
                <a:solidFill>
                  <a:srgbClr val="FF3399"/>
                </a:solidFill>
              </a:rPr>
              <a:t>Knorr</a:t>
            </a:r>
            <a:r>
              <a:rPr lang="ru-RU" sz="7200" b="1" dirty="0" smtClean="0">
                <a:solidFill>
                  <a:srgbClr val="FF3399"/>
                </a:solidFill>
              </a:rPr>
              <a:t> (приправы).</a:t>
            </a:r>
            <a:r>
              <a:rPr lang="ru-RU" sz="7200" b="1" dirty="0" smtClean="0"/>
              <a:t/>
            </a:r>
            <a:br>
              <a:rPr lang="ru-RU" sz="7200" b="1" dirty="0" smtClean="0"/>
            </a:br>
            <a:r>
              <a:rPr lang="ru-RU" sz="7200" b="1" dirty="0" smtClean="0"/>
              <a:t/>
            </a:r>
            <a:br>
              <a:rPr lang="ru-RU" sz="7200" b="1" dirty="0" smtClean="0"/>
            </a:br>
            <a:r>
              <a:rPr lang="ru-RU" sz="7200" dirty="0" smtClean="0"/>
              <a:t>Компания-производитель </a:t>
            </a:r>
            <a:r>
              <a:rPr lang="ru-RU" sz="7200" b="1" dirty="0" err="1" smtClean="0"/>
              <a:t>N</a:t>
            </a:r>
            <a:r>
              <a:rPr lang="ru-RU" sz="7200" b="1" dirty="0" err="1" smtClean="0">
                <a:solidFill>
                  <a:srgbClr val="FF3300"/>
                </a:solidFill>
              </a:rPr>
              <a:t>estle</a:t>
            </a:r>
            <a:r>
              <a:rPr lang="ru-RU" sz="7200" b="1" dirty="0" smtClean="0">
                <a:solidFill>
                  <a:srgbClr val="FF3300"/>
                </a:solidFill>
              </a:rPr>
              <a:t>: </a:t>
            </a:r>
            <a:r>
              <a:rPr lang="ru-RU" sz="7200" b="1" dirty="0" err="1" smtClean="0">
                <a:solidFill>
                  <a:srgbClr val="FF3300"/>
                </a:solidFill>
              </a:rPr>
              <a:t>Nescafe</a:t>
            </a:r>
            <a:r>
              <a:rPr lang="ru-RU" sz="7200" b="1" dirty="0" smtClean="0">
                <a:solidFill>
                  <a:srgbClr val="FF3300"/>
                </a:solidFill>
              </a:rPr>
              <a:t> (кофе и молоко); </a:t>
            </a:r>
            <a:r>
              <a:rPr lang="ru-RU" sz="7200" b="1" dirty="0" err="1" smtClean="0">
                <a:solidFill>
                  <a:srgbClr val="FF3300"/>
                </a:solidFill>
              </a:rPr>
              <a:t>Maggi</a:t>
            </a:r>
            <a:r>
              <a:rPr lang="ru-RU" sz="7200" b="1" dirty="0" smtClean="0">
                <a:solidFill>
                  <a:srgbClr val="FF3300"/>
                </a:solidFill>
              </a:rPr>
              <a:t> (супы, бульоны, майонез, приправы, картофельное пюре); </a:t>
            </a:r>
            <a:r>
              <a:rPr lang="ru-RU" sz="7200" b="1" dirty="0" err="1" smtClean="0">
                <a:solidFill>
                  <a:srgbClr val="FF3300"/>
                </a:solidFill>
              </a:rPr>
              <a:t>Nestle</a:t>
            </a:r>
            <a:r>
              <a:rPr lang="ru-RU" sz="7200" b="1" dirty="0" smtClean="0">
                <a:solidFill>
                  <a:srgbClr val="FF3300"/>
                </a:solidFill>
              </a:rPr>
              <a:t> (шоколад); </a:t>
            </a:r>
            <a:r>
              <a:rPr lang="ru-RU" sz="7200" b="1" dirty="0" err="1" smtClean="0">
                <a:solidFill>
                  <a:srgbClr val="FF3300"/>
                </a:solidFill>
              </a:rPr>
              <a:t>Nestea</a:t>
            </a:r>
            <a:r>
              <a:rPr lang="ru-RU" sz="7200" b="1" dirty="0" smtClean="0">
                <a:solidFill>
                  <a:srgbClr val="FF3300"/>
                </a:solidFill>
              </a:rPr>
              <a:t> (чай); </a:t>
            </a:r>
            <a:r>
              <a:rPr lang="ru-RU" sz="7200" b="1" dirty="0" err="1" smtClean="0">
                <a:solidFill>
                  <a:srgbClr val="FF3300"/>
                </a:solidFill>
              </a:rPr>
              <a:t>Nesquik</a:t>
            </a:r>
            <a:r>
              <a:rPr lang="ru-RU" sz="7200" b="1" dirty="0" smtClean="0">
                <a:solidFill>
                  <a:srgbClr val="FF3300"/>
                </a:solidFill>
              </a:rPr>
              <a:t> (какао).</a:t>
            </a:r>
            <a:r>
              <a:rPr lang="ru-RU" sz="7200" b="1" dirty="0" smtClean="0"/>
              <a:t/>
            </a:r>
            <a:br>
              <a:rPr lang="ru-RU" sz="7200" b="1" dirty="0" smtClean="0"/>
            </a:br>
            <a:r>
              <a:rPr lang="ru-RU" sz="7200" b="1" dirty="0" smtClean="0"/>
              <a:t/>
            </a:r>
            <a:br>
              <a:rPr lang="ru-RU" sz="7200" b="1" dirty="0" smtClean="0"/>
            </a:br>
            <a:r>
              <a:rPr lang="ru-RU" sz="7200" dirty="0" smtClean="0"/>
              <a:t>Компания-производитель </a:t>
            </a:r>
            <a:r>
              <a:rPr lang="ru-RU" sz="7200" b="1" dirty="0" err="1" smtClean="0">
                <a:solidFill>
                  <a:srgbClr val="C75F09"/>
                </a:solidFill>
              </a:rPr>
              <a:t>Mars</a:t>
            </a:r>
            <a:r>
              <a:rPr lang="ru-RU" sz="7200" b="1" dirty="0" smtClean="0">
                <a:solidFill>
                  <a:srgbClr val="C75F09"/>
                </a:solidFill>
              </a:rPr>
              <a:t>: M&amp;M'S; </a:t>
            </a:r>
            <a:r>
              <a:rPr lang="ru-RU" sz="7200" b="1" dirty="0" err="1" smtClean="0">
                <a:solidFill>
                  <a:srgbClr val="C75F09"/>
                </a:solidFill>
              </a:rPr>
              <a:t>Snickers</a:t>
            </a:r>
            <a:r>
              <a:rPr lang="ru-RU" sz="7200" b="1" dirty="0" smtClean="0">
                <a:solidFill>
                  <a:srgbClr val="C75F09"/>
                </a:solidFill>
              </a:rPr>
              <a:t>; </a:t>
            </a:r>
            <a:r>
              <a:rPr lang="ru-RU" sz="7200" b="1" dirty="0" err="1" smtClean="0">
                <a:solidFill>
                  <a:srgbClr val="C75F09"/>
                </a:solidFill>
              </a:rPr>
              <a:t>Milky</a:t>
            </a:r>
            <a:r>
              <a:rPr lang="ru-RU" sz="7200" b="1" dirty="0" smtClean="0">
                <a:solidFill>
                  <a:srgbClr val="C75F09"/>
                </a:solidFill>
              </a:rPr>
              <a:t> </a:t>
            </a:r>
            <a:r>
              <a:rPr lang="ru-RU" sz="7200" b="1" dirty="0" err="1" smtClean="0">
                <a:solidFill>
                  <a:srgbClr val="C75F09"/>
                </a:solidFill>
              </a:rPr>
              <a:t>Way</a:t>
            </a:r>
            <a:r>
              <a:rPr lang="ru-RU" sz="7200" b="1" dirty="0" smtClean="0">
                <a:solidFill>
                  <a:srgbClr val="C75F09"/>
                </a:solidFill>
              </a:rPr>
              <a:t>; </a:t>
            </a:r>
            <a:r>
              <a:rPr lang="ru-RU" sz="7200" b="1" dirty="0" err="1" smtClean="0">
                <a:solidFill>
                  <a:srgbClr val="C75F09"/>
                </a:solidFill>
              </a:rPr>
              <a:t>Twix</a:t>
            </a:r>
            <a:r>
              <a:rPr lang="ru-RU" sz="7200" b="1" dirty="0" smtClean="0">
                <a:solidFill>
                  <a:srgbClr val="C75F09"/>
                </a:solidFill>
              </a:rPr>
              <a:t>; </a:t>
            </a:r>
            <a:r>
              <a:rPr lang="ru-RU" sz="7200" b="1" dirty="0" err="1" smtClean="0">
                <a:solidFill>
                  <a:srgbClr val="C75F09"/>
                </a:solidFill>
              </a:rPr>
              <a:t>Nestle</a:t>
            </a:r>
            <a:r>
              <a:rPr lang="ru-RU" sz="7200" b="1" dirty="0" smtClean="0">
                <a:solidFill>
                  <a:srgbClr val="C75F09"/>
                </a:solidFill>
              </a:rPr>
              <a:t>; </a:t>
            </a:r>
            <a:r>
              <a:rPr lang="ru-RU" sz="7200" b="1" dirty="0" err="1" smtClean="0">
                <a:solidFill>
                  <a:srgbClr val="C75F09"/>
                </a:solidFill>
              </a:rPr>
              <a:t>Nesquik</a:t>
            </a:r>
            <a:r>
              <a:rPr lang="ru-RU" sz="7200" b="1" dirty="0" smtClean="0">
                <a:solidFill>
                  <a:srgbClr val="C75F09"/>
                </a:solidFill>
              </a:rPr>
              <a:t> (шоколад)</a:t>
            </a:r>
          </a:p>
          <a:p>
            <a:r>
              <a:rPr lang="en-US" sz="7200" b="1" dirty="0" smtClean="0"/>
              <a:t/>
            </a:r>
            <a:br>
              <a:rPr lang="en-US" sz="7200" b="1" dirty="0" smtClean="0"/>
            </a:br>
            <a:r>
              <a:rPr lang="ru-RU" sz="7200" dirty="0" smtClean="0"/>
              <a:t>Компания</a:t>
            </a:r>
            <a:r>
              <a:rPr lang="en-US" sz="7200" dirty="0" smtClean="0"/>
              <a:t>-</a:t>
            </a:r>
            <a:r>
              <a:rPr lang="ru-RU" sz="7200" dirty="0" smtClean="0"/>
              <a:t>производитель</a:t>
            </a:r>
            <a:r>
              <a:rPr lang="en-US" sz="7200" dirty="0" smtClean="0"/>
              <a:t> </a:t>
            </a:r>
            <a:r>
              <a:rPr lang="en-US" sz="7200" b="1" dirty="0" smtClean="0">
                <a:solidFill>
                  <a:srgbClr val="0033CC"/>
                </a:solidFill>
              </a:rPr>
              <a:t>PepsiCo: Pepsi; Pepsi Cherry; Mountain Dew.</a:t>
            </a:r>
            <a:r>
              <a:rPr lang="en-US" sz="5600" dirty="0" smtClean="0">
                <a:solidFill>
                  <a:srgbClr val="0033CC"/>
                </a:solidFill>
              </a:rPr>
              <a:t/>
            </a:r>
            <a:br>
              <a:rPr lang="en-US" sz="5600" dirty="0" smtClean="0">
                <a:solidFill>
                  <a:srgbClr val="0033CC"/>
                </a:solidFill>
              </a:rPr>
            </a:br>
            <a:r>
              <a:rPr lang="en-US" sz="5600" dirty="0" smtClean="0"/>
              <a:t/>
            </a:r>
            <a:br>
              <a:rPr lang="en-US" sz="5600" dirty="0" smtClean="0"/>
            </a:br>
            <a:endParaRPr lang="ru-RU" sz="5600" dirty="0" smtClean="0"/>
          </a:p>
          <a:p>
            <a:endParaRPr lang="ru-RU" dirty="0"/>
          </a:p>
        </p:txBody>
      </p:sp>
      <p:pic>
        <p:nvPicPr>
          <p:cNvPr id="5" name="Содержимое 4" descr="http://i.i.ua/photo/images/pic/5/6/1661465_88a81dd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357298"/>
            <a:ext cx="450059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Советы по выбору продуктов без ГМО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32500" lnSpcReduction="20000"/>
          </a:bodyPr>
          <a:lstStyle/>
          <a:p>
            <a:pPr lvl="0"/>
            <a:endParaRPr lang="ru-RU" sz="2400" b="1" dirty="0" smtClean="0"/>
          </a:p>
          <a:p>
            <a:pPr lvl="0"/>
            <a:r>
              <a:rPr lang="ru-RU" sz="5600" b="1" dirty="0" smtClean="0"/>
              <a:t>Читайте этикетки</a:t>
            </a:r>
            <a:r>
              <a:rPr lang="ru-RU" sz="5600" dirty="0" smtClean="0"/>
              <a:t> и </a:t>
            </a:r>
            <a:r>
              <a:rPr lang="ru-RU" sz="5600" b="1" dirty="0" smtClean="0"/>
              <a:t>избегайте компонентов на </a:t>
            </a:r>
            <a:r>
              <a:rPr lang="ru-RU" sz="5600" b="1" dirty="0" smtClean="0">
                <a:hlinkClick r:id="rId2"/>
              </a:rPr>
              <a:t>соевой основе</a:t>
            </a:r>
            <a:r>
              <a:rPr lang="ru-RU" sz="5600" dirty="0" smtClean="0"/>
              <a:t>, лецитин (Е322) и </a:t>
            </a:r>
            <a:r>
              <a:rPr lang="ru-RU" sz="5600" dirty="0" err="1" smtClean="0"/>
              <a:t>гидролизированный</a:t>
            </a:r>
            <a:r>
              <a:rPr lang="ru-RU" sz="5600" dirty="0" smtClean="0"/>
              <a:t> растительный белок, компоненты на кукурузной основе</a:t>
            </a:r>
          </a:p>
          <a:p>
            <a:pPr lvl="0"/>
            <a:r>
              <a:rPr lang="ru-RU" sz="5600" dirty="0" smtClean="0"/>
              <a:t>По возможности отдавайте предпочтение органическим, натуральным продуктам.</a:t>
            </a:r>
          </a:p>
          <a:p>
            <a:r>
              <a:rPr lang="ru-RU" sz="5600" b="1" dirty="0" smtClean="0"/>
              <a:t>Домашняя еда</a:t>
            </a:r>
            <a:r>
              <a:rPr lang="ru-RU" sz="5600" dirty="0" smtClean="0"/>
              <a:t> — </a:t>
            </a:r>
            <a:r>
              <a:rPr lang="ru-RU" sz="5600" dirty="0" smtClean="0">
                <a:hlinkClick r:id="rId3"/>
              </a:rPr>
              <a:t>хлеб</a:t>
            </a:r>
            <a:r>
              <a:rPr lang="ru-RU" sz="5600" dirty="0" smtClean="0"/>
              <a:t>, </a:t>
            </a:r>
            <a:r>
              <a:rPr lang="ru-RU" sz="5600" dirty="0" smtClean="0">
                <a:hlinkClick r:id="rId4"/>
              </a:rPr>
              <a:t>торты</a:t>
            </a:r>
            <a:r>
              <a:rPr lang="ru-RU" sz="5600" dirty="0" smtClean="0"/>
              <a:t>, </a:t>
            </a:r>
            <a:r>
              <a:rPr lang="ru-RU" sz="5600" dirty="0" smtClean="0">
                <a:hlinkClick r:id="rId5"/>
              </a:rPr>
              <a:t>творог</a:t>
            </a:r>
            <a:r>
              <a:rPr lang="ru-RU" sz="5600" dirty="0" smtClean="0"/>
              <a:t> и т.д. –, гораздо полезнее для здоровья и более питательны, рекомендуется использовать отечественную </a:t>
            </a:r>
            <a:r>
              <a:rPr lang="ru-RU" sz="5600" dirty="0" smtClean="0">
                <a:hlinkClick r:id="rId6"/>
              </a:rPr>
              <a:t>муку</a:t>
            </a:r>
            <a:r>
              <a:rPr lang="ru-RU" sz="5600" dirty="0" smtClean="0"/>
              <a:t> твердых сортов пшеницы (Краснодарский и Алтайский край).</a:t>
            </a:r>
          </a:p>
          <a:p>
            <a:r>
              <a:rPr lang="ru-RU" sz="5600" dirty="0" smtClean="0"/>
              <a:t>Обходите за километр </a:t>
            </a:r>
            <a:r>
              <a:rPr lang="ru-RU" sz="5600" b="1" dirty="0" smtClean="0"/>
              <a:t>рестораны быстрого питания и </a:t>
            </a:r>
            <a:r>
              <a:rPr lang="ru-RU" sz="5600" b="1" dirty="0" err="1" smtClean="0"/>
              <a:t>низкобюджетные</a:t>
            </a:r>
            <a:r>
              <a:rPr lang="ru-RU" sz="5600" b="1" dirty="0" smtClean="0"/>
              <a:t> продукты</a:t>
            </a:r>
            <a:r>
              <a:rPr lang="ru-RU" sz="5600" dirty="0" smtClean="0"/>
              <a:t>, </a:t>
            </a:r>
          </a:p>
          <a:p>
            <a:pPr lvl="0"/>
            <a:r>
              <a:rPr lang="ru-RU" sz="5600" dirty="0" smtClean="0"/>
              <a:t> Откажитесь от </a:t>
            </a:r>
            <a:r>
              <a:rPr lang="ru-RU" sz="5600" b="1" dirty="0" smtClean="0"/>
              <a:t>маргарина  </a:t>
            </a:r>
            <a:r>
              <a:rPr lang="ru-RU" sz="5600" dirty="0" smtClean="0">
                <a:hlinkClick r:id="rId4"/>
              </a:rPr>
              <a:t>Шоколад</a:t>
            </a:r>
            <a:r>
              <a:rPr lang="ru-RU" sz="5600" dirty="0" smtClean="0"/>
              <a:t> может содержать соевый  лецитин Его кодовый номер — </a:t>
            </a:r>
            <a:r>
              <a:rPr lang="ru-RU" sz="5600" b="1" i="1" dirty="0" smtClean="0"/>
              <a:t>Е322</a:t>
            </a:r>
            <a:r>
              <a:rPr lang="ru-RU" sz="5600" dirty="0" smtClean="0"/>
              <a:t>. </a:t>
            </a:r>
          </a:p>
          <a:p>
            <a:pPr lvl="0"/>
            <a:r>
              <a:rPr lang="ru-RU" sz="5600" dirty="0" smtClean="0"/>
              <a:t>Покупая </a:t>
            </a:r>
            <a:r>
              <a:rPr lang="ru-RU" sz="5600" b="1" dirty="0" err="1" smtClean="0"/>
              <a:t>БАДы</a:t>
            </a:r>
            <a:r>
              <a:rPr lang="ru-RU" sz="5600" b="1" dirty="0" smtClean="0"/>
              <a:t>, витамины и лекарства</a:t>
            </a:r>
            <a:r>
              <a:rPr lang="ru-RU" sz="5600" dirty="0" smtClean="0"/>
              <a:t>, проверяйте производителя</a:t>
            </a:r>
          </a:p>
          <a:p>
            <a:r>
              <a:rPr lang="ru-RU" sz="5600" dirty="0" smtClean="0"/>
              <a:t>отдавайте предпочтение местному меду или органическому мёду. </a:t>
            </a:r>
          </a:p>
          <a:p>
            <a:endParaRPr lang="ru-RU" sz="5600" dirty="0" smtClean="0"/>
          </a:p>
          <a:p>
            <a:r>
              <a:rPr lang="ru-RU" sz="5600" dirty="0" smtClean="0"/>
              <a:t>Отдавайте предпочтение органическим сортам сухофруктов или сортам, на этикетке у которых не указано наличие «растительного масла».</a:t>
            </a:r>
          </a:p>
          <a:p>
            <a:endParaRPr lang="ru-RU" sz="5600" dirty="0" smtClean="0"/>
          </a:p>
          <a:p>
            <a:pPr lvl="0"/>
            <a:r>
              <a:rPr lang="ru-RU" sz="5600" dirty="0" smtClean="0"/>
              <a:t>Избегайте любых  </a:t>
            </a:r>
            <a:r>
              <a:rPr lang="ru-RU" sz="5600" b="1" dirty="0" smtClean="0"/>
              <a:t>импортных продуктов из США и Канады</a:t>
            </a:r>
            <a:r>
              <a:rPr lang="ru-RU" sz="5600" dirty="0" smtClean="0"/>
              <a:t>. </a:t>
            </a:r>
          </a:p>
          <a:p>
            <a:endParaRPr lang="ru-RU" sz="1400" dirty="0" smtClean="0"/>
          </a:p>
          <a:p>
            <a:pPr lvl="0">
              <a:buNone/>
            </a:pPr>
            <a:r>
              <a:rPr lang="ru-RU" sz="1400" dirty="0" smtClean="0"/>
              <a:t>. </a:t>
            </a:r>
            <a:endParaRPr lang="ru-RU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Этот слайд можно удалить!</a:t>
            </a:r>
            <a:br>
              <a:rPr lang="ru-RU" sz="2700" dirty="0" smtClean="0"/>
            </a:br>
            <a:r>
              <a:rPr lang="ru-RU" sz="2700" dirty="0" smtClean="0"/>
              <a:t>У человека должен быть выбор</a:t>
            </a:r>
            <a:r>
              <a:rPr lang="ru-RU" sz="2700" dirty="0"/>
              <a:t>!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Информация </a:t>
            </a:r>
            <a:r>
              <a:rPr lang="ru-RU" sz="2700" dirty="0"/>
              <a:t>о поставщиках ГМО в </a:t>
            </a:r>
            <a:r>
              <a:rPr lang="ru-RU" sz="2700" dirty="0" smtClean="0"/>
              <a:t>России -</a:t>
            </a:r>
            <a:br>
              <a:rPr lang="ru-RU" sz="2700" dirty="0" smtClean="0"/>
            </a:br>
            <a:r>
              <a:rPr lang="ru-RU" sz="2700" dirty="0" smtClean="0"/>
              <a:t>Сайт </a:t>
            </a:r>
            <a:r>
              <a:rPr lang="ru-RU" sz="2700" dirty="0"/>
              <a:t>Гринпис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6866" name="Picture 2" descr="G:\ГМО\Помидор с зубам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560" y="2204864"/>
            <a:ext cx="3927950" cy="2773133"/>
          </a:xfrm>
          <a:prstGeom prst="rect">
            <a:avLst/>
          </a:prstGeom>
          <a:noFill/>
        </p:spPr>
      </p:pic>
      <p:pic>
        <p:nvPicPr>
          <p:cNvPr id="36867" name="Picture 3" descr="G:\ГМО\яблоко уро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0992" y="3429000"/>
            <a:ext cx="3331779" cy="2782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«Мы есть то, что мы едим!» </a:t>
            </a:r>
            <a:br>
              <a:rPr lang="ru-RU" sz="3600" dirty="0" smtClean="0"/>
            </a:br>
            <a:r>
              <a:rPr lang="ru-RU" sz="3600" dirty="0" smtClean="0"/>
              <a:t>                                                          →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п. 2 ст. 10 Закона«О защите прав потребителей» , а применительно к продовольственным товарам также ГОСТ Р 51074-2003 «Пищевые продукты. Информация для потребителя. Общие требования». к числу обязательных сведений изготовителя относится «информация о наличии в продуктах питания компонентов, полученных с применением </a:t>
            </a:r>
            <a:r>
              <a:rPr lang="ru-RU" dirty="0" err="1" smtClean="0"/>
              <a:t>генно-инженерно-модифицированных</a:t>
            </a:r>
            <a:r>
              <a:rPr lang="ru-RU" dirty="0" smtClean="0"/>
              <a:t> организмов (ГМО)».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G:\ГМО\не содержит ГМО фото 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4500570"/>
            <a:ext cx="2119314" cy="2119314"/>
          </a:xfrm>
          <a:prstGeom prst="rect">
            <a:avLst/>
          </a:prstGeom>
          <a:noFill/>
        </p:spPr>
      </p:pic>
      <p:pic>
        <p:nvPicPr>
          <p:cNvPr id="6" name="Рисунок 5" descr="толстя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-2"/>
            <a:ext cx="2857488" cy="4505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Зачем нам ГМО? –Решают ли они экономические проблемы 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. решить проблему голода на планете  - создание сельскохозяйственных культур с новыми  свойствами</a:t>
            </a:r>
          </a:p>
          <a:p>
            <a:r>
              <a:rPr lang="ru-RU" dirty="0"/>
              <a:t>2. создание сельскохозяйственных культур,  устойчивых к вирусам </a:t>
            </a:r>
          </a:p>
          <a:p>
            <a:r>
              <a:rPr lang="ru-RU" dirty="0"/>
              <a:t>3. защита  растений от </a:t>
            </a:r>
            <a:r>
              <a:rPr lang="ru-RU" dirty="0" smtClean="0"/>
              <a:t>насекомых-вредителей</a:t>
            </a:r>
          </a:p>
          <a:p>
            <a:endParaRPr lang="ru-RU" dirty="0"/>
          </a:p>
          <a:p>
            <a:r>
              <a:rPr lang="ru-RU" dirty="0"/>
              <a:t>4. создание растений с удлиненным сроком созревания плодов. </a:t>
            </a:r>
          </a:p>
        </p:txBody>
      </p:sp>
      <p:pic>
        <p:nvPicPr>
          <p:cNvPr id="4098" name="Picture 2" descr="C:\Documents and Settings\Валентина\Рабочий стол\ГМО\Колор жуки на ГМО картошк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9382" y="2071678"/>
            <a:ext cx="3563060" cy="2886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3036917" cy="57150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ГМО и ЗДОРОВЬЕ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642918"/>
            <a:ext cx="3251231" cy="5929354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Воздействие ГМ –продуктов на организм животных:</a:t>
            </a:r>
          </a:p>
          <a:p>
            <a:pPr marL="342900"/>
            <a:endParaRPr lang="ru-RU" sz="1600" b="1" dirty="0"/>
          </a:p>
          <a:p>
            <a:pPr>
              <a:spcBef>
                <a:spcPts val="0"/>
              </a:spcBef>
            </a:pPr>
            <a:r>
              <a:rPr lang="ru-RU" sz="1600" b="1" dirty="0" smtClean="0"/>
              <a:t>1.Ослабление </a:t>
            </a:r>
            <a:r>
              <a:rPr lang="ru-RU" sz="1600" b="1" dirty="0" err="1" smtClean="0"/>
              <a:t>иммунитета,возможность</a:t>
            </a:r>
            <a:r>
              <a:rPr lang="ru-RU" sz="1600" b="1" dirty="0" smtClean="0"/>
              <a:t> возникновения аллергических реакций в результате непосредственного действия трансгенных  белков.</a:t>
            </a:r>
            <a:endParaRPr lang="ru-RU" sz="1600" dirty="0" smtClean="0"/>
          </a:p>
          <a:p>
            <a:pPr marL="342900" indent="-342900"/>
            <a:endParaRPr lang="ru-RU" sz="1600" b="1" dirty="0"/>
          </a:p>
          <a:p>
            <a:r>
              <a:rPr lang="ru-RU" sz="1600" b="1" dirty="0"/>
              <a:t>2. Появление устойчивости человека к </a:t>
            </a:r>
            <a:r>
              <a:rPr lang="ru-RU" sz="1600" b="1" dirty="0" smtClean="0"/>
              <a:t>антибиотикам</a:t>
            </a:r>
          </a:p>
          <a:p>
            <a:endParaRPr lang="ru-RU" sz="1600" b="1" dirty="0"/>
          </a:p>
          <a:p>
            <a:r>
              <a:rPr lang="ru-RU" sz="1600" b="1" dirty="0"/>
              <a:t>3. Нарушение здоровья, связанные с накоплениями в организме человека гербицидов. </a:t>
            </a:r>
            <a:endParaRPr lang="ru-RU" sz="1600" b="1" dirty="0" smtClean="0"/>
          </a:p>
          <a:p>
            <a:endParaRPr lang="ru-RU" sz="1600" b="1" dirty="0" smtClean="0"/>
          </a:p>
          <a:p>
            <a:r>
              <a:rPr lang="ru-RU" sz="1600" b="1" dirty="0" smtClean="0"/>
              <a:t>4</a:t>
            </a:r>
            <a:r>
              <a:rPr lang="ru-RU" sz="1600" b="1" dirty="0"/>
              <a:t>. Возможность отдаленных канцерогенных эффектов. </a:t>
            </a:r>
            <a:endParaRPr lang="ru-RU" sz="1600" b="1" dirty="0" smtClean="0"/>
          </a:p>
          <a:p>
            <a:endParaRPr lang="ru-RU" sz="1600" b="1" dirty="0"/>
          </a:p>
          <a:p>
            <a:r>
              <a:rPr lang="ru-RU" sz="1600" b="1" dirty="0" smtClean="0"/>
              <a:t>На фото  мыши после кормления ГМО</a:t>
            </a:r>
            <a:endParaRPr lang="ru-RU" sz="1600" b="1" dirty="0"/>
          </a:p>
          <a:p>
            <a:endParaRPr lang="ru-RU" dirty="0"/>
          </a:p>
        </p:txBody>
      </p:sp>
      <p:pic>
        <p:nvPicPr>
          <p:cNvPr id="8194" name="Picture 2" descr="C:\Documents and Settings\Валентина\Рабочий стол\ГМО\мыши после кормления ГМО фот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5115" y="273050"/>
            <a:ext cx="4971620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Методы определения ГМО -  </a:t>
            </a:r>
            <a:r>
              <a:rPr lang="ru-RU" sz="2700" dirty="0" smtClean="0">
                <a:hlinkClick r:id="rId2"/>
              </a:rPr>
              <a:t>ПЦР</a:t>
            </a:r>
            <a:r>
              <a:rPr lang="ru-RU" sz="2700" dirty="0" smtClean="0"/>
              <a:t>  - </a:t>
            </a:r>
            <a:r>
              <a:rPr lang="ru-RU" sz="2700" b="1" dirty="0" err="1" smtClean="0"/>
              <a:t>полимеразная</a:t>
            </a:r>
            <a:r>
              <a:rPr lang="ru-RU" sz="2700" b="1" dirty="0" smtClean="0"/>
              <a:t> цепная реакция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1</a:t>
            </a:r>
            <a:r>
              <a:rPr lang="ru-RU" dirty="0" smtClean="0"/>
              <a:t>) Специально разработанные биты (кусочки) </a:t>
            </a:r>
            <a:r>
              <a:rPr lang="ru-RU" dirty="0" smtClean="0">
                <a:hlinkClick r:id="rId3"/>
              </a:rPr>
              <a:t>ДНК</a:t>
            </a:r>
            <a:r>
              <a:rPr lang="ru-RU" dirty="0" smtClean="0"/>
              <a:t> называемые </a:t>
            </a:r>
            <a:r>
              <a:rPr lang="ru-RU" dirty="0" err="1" smtClean="0">
                <a:hlinkClick r:id="rId4"/>
              </a:rPr>
              <a:t>праймерами</a:t>
            </a:r>
            <a:r>
              <a:rPr lang="ru-RU" dirty="0" smtClean="0"/>
              <a:t> , они химически распознают и, в частности совпадают только с новым  геном  в ГМО.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/>
              <a:t>2</a:t>
            </a:r>
            <a:r>
              <a:rPr lang="ru-RU" dirty="0" smtClean="0"/>
              <a:t>) Если праймеры  находят  последовательность в ДНК-мишени, то срабатывает  быстрая  цепная  реакция  (ПЦР:  </a:t>
            </a:r>
            <a:r>
              <a:rPr lang="ru-RU" b="1" dirty="0" err="1" smtClean="0"/>
              <a:t>полимеразная</a:t>
            </a:r>
            <a:r>
              <a:rPr lang="ru-RU" b="1" dirty="0" smtClean="0"/>
              <a:t> цепная реакция</a:t>
            </a:r>
            <a:r>
              <a:rPr lang="ru-RU" dirty="0" smtClean="0"/>
              <a:t> ). эффективно копируется целевой (интересующий нас)  фрагмент в миллионы раз.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3)  </a:t>
            </a:r>
            <a:r>
              <a:rPr lang="ru-RU" dirty="0" smtClean="0"/>
              <a:t>Благодаря копированию этого конкретного фрагмента ДНК, он теперь  может  быть  легко обнаружен. И если скопированные фрагменты присутствуют, то мы теперь узнаем, что ГМО был в интересующем нас образце.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 этом</a:t>
            </a:r>
            <a:r>
              <a:rPr lang="ru-RU" b="1" dirty="0" smtClean="0"/>
              <a:t> точное количество ГМО не может быть определено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err="1" smtClean="0"/>
              <a:t>Community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Reference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Laboratory</a:t>
            </a:r>
            <a:r>
              <a:rPr lang="ru-RU" sz="2400" b="1" dirty="0" smtClean="0"/>
              <a:t>:</a:t>
            </a:r>
            <a:r>
              <a:rPr lang="ru-RU" sz="2400" dirty="0" smtClean="0"/>
              <a:t> </a:t>
            </a:r>
            <a:r>
              <a:rPr lang="ru-RU" sz="2400" b="1" dirty="0" smtClean="0"/>
              <a:t>Сообщество </a:t>
            </a:r>
            <a:r>
              <a:rPr lang="ru-RU" sz="2400" b="1" dirty="0" err="1" smtClean="0"/>
              <a:t>референс-лабораторий</a:t>
            </a:r>
            <a:r>
              <a:rPr lang="ru-RU" sz="2400" b="1" dirty="0" smtClean="0"/>
              <a:t> в странах ЕС </a:t>
            </a:r>
            <a:r>
              <a:rPr lang="ru-RU" sz="2400" dirty="0" smtClean="0"/>
              <a:t>обеспечивают</a:t>
            </a:r>
            <a:r>
              <a:rPr lang="ru-RU" sz="2400" b="1" dirty="0" smtClean="0"/>
              <a:t> </a:t>
            </a:r>
            <a:r>
              <a:rPr lang="ru-RU" sz="2400" dirty="0" smtClean="0"/>
              <a:t> разработку и внедрение методов обнаружения  ГМО и ГМ - продуктов питания и кормов. </a:t>
            </a:r>
            <a:endParaRPr lang="ru-RU" sz="2400" dirty="0"/>
          </a:p>
        </p:txBody>
      </p:sp>
      <p:pic>
        <p:nvPicPr>
          <p:cNvPr id="4" name="Содержимое 3" descr="http://www.gmo-compass.org/data/imagescontent/regulation/111_crl_130x9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071678"/>
            <a:ext cx="4714908" cy="321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22712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Лаборатории в России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 err="1" smtClean="0"/>
              <a:t>Медцентр</a:t>
            </a:r>
            <a:r>
              <a:rPr lang="ru-RU" sz="1800" b="1" dirty="0" smtClean="0"/>
              <a:t> «ДИАМЕД» г. Москва.</a:t>
            </a:r>
          </a:p>
          <a:p>
            <a:r>
              <a:rPr lang="ru-RU" sz="1800" dirty="0" smtClean="0"/>
              <a:t>Испытательная лаборатория по определению генетически модифицированных источников (ГМИ)»  ФГУ </a:t>
            </a:r>
            <a:r>
              <a:rPr lang="ru-RU" sz="1800" dirty="0" err="1" smtClean="0"/>
              <a:t>Ростест-Москва</a:t>
            </a:r>
            <a:endParaRPr lang="ru-RU" sz="1800" dirty="0" smtClean="0"/>
          </a:p>
          <a:p>
            <a:r>
              <a:rPr lang="ru-RU" sz="1800" dirty="0" smtClean="0"/>
              <a:t>Федеральное Государственное учреждение «Краснодарская межобластная ветеринарная лаборатория» (ФГУ КМВЛ) находится в ведении Управления </a:t>
            </a:r>
            <a:r>
              <a:rPr lang="ru-RU" sz="1800" dirty="0" err="1" smtClean="0"/>
              <a:t>Россельхознадзора</a:t>
            </a:r>
            <a:r>
              <a:rPr lang="ru-RU" sz="1800" dirty="0" smtClean="0"/>
              <a:t> по Краснодарскому краю и Республике Адыгея, г. Краснодар</a:t>
            </a:r>
          </a:p>
          <a:p>
            <a:pPr marL="0" lvl="0" indent="0">
              <a:buNone/>
            </a:pPr>
            <a:endParaRPr lang="ru-RU" sz="1800" dirty="0" smtClean="0">
              <a:solidFill>
                <a:srgbClr val="FF0000"/>
              </a:solidFill>
            </a:endParaRPr>
          </a:p>
          <a:p>
            <a:pPr lvl="0"/>
            <a:endParaRPr lang="ru-RU" sz="1800" dirty="0" smtClean="0">
              <a:solidFill>
                <a:srgbClr val="FF0000"/>
              </a:solidFill>
            </a:endParaRPr>
          </a:p>
          <a:p>
            <a:pPr lvl="0"/>
            <a:endParaRPr lang="ru-RU" sz="1800" dirty="0" smtClean="0">
              <a:solidFill>
                <a:srgbClr val="FF0000"/>
              </a:solidFill>
            </a:endParaRPr>
          </a:p>
          <a:p>
            <a:pPr lvl="0"/>
            <a:r>
              <a:rPr lang="ru-RU" sz="2000" b="1" i="1" dirty="0" smtClean="0"/>
              <a:t>10% российских регионов вообще не  имеют таких лабораторий</a:t>
            </a:r>
            <a:endParaRPr lang="ru-RU" sz="2000" b="1" i="1" dirty="0" smtClean="0">
              <a:solidFill>
                <a:srgbClr val="FF0000"/>
              </a:solidFill>
            </a:endParaRPr>
          </a:p>
          <a:p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Вкалывание ДНК в помид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071810"/>
            <a:ext cx="2907828" cy="17003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Политика в отношении ГМ продуктов в России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Сейчас в нашей стране прошли полный цикл испытаний и </a:t>
            </a:r>
            <a:r>
              <a:rPr lang="ru-RU" b="1" dirty="0" smtClean="0"/>
              <a:t>разрешены для использования в пищевой промышленности 14 видов ГМО растительного происхождения: 3 сорта </a:t>
            </a:r>
            <a:r>
              <a:rPr lang="ru-RU" b="1" dirty="0" smtClean="0">
                <a:solidFill>
                  <a:srgbClr val="7030A0"/>
                </a:solidFill>
              </a:rPr>
              <a:t>сои</a:t>
            </a:r>
            <a:r>
              <a:rPr lang="ru-RU" b="1" dirty="0" smtClean="0"/>
              <a:t>, 6 сортов </a:t>
            </a:r>
            <a:r>
              <a:rPr lang="ru-RU" b="1" dirty="0" smtClean="0">
                <a:solidFill>
                  <a:srgbClr val="7030A0"/>
                </a:solidFill>
              </a:rPr>
              <a:t>кукурузы</a:t>
            </a:r>
            <a:r>
              <a:rPr lang="ru-RU" b="1" dirty="0" smtClean="0"/>
              <a:t>, 3 сорта </a:t>
            </a:r>
            <a:r>
              <a:rPr lang="ru-RU" b="1" dirty="0" smtClean="0">
                <a:solidFill>
                  <a:srgbClr val="7030A0"/>
                </a:solidFill>
              </a:rPr>
              <a:t>картофеля</a:t>
            </a:r>
            <a:r>
              <a:rPr lang="ru-RU" b="1" dirty="0" smtClean="0"/>
              <a:t>, 1 сорт </a:t>
            </a:r>
            <a:r>
              <a:rPr lang="ru-RU" b="1" dirty="0" smtClean="0">
                <a:solidFill>
                  <a:srgbClr val="7030A0"/>
                </a:solidFill>
              </a:rPr>
              <a:t>сахарной свеклы</a:t>
            </a:r>
            <a:r>
              <a:rPr lang="ru-RU" b="1" dirty="0" smtClean="0"/>
              <a:t>, 1 сорт </a:t>
            </a:r>
            <a:r>
              <a:rPr lang="ru-RU" b="1" dirty="0" smtClean="0">
                <a:solidFill>
                  <a:srgbClr val="7030A0"/>
                </a:solidFill>
              </a:rPr>
              <a:t>риса</a:t>
            </a:r>
            <a:r>
              <a:rPr lang="ru-RU" b="1" dirty="0" smtClean="0"/>
              <a:t> и 5 видов генетически модифицированных микроорганизмов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В России выращивание генномодифицированных растений запрещено</a:t>
            </a:r>
            <a:endParaRPr lang="ru-RU" dirty="0"/>
          </a:p>
        </p:txBody>
      </p:sp>
      <p:pic>
        <p:nvPicPr>
          <p:cNvPr id="6" name="Содержимое 5" descr="Продукты ГМО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928802"/>
            <a:ext cx="350046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ГМО\карта произрастания ГМ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39347"/>
            <a:ext cx="8054382" cy="5718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ГМ-продукты можно разделить на  категории: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Продукты состоящие из переработки ГМ- сырья и деятельности </a:t>
            </a:r>
            <a:r>
              <a:rPr lang="ru-RU" dirty="0" err="1" smtClean="0"/>
              <a:t>ГМ-организмов</a:t>
            </a:r>
            <a:r>
              <a:rPr lang="ru-RU" dirty="0" smtClean="0"/>
              <a:t> (соевые мясо, масло и молоко, чипсы, кукурузные хлопья, алкогольные напитки, витамины и т. д.) </a:t>
            </a:r>
          </a:p>
          <a:p>
            <a:pPr lvl="0"/>
            <a:endParaRPr lang="ru-RU" dirty="0" smtClean="0"/>
          </a:p>
          <a:p>
            <a:r>
              <a:rPr lang="ru-RU" dirty="0" smtClean="0"/>
              <a:t>Продукты, содержащие </a:t>
            </a:r>
            <a:r>
              <a:rPr lang="ru-RU" dirty="0" err="1" smtClean="0"/>
              <a:t>ГМ-ингредиенты</a:t>
            </a:r>
            <a:r>
              <a:rPr lang="ru-RU" dirty="0" smtClean="0"/>
              <a:t> как компонент (в основном </a:t>
            </a:r>
            <a:r>
              <a:rPr lang="ru-RU" dirty="0" err="1" smtClean="0"/>
              <a:t>трансгенная</a:t>
            </a:r>
            <a:r>
              <a:rPr lang="ru-RU" dirty="0" smtClean="0"/>
              <a:t> кукуруза и соя), которые являются </a:t>
            </a:r>
            <a:r>
              <a:rPr lang="ru-RU" dirty="0" err="1" smtClean="0"/>
              <a:t>структураторами</a:t>
            </a:r>
            <a:r>
              <a:rPr lang="ru-RU" dirty="0" smtClean="0"/>
              <a:t>, </a:t>
            </a:r>
            <a:r>
              <a:rPr lang="ru-RU" dirty="0" err="1" smtClean="0"/>
              <a:t>подсластителями</a:t>
            </a:r>
            <a:r>
              <a:rPr lang="ru-RU" dirty="0" smtClean="0"/>
              <a:t>, повышают содержание белка.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Генетически измененные продукты конечного потребления – овощи, фрукты, теоретически даже мясо.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Продукты, полученные от животных, которые питались </a:t>
            </a:r>
            <a:r>
              <a:rPr lang="ru-RU" dirty="0" err="1" smtClean="0"/>
              <a:t>ГМ-кормами</a:t>
            </a:r>
            <a:r>
              <a:rPr lang="ru-RU" dirty="0" smtClean="0"/>
              <a:t> (молоко, мясо, яйца и т. д.).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1371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Продукты, содержащие ГМО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928802"/>
            <a:ext cx="164307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родукты, содержащие ГМО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286124"/>
            <a:ext cx="20002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родукты, содержащие ГМО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5143512"/>
            <a:ext cx="20002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родукты, содержащие ГМО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1714488"/>
            <a:ext cx="20002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Продукты, содержащие ГМО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5429264"/>
            <a:ext cx="1857388" cy="119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983</Words>
  <Application>Microsoft Office PowerPoint</Application>
  <PresentationFormat>Экран (4:3)</PresentationFormat>
  <Paragraphs>160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ГМО и ГМ (ГМИ)</vt:lpstr>
      <vt:lpstr>Зачем нам ГМО? –Решают ли они экономические проблемы ?</vt:lpstr>
      <vt:lpstr>ГМО и ЗДОРОВЬЕ </vt:lpstr>
      <vt:lpstr>Методы определения ГМО -  ПЦР  - полимеразная цепная реакция  </vt:lpstr>
      <vt:lpstr>Community Reference Laboratory: Сообщество референс-лабораторий в странах ЕС обеспечивают  разработку и внедрение методов обнаружения  ГМО и ГМ - продуктов питания и кормов. </vt:lpstr>
      <vt:lpstr>  Лаборатории в России</vt:lpstr>
      <vt:lpstr>Политика в отношении ГМ продуктов в России</vt:lpstr>
      <vt:lpstr>Презентация PowerPoint</vt:lpstr>
      <vt:lpstr>ГМ-продукты можно разделить на  категории: </vt:lpstr>
      <vt:lpstr>Маркировка ГМО и ГМ должна быть : </vt:lpstr>
      <vt:lpstr> ПОРОГ МАРКИРОВКИ</vt:lpstr>
      <vt:lpstr>Презентация PowerPoint</vt:lpstr>
      <vt:lpstr>Маркировка с «ГМ»  Новые, строгие правила маркировки вступили в силу в апреле 2004 года. Многие ожидали, что они помогут быстрее найти продукты с ГМО по этикеткам в продуктовых магазинах. За исключением Нидерландов, маркировка ГМО продуктов нигде не появилась.  </vt:lpstr>
      <vt:lpstr>Маркировка «Не-ГМ», «Органическая» «Свободный от ГМ»</vt:lpstr>
      <vt:lpstr>Кто поставляет в Россию ГМО-продукты?  </vt:lpstr>
      <vt:lpstr>Кто поставляет в Россию ГМО-продукты?  </vt:lpstr>
      <vt:lpstr>Советы по выбору продуктов без ГМО </vt:lpstr>
      <vt:lpstr>Этот слайд можно удалить! У человека должен быть выбор!  Информация о поставщиках ГМО в России - Сайт Гринпис </vt:lpstr>
      <vt:lpstr>«Мы есть то, что мы едим!»                                                            → </vt:lpstr>
    </vt:vector>
  </TitlesOfParts>
  <Company>Константиновна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Ромашины</cp:lastModifiedBy>
  <cp:revision>47</cp:revision>
  <dcterms:created xsi:type="dcterms:W3CDTF">2010-11-04T18:29:01Z</dcterms:created>
  <dcterms:modified xsi:type="dcterms:W3CDTF">2013-05-30T19:10:41Z</dcterms:modified>
</cp:coreProperties>
</file>