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58"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7" r:id="rId58"/>
    <p:sldId id="312" r:id="rId59"/>
    <p:sldId id="313" r:id="rId60"/>
    <p:sldId id="314" r:id="rId61"/>
    <p:sldId id="315"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2" r:id="rId97"/>
    <p:sldId id="356" r:id="rId98"/>
    <p:sldId id="351" r:id="rId99"/>
    <p:sldId id="353" r:id="rId100"/>
    <p:sldId id="354" r:id="rId101"/>
    <p:sldId id="355"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49" autoAdjust="0"/>
  </p:normalViewPr>
  <p:slideViewPr>
    <p:cSldViewPr>
      <p:cViewPr varScale="1">
        <p:scale>
          <a:sx n="92" d="100"/>
          <a:sy n="92" d="100"/>
        </p:scale>
        <p:origin x="-13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16" name="Номер слайда 15"/>
          <p:cNvSpPr>
            <a:spLocks noGrp="1"/>
          </p:cNvSpPr>
          <p:nvPr>
            <p:ph type="sldNum" sz="quarter" idx="11"/>
          </p:nvPr>
        </p:nvSpPr>
        <p:spPr/>
        <p:txBody>
          <a:bodyPr/>
          <a:lstStyle/>
          <a:p>
            <a:fld id="{E33DE1D7-58B9-49F5-A2F0-CD016EBE4205}" type="slidenum">
              <a:rPr lang="ru-RU" smtClean="0"/>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3DE1D7-58B9-49F5-A2F0-CD016EBE4205}"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3DE1D7-58B9-49F5-A2F0-CD016EBE4205}"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79FFB6C2-76A5-43E5-9DA0-A84AD1D5866D}" type="datetimeFigureOut">
              <a:rPr lang="ru-RU" smtClean="0"/>
              <a:t>23.04.2013</a:t>
            </a:fld>
            <a:endParaRPr lang="ru-RU" dirty="0"/>
          </a:p>
        </p:txBody>
      </p:sp>
      <p:sp>
        <p:nvSpPr>
          <p:cNvPr id="15" name="Номер слайда 14"/>
          <p:cNvSpPr>
            <a:spLocks noGrp="1"/>
          </p:cNvSpPr>
          <p:nvPr>
            <p:ph type="sldNum" sz="quarter" idx="15"/>
          </p:nvPr>
        </p:nvSpPr>
        <p:spPr/>
        <p:txBody>
          <a:bodyPr/>
          <a:lstStyle>
            <a:lvl1pPr algn="ctr">
              <a:defRPr/>
            </a:lvl1pPr>
          </a:lstStyle>
          <a:p>
            <a:fld id="{E33DE1D7-58B9-49F5-A2F0-CD016EBE4205}" type="slidenum">
              <a:rPr lang="ru-RU" smtClean="0"/>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3DE1D7-58B9-49F5-A2F0-CD016EBE4205}" type="slidenum">
              <a:rPr lang="ru-RU" smtClean="0"/>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3DE1D7-58B9-49F5-A2F0-CD016EBE4205}"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E33DE1D7-58B9-49F5-A2F0-CD016EBE4205}" type="slidenum">
              <a:rPr lang="ru-RU" smtClean="0"/>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33DE1D7-58B9-49F5-A2F0-CD016EBE4205}"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33DE1D7-58B9-49F5-A2F0-CD016EBE4205}"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79FFB6C2-76A5-43E5-9DA0-A84AD1D5866D}" type="datetimeFigureOut">
              <a:rPr lang="ru-RU" smtClean="0"/>
              <a:t>23.04.2013</a:t>
            </a:fld>
            <a:endParaRPr lang="ru-RU" dirty="0"/>
          </a:p>
        </p:txBody>
      </p:sp>
      <p:sp>
        <p:nvSpPr>
          <p:cNvPr id="9" name="Номер слайда 8"/>
          <p:cNvSpPr>
            <a:spLocks noGrp="1"/>
          </p:cNvSpPr>
          <p:nvPr>
            <p:ph type="sldNum" sz="quarter" idx="15"/>
          </p:nvPr>
        </p:nvSpPr>
        <p:spPr/>
        <p:txBody>
          <a:bodyPr/>
          <a:lstStyle/>
          <a:p>
            <a:fld id="{E33DE1D7-58B9-49F5-A2F0-CD016EBE4205}" type="slidenum">
              <a:rPr lang="ru-RU" smtClean="0"/>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79FFB6C2-76A5-43E5-9DA0-A84AD1D5866D}" type="datetimeFigureOut">
              <a:rPr lang="ru-RU" smtClean="0"/>
              <a:t>23.04.2013</a:t>
            </a:fld>
            <a:endParaRPr lang="ru-RU" dirty="0"/>
          </a:p>
        </p:txBody>
      </p:sp>
      <p:sp>
        <p:nvSpPr>
          <p:cNvPr id="9" name="Номер слайда 8"/>
          <p:cNvSpPr>
            <a:spLocks noGrp="1"/>
          </p:cNvSpPr>
          <p:nvPr>
            <p:ph type="sldNum" sz="quarter" idx="11"/>
          </p:nvPr>
        </p:nvSpPr>
        <p:spPr/>
        <p:txBody>
          <a:bodyPr/>
          <a:lstStyle/>
          <a:p>
            <a:fld id="{E33DE1D7-58B9-49F5-A2F0-CD016EBE4205}" type="slidenum">
              <a:rPr lang="ru-RU" smtClean="0"/>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9FFB6C2-76A5-43E5-9DA0-A84AD1D5866D}" type="datetimeFigureOut">
              <a:rPr lang="ru-RU" smtClean="0"/>
              <a:t>23.04.2013</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E33DE1D7-58B9-49F5-A2F0-CD016EBE4205}" type="slidenum">
              <a:rPr lang="ru-RU" smtClean="0"/>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ИСТОРИЯ СОЗДАНИЯ РУССКОЙ АРМИИ</a:t>
            </a:r>
            <a:endParaRPr lang="ru-RU" dirty="0"/>
          </a:p>
        </p:txBody>
      </p:sp>
    </p:spTree>
    <p:extLst>
      <p:ext uri="{BB962C8B-B14F-4D97-AF65-F5344CB8AC3E}">
        <p14:creationId xmlns:p14="http://schemas.microsoft.com/office/powerpoint/2010/main" val="1257679120"/>
      </p:ext>
    </p:extLst>
  </p:cSld>
  <p:clrMapOvr>
    <a:masterClrMapping/>
  </p:clrMapOvr>
  <mc:AlternateContent xmlns:mc="http://schemas.openxmlformats.org/markup-compatibility/2006" xmlns:p14="http://schemas.microsoft.com/office/powerpoint/2010/main">
    <mc:Choice Requires="p14">
      <p:transition spd="slow" p14:dur="3900" advTm="10000">
        <p14:glitter pattern="hexagon"/>
      </p:transition>
    </mc:Choice>
    <mc:Fallback xmlns="">
      <p:transition spd="slow"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1879"/>
            <a:ext cx="8640960" cy="5632311"/>
          </a:xfrm>
          <a:prstGeom prst="rect">
            <a:avLst/>
          </a:prstGeom>
        </p:spPr>
        <p:txBody>
          <a:bodyPr wrap="square">
            <a:spAutoFit/>
          </a:bodyPr>
          <a:lstStyle/>
          <a:p>
            <a:endParaRPr lang="ru-RU" sz="3600" dirty="0" smtClean="0">
              <a:latin typeface="Impact" pitchFamily="34" charset="0"/>
            </a:endParaRPr>
          </a:p>
          <a:p>
            <a:r>
              <a:rPr lang="ru-RU" sz="3600" dirty="0" smtClean="0">
                <a:latin typeface="Impact" pitchFamily="34" charset="0"/>
              </a:rPr>
              <a:t>Младшая разделялась на три подгруппы: </a:t>
            </a:r>
            <a:r>
              <a:rPr lang="ru-RU" sz="3600" b="1" dirty="0" smtClean="0">
                <a:solidFill>
                  <a:schemeClr val="bg1"/>
                </a:solidFill>
                <a:latin typeface="Impact" pitchFamily="34" charset="0"/>
              </a:rPr>
              <a:t>отроки</a:t>
            </a:r>
            <a:r>
              <a:rPr lang="ru-RU" sz="3600" dirty="0" smtClean="0">
                <a:solidFill>
                  <a:srgbClr val="FF0000"/>
                </a:solidFill>
                <a:latin typeface="Impact" pitchFamily="34" charset="0"/>
              </a:rPr>
              <a:t> </a:t>
            </a:r>
            <a:r>
              <a:rPr lang="ru-RU" sz="3600" dirty="0" smtClean="0">
                <a:latin typeface="Impact" pitchFamily="34" charset="0"/>
              </a:rPr>
              <a:t>(военные слуги, которыми могли быть люди различных народностей), </a:t>
            </a:r>
            <a:r>
              <a:rPr lang="ru-RU" sz="3600" dirty="0" smtClean="0">
                <a:solidFill>
                  <a:schemeClr val="bg1"/>
                </a:solidFill>
                <a:latin typeface="Impact" pitchFamily="34" charset="0"/>
              </a:rPr>
              <a:t>гриди</a:t>
            </a:r>
            <a:r>
              <a:rPr lang="ru-RU" sz="3600" dirty="0" smtClean="0">
                <a:latin typeface="Impact" pitchFamily="34" charset="0"/>
              </a:rPr>
              <a:t> (телохранители князя) и </a:t>
            </a:r>
            <a:r>
              <a:rPr lang="ru-RU" sz="3600" dirty="0" smtClean="0">
                <a:solidFill>
                  <a:schemeClr val="bg1"/>
                </a:solidFill>
                <a:latin typeface="Impact" pitchFamily="34" charset="0"/>
              </a:rPr>
              <a:t>детские</a:t>
            </a:r>
            <a:r>
              <a:rPr lang="ru-RU" sz="3600" dirty="0" smtClean="0">
                <a:latin typeface="Impact" pitchFamily="34" charset="0"/>
              </a:rPr>
              <a:t> (дети старших дружинников). Позднее в младшей дружине появились новые категории — </a:t>
            </a:r>
            <a:r>
              <a:rPr lang="ru-RU" sz="3600" dirty="0" smtClean="0">
                <a:solidFill>
                  <a:schemeClr val="bg1"/>
                </a:solidFill>
                <a:latin typeface="Impact" pitchFamily="34" charset="0"/>
              </a:rPr>
              <a:t>милостники</a:t>
            </a:r>
            <a:r>
              <a:rPr lang="ru-RU" sz="3600" dirty="0" smtClean="0">
                <a:latin typeface="Impact" pitchFamily="34" charset="0"/>
              </a:rPr>
              <a:t> (вооружаемые за счёт князя) и </a:t>
            </a:r>
            <a:r>
              <a:rPr lang="ru-RU" sz="3600" dirty="0" smtClean="0">
                <a:solidFill>
                  <a:schemeClr val="bg1"/>
                </a:solidFill>
                <a:latin typeface="Impact" pitchFamily="34" charset="0"/>
              </a:rPr>
              <a:t>пасынки</a:t>
            </a:r>
            <a:r>
              <a:rPr lang="ru-RU" sz="3600" dirty="0" smtClean="0">
                <a:latin typeface="Impact" pitchFamily="34" charset="0"/>
              </a:rPr>
              <a:t> (прообраз шляхты)</a:t>
            </a:r>
            <a:endParaRPr lang="ru-RU" sz="3600" dirty="0">
              <a:latin typeface="Impact" pitchFamily="34" charset="0"/>
            </a:endParaRPr>
          </a:p>
        </p:txBody>
      </p:sp>
    </p:spTree>
    <p:extLst>
      <p:ext uri="{BB962C8B-B14F-4D97-AF65-F5344CB8AC3E}">
        <p14:creationId xmlns:p14="http://schemas.microsoft.com/office/powerpoint/2010/main" val="9444366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4" y="0"/>
            <a:ext cx="516746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2564904"/>
            <a:ext cx="2428874" cy="646331"/>
          </a:xfrm>
          <a:prstGeom prst="rect">
            <a:avLst/>
          </a:prstGeom>
        </p:spPr>
        <p:txBody>
          <a:bodyPr wrap="square">
            <a:spAutoFit/>
          </a:bodyPr>
          <a:lstStyle/>
          <a:p>
            <a:r>
              <a:rPr lang="ru-RU" sz="3600" dirty="0" smtClean="0">
                <a:latin typeface="Impact" pitchFamily="34" charset="0"/>
              </a:rPr>
              <a:t>         Жуков</a:t>
            </a:r>
            <a:r>
              <a:rPr lang="ru-RU" sz="3600" dirty="0">
                <a:latin typeface="Impact" pitchFamily="34" charset="0"/>
              </a:rPr>
              <a:t>.</a:t>
            </a:r>
          </a:p>
        </p:txBody>
      </p:sp>
    </p:spTree>
    <p:extLst>
      <p:ext uri="{BB962C8B-B14F-4D97-AF65-F5344CB8AC3E}">
        <p14:creationId xmlns:p14="http://schemas.microsoft.com/office/powerpoint/2010/main" val="19491118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92696"/>
            <a:ext cx="1944216" cy="1938992"/>
          </a:xfrm>
          <a:prstGeom prst="rect">
            <a:avLst/>
          </a:prstGeom>
        </p:spPr>
        <p:txBody>
          <a:bodyPr wrap="square">
            <a:spAutoFit/>
          </a:bodyPr>
          <a:lstStyle/>
          <a:p>
            <a:r>
              <a:rPr lang="ru-RU" sz="2000" dirty="0">
                <a:latin typeface="Impact" pitchFamily="34" charset="0"/>
              </a:rPr>
              <a:t>В 1945—1946 году было резко сокращено производство вооружений</a:t>
            </a:r>
          </a:p>
        </p:txBody>
      </p:sp>
      <p:sp>
        <p:nvSpPr>
          <p:cNvPr id="3" name="Прямоугольник 2"/>
          <p:cNvSpPr/>
          <p:nvPr/>
        </p:nvSpPr>
        <p:spPr>
          <a:xfrm>
            <a:off x="5636394" y="4653136"/>
            <a:ext cx="3507606" cy="2031325"/>
          </a:xfrm>
          <a:prstGeom prst="rect">
            <a:avLst/>
          </a:prstGeom>
        </p:spPr>
        <p:txBody>
          <a:bodyPr wrap="square">
            <a:spAutoFit/>
          </a:bodyPr>
          <a:lstStyle/>
          <a:p>
            <a:r>
              <a:rPr lang="ru-RU" dirty="0"/>
              <a:t> </a:t>
            </a:r>
            <a:r>
              <a:rPr lang="ru-RU" dirty="0">
                <a:latin typeface="Impact" pitchFamily="34" charset="0"/>
              </a:rPr>
              <a:t>В то же время в 1946 году появились первые советские реактивные самолёты, в 1947 году — стратегический бомбардировщик Ту-4, в 1949 году осуществлено испытание ядерного оружия.</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4" y="3238500"/>
            <a:ext cx="561975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0"/>
            <a:ext cx="6667500" cy="317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4901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4572000" cy="1200329"/>
          </a:xfrm>
          <a:prstGeom prst="rect">
            <a:avLst/>
          </a:prstGeom>
        </p:spPr>
        <p:txBody>
          <a:bodyPr>
            <a:spAutoFit/>
          </a:bodyPr>
          <a:lstStyle/>
          <a:p>
            <a:r>
              <a:rPr lang="ru-RU" sz="2400" dirty="0">
                <a:latin typeface="Impact" pitchFamily="34" charset="0"/>
              </a:rPr>
              <a:t>Ракетные войска стратегического назначения (РВСН)</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052736"/>
            <a:ext cx="770485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22788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4572000" cy="830997"/>
          </a:xfrm>
          <a:prstGeom prst="rect">
            <a:avLst/>
          </a:prstGeom>
        </p:spPr>
        <p:txBody>
          <a:bodyPr>
            <a:spAutoFit/>
          </a:bodyPr>
          <a:lstStyle/>
          <a:p>
            <a:r>
              <a:rPr lang="ru-RU" sz="2400" dirty="0">
                <a:latin typeface="Impact" pitchFamily="34" charset="0"/>
              </a:rPr>
              <a:t>Войска противовоздушной обороны страны</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91644"/>
            <a:ext cx="6845746" cy="564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6974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12968"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580112" y="2875002"/>
            <a:ext cx="2878673" cy="369332"/>
          </a:xfrm>
          <a:prstGeom prst="rect">
            <a:avLst/>
          </a:prstGeom>
        </p:spPr>
        <p:txBody>
          <a:bodyPr wrap="none">
            <a:spAutoFit/>
          </a:bodyPr>
          <a:lstStyle/>
          <a:p>
            <a:r>
              <a:rPr lang="ru-RU" dirty="0">
                <a:solidFill>
                  <a:schemeClr val="bg1"/>
                </a:solidFill>
              </a:rPr>
              <a:t>Военно-Воздушные Силы</a:t>
            </a:r>
          </a:p>
        </p:txBody>
      </p:sp>
    </p:spTree>
    <p:extLst>
      <p:ext uri="{BB962C8B-B14F-4D97-AF65-F5344CB8AC3E}">
        <p14:creationId xmlns:p14="http://schemas.microsoft.com/office/powerpoint/2010/main" val="429615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404664"/>
            <a:ext cx="6556603" cy="646331"/>
          </a:xfrm>
          <a:prstGeom prst="rect">
            <a:avLst/>
          </a:prstGeom>
        </p:spPr>
        <p:txBody>
          <a:bodyPr wrap="none">
            <a:spAutoFit/>
          </a:bodyPr>
          <a:lstStyle/>
          <a:p>
            <a:r>
              <a:rPr lang="ru-RU" sz="3600" dirty="0">
                <a:latin typeface="Impact" pitchFamily="34" charset="0"/>
              </a:rPr>
              <a:t>Федеративный период, с 1993 г</a:t>
            </a:r>
          </a:p>
        </p:txBody>
      </p:sp>
      <p:sp>
        <p:nvSpPr>
          <p:cNvPr id="3" name="Прямоугольник 2"/>
          <p:cNvSpPr/>
          <p:nvPr/>
        </p:nvSpPr>
        <p:spPr>
          <a:xfrm>
            <a:off x="539552" y="1859340"/>
            <a:ext cx="8208912" cy="3970318"/>
          </a:xfrm>
          <a:prstGeom prst="rect">
            <a:avLst/>
          </a:prstGeom>
        </p:spPr>
        <p:txBody>
          <a:bodyPr wrap="square">
            <a:spAutoFit/>
          </a:bodyPr>
          <a:lstStyle/>
          <a:p>
            <a:r>
              <a:rPr lang="ru-RU" sz="2800" dirty="0">
                <a:latin typeface="Impact" pitchFamily="34" charset="0"/>
              </a:rPr>
              <a:t>Вооружённые Силы Российской Федерации (ВС России) — государственная военная организация Российской Федерации, предназначенная для отражения агрессии, направленной против Российской Федерации — России, для вооружённой защиты целостности и неприкосновенности её территории, а также для выполнения задач в соответствии с международными договорами России</a:t>
            </a:r>
          </a:p>
        </p:txBody>
      </p:sp>
    </p:spTree>
    <p:extLst>
      <p:ext uri="{BB962C8B-B14F-4D97-AF65-F5344CB8AC3E}">
        <p14:creationId xmlns:p14="http://schemas.microsoft.com/office/powerpoint/2010/main" val="24318051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64096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116632"/>
            <a:ext cx="4572000" cy="646331"/>
          </a:xfrm>
          <a:prstGeom prst="rect">
            <a:avLst/>
          </a:prstGeom>
        </p:spPr>
        <p:txBody>
          <a:bodyPr>
            <a:spAutoFit/>
          </a:bodyPr>
          <a:lstStyle/>
          <a:p>
            <a:r>
              <a:rPr lang="ru-RU" dirty="0"/>
              <a:t>Эмблема Вооружённых Сил Российской Федерации</a:t>
            </a:r>
          </a:p>
        </p:txBody>
      </p:sp>
    </p:spTree>
    <p:extLst>
      <p:ext uri="{BB962C8B-B14F-4D97-AF65-F5344CB8AC3E}">
        <p14:creationId xmlns:p14="http://schemas.microsoft.com/office/powerpoint/2010/main" val="2948559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6205545" cy="584775"/>
          </a:xfrm>
          <a:prstGeom prst="rect">
            <a:avLst/>
          </a:prstGeom>
        </p:spPr>
        <p:txBody>
          <a:bodyPr wrap="none">
            <a:spAutoFit/>
          </a:bodyPr>
          <a:lstStyle/>
          <a:p>
            <a:r>
              <a:rPr lang="ru-RU" sz="3200" dirty="0">
                <a:latin typeface="Impact" pitchFamily="34" charset="0"/>
              </a:rPr>
              <a:t>Верховный Главнокомандующий</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47750"/>
            <a:ext cx="4608512" cy="554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5927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612845"/>
            <a:ext cx="6984776" cy="5632311"/>
          </a:xfrm>
          <a:prstGeom prst="rect">
            <a:avLst/>
          </a:prstGeom>
        </p:spPr>
        <p:txBody>
          <a:bodyPr wrap="square">
            <a:spAutoFit/>
          </a:bodyPr>
          <a:lstStyle/>
          <a:p>
            <a:r>
              <a:rPr lang="ru-RU" sz="2000" dirty="0">
                <a:latin typeface="Impact" pitchFamily="34" charset="0"/>
              </a:rPr>
              <a:t>Основание	7 мая 1992 года</a:t>
            </a:r>
          </a:p>
          <a:p>
            <a:r>
              <a:rPr lang="ru-RU" sz="2000" dirty="0">
                <a:latin typeface="Impact" pitchFamily="34" charset="0"/>
              </a:rPr>
              <a:t>Подразделения	виды войск:</a:t>
            </a:r>
          </a:p>
          <a:p>
            <a:r>
              <a:rPr lang="ru-RU" sz="2000" dirty="0">
                <a:latin typeface="Impact" pitchFamily="34" charset="0"/>
              </a:rPr>
              <a:t> Сухопутные войска</a:t>
            </a:r>
          </a:p>
          <a:p>
            <a:r>
              <a:rPr lang="ru-RU" sz="2000" dirty="0">
                <a:latin typeface="Impact" pitchFamily="34" charset="0"/>
              </a:rPr>
              <a:t> ВВС</a:t>
            </a:r>
          </a:p>
          <a:p>
            <a:r>
              <a:rPr lang="ru-RU" sz="2000" dirty="0">
                <a:latin typeface="Impact" pitchFamily="34" charset="0"/>
              </a:rPr>
              <a:t> ВМФ</a:t>
            </a:r>
          </a:p>
          <a:p>
            <a:r>
              <a:rPr lang="ru-RU" sz="2000" dirty="0">
                <a:latin typeface="Impact" pitchFamily="34" charset="0"/>
              </a:rPr>
              <a:t>самостоятельные рода войск:</a:t>
            </a:r>
          </a:p>
          <a:p>
            <a:r>
              <a:rPr lang="ru-RU" sz="2000" dirty="0">
                <a:latin typeface="Impact" pitchFamily="34" charset="0"/>
              </a:rPr>
              <a:t> Войска ВКО</a:t>
            </a:r>
          </a:p>
          <a:p>
            <a:r>
              <a:rPr lang="ru-RU" sz="2000" dirty="0">
                <a:latin typeface="Impact" pitchFamily="34" charset="0"/>
              </a:rPr>
              <a:t> ВДВ</a:t>
            </a:r>
          </a:p>
          <a:p>
            <a:r>
              <a:rPr lang="ru-RU" sz="2000" dirty="0">
                <a:latin typeface="Impact" pitchFamily="34" charset="0"/>
              </a:rPr>
              <a:t> РВСН</a:t>
            </a:r>
          </a:p>
          <a:p>
            <a:r>
              <a:rPr lang="ru-RU" sz="2000" dirty="0">
                <a:latin typeface="Impact" pitchFamily="34" charset="0"/>
              </a:rPr>
              <a:t>Командование</a:t>
            </a:r>
          </a:p>
          <a:p>
            <a:r>
              <a:rPr lang="ru-RU" sz="2000" dirty="0">
                <a:latin typeface="Impact" pitchFamily="34" charset="0"/>
              </a:rPr>
              <a:t>Верховный Главнокомандующий	Владимир Путин</a:t>
            </a:r>
          </a:p>
          <a:p>
            <a:r>
              <a:rPr lang="ru-RU" sz="2000" dirty="0">
                <a:latin typeface="Impact" pitchFamily="34" charset="0"/>
              </a:rPr>
              <a:t>Министр обороны	Сергей Шойгу</a:t>
            </a:r>
          </a:p>
          <a:p>
            <a:r>
              <a:rPr lang="ru-RU" sz="2000" dirty="0">
                <a:latin typeface="Impact" pitchFamily="34" charset="0"/>
              </a:rPr>
              <a:t>Начальник Генштаба	Валерий Герасимов</a:t>
            </a:r>
          </a:p>
          <a:p>
            <a:r>
              <a:rPr lang="ru-RU" sz="2000" dirty="0">
                <a:latin typeface="Impact" pitchFamily="34" charset="0"/>
              </a:rPr>
              <a:t>Военные силы</a:t>
            </a:r>
          </a:p>
          <a:p>
            <a:r>
              <a:rPr lang="ru-RU" sz="2000" dirty="0">
                <a:latin typeface="Impact" pitchFamily="34" charset="0"/>
              </a:rPr>
              <a:t>Призывной возраст	с 18 до 27 лет</a:t>
            </a:r>
          </a:p>
          <a:p>
            <a:r>
              <a:rPr lang="ru-RU" sz="2000" dirty="0">
                <a:latin typeface="Impact" pitchFamily="34" charset="0"/>
              </a:rPr>
              <a:t>Срок службы по призыву	12 месяцев</a:t>
            </a:r>
          </a:p>
          <a:p>
            <a:r>
              <a:rPr lang="ru-RU" sz="2000" dirty="0">
                <a:latin typeface="Impact" pitchFamily="34" charset="0"/>
              </a:rPr>
              <a:t>Занято в армии	более 1 млн чел</a:t>
            </a:r>
            <a:r>
              <a:rPr lang="ru-RU" sz="2000" dirty="0" smtClean="0">
                <a:latin typeface="Impact" pitchFamily="34" charset="0"/>
              </a:rPr>
              <a:t>.</a:t>
            </a:r>
            <a:endParaRPr lang="ru-RU" sz="2000" dirty="0">
              <a:latin typeface="Impact" pitchFamily="34" charset="0"/>
            </a:endParaRPr>
          </a:p>
          <a:p>
            <a:r>
              <a:rPr lang="ru-RU" sz="2000" dirty="0">
                <a:latin typeface="Impact" pitchFamily="34" charset="0"/>
              </a:rPr>
              <a:t>Запас	20 000 000</a:t>
            </a:r>
          </a:p>
        </p:txBody>
      </p:sp>
    </p:spTree>
    <p:extLst>
      <p:ext uri="{BB962C8B-B14F-4D97-AF65-F5344CB8AC3E}">
        <p14:creationId xmlns:p14="http://schemas.microsoft.com/office/powerpoint/2010/main" val="29889511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751344"/>
            <a:ext cx="8568952" cy="4893647"/>
          </a:xfrm>
          <a:prstGeom prst="rect">
            <a:avLst/>
          </a:prstGeom>
        </p:spPr>
        <p:txBody>
          <a:bodyPr wrap="square">
            <a:spAutoFit/>
          </a:bodyPr>
          <a:lstStyle/>
          <a:p>
            <a:r>
              <a:rPr lang="ru-RU" sz="2400" dirty="0">
                <a:latin typeface="Impact" pitchFamily="34" charset="0"/>
              </a:rPr>
              <a:t>В состав ВС Российской Федерации вошли управления, объединения, соединения, воинские части, учреждения, военно-учебные заведения, предприятия и организации Вооружённых Сил СССР, на момент мая 1992 года располагавшиеся на территории России, а также находящиеся под российской юрисдикцией войска (силы) </a:t>
            </a:r>
            <a:endParaRPr lang="ru-RU" sz="2400" dirty="0" smtClean="0">
              <a:latin typeface="Impact" pitchFamily="34" charset="0"/>
            </a:endParaRPr>
          </a:p>
          <a:p>
            <a:r>
              <a:rPr lang="ru-RU" sz="2400" dirty="0" smtClean="0">
                <a:latin typeface="Impact" pitchFamily="34" charset="0"/>
              </a:rPr>
              <a:t>на </a:t>
            </a:r>
            <a:r>
              <a:rPr lang="ru-RU" sz="2400" dirty="0">
                <a:latin typeface="Impact" pitchFamily="34" charset="0"/>
              </a:rPr>
              <a:t>территории Закавказского военного округа, Западной, Северной и Северо-Западной групп войск, Черноморского флота, Балтийского флота, Каспийской флотилии, 14-й гвардейской армии, соединения, воинские части, учреждения, предприятия и организации на территории Монголии, Кубы и некоторых других </a:t>
            </a:r>
            <a:r>
              <a:rPr lang="ru-RU" sz="2400" dirty="0" smtClean="0">
                <a:latin typeface="Impact" pitchFamily="34" charset="0"/>
              </a:rPr>
              <a:t>стран </a:t>
            </a:r>
            <a:r>
              <a:rPr lang="ru-RU" sz="2400" dirty="0">
                <a:latin typeface="Impact" pitchFamily="34" charset="0"/>
              </a:rPr>
              <a:t>общей численностью 2,88 млн </a:t>
            </a:r>
            <a:r>
              <a:rPr lang="ru-RU" sz="2400" dirty="0" smtClean="0">
                <a:latin typeface="Impact" pitchFamily="34" charset="0"/>
              </a:rPr>
              <a:t>человек.</a:t>
            </a:r>
            <a:endParaRPr lang="ru-RU" sz="2400" dirty="0">
              <a:latin typeface="Impact" pitchFamily="34" charset="0"/>
            </a:endParaRPr>
          </a:p>
        </p:txBody>
      </p:sp>
    </p:spTree>
    <p:extLst>
      <p:ext uri="{BB962C8B-B14F-4D97-AF65-F5344CB8AC3E}">
        <p14:creationId xmlns:p14="http://schemas.microsoft.com/office/powerpoint/2010/main" val="12898912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12304"/>
          </a:xfrm>
        </p:spPr>
        <p:txBody>
          <a:bodyPr>
            <a:normAutofit fontScale="90000"/>
          </a:bodyPr>
          <a:lstStyle/>
          <a:p>
            <a:pPr algn="ctr"/>
            <a:r>
              <a:rPr lang="ru-RU" dirty="0">
                <a:latin typeface="Impact" pitchFamily="34" charset="0"/>
              </a:rPr>
              <a:t>милостники.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 y="692696"/>
            <a:ext cx="914165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827245" y="3244334"/>
            <a:ext cx="1489510" cy="369332"/>
          </a:xfrm>
          <a:prstGeom prst="rect">
            <a:avLst/>
          </a:prstGeom>
        </p:spPr>
        <p:txBody>
          <a:bodyPr wrap="none">
            <a:spAutoFit/>
          </a:bodyPr>
          <a:lstStyle/>
          <a:p>
            <a:r>
              <a:rPr lang="ru-RU" dirty="0" smtClean="0"/>
              <a:t>милостники</a:t>
            </a:r>
            <a:endParaRPr lang="ru-RU" dirty="0"/>
          </a:p>
        </p:txBody>
      </p:sp>
    </p:spTree>
    <p:extLst>
      <p:ext uri="{BB962C8B-B14F-4D97-AF65-F5344CB8AC3E}">
        <p14:creationId xmlns:p14="http://schemas.microsoft.com/office/powerpoint/2010/main" val="20925950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260648"/>
            <a:ext cx="4572000" cy="1384995"/>
          </a:xfrm>
          <a:prstGeom prst="rect">
            <a:avLst/>
          </a:prstGeom>
        </p:spPr>
        <p:txBody>
          <a:bodyPr>
            <a:spAutoFit/>
          </a:bodyPr>
          <a:lstStyle/>
          <a:p>
            <a:r>
              <a:rPr lang="ru-RU" sz="2800" dirty="0">
                <a:latin typeface="Impact" pitchFamily="34" charset="0"/>
              </a:rPr>
              <a:t>Структура Вооружённых Сил Российской Федерации</a:t>
            </a:r>
          </a:p>
        </p:txBody>
      </p:sp>
      <p:sp>
        <p:nvSpPr>
          <p:cNvPr id="3" name="Прямоугольник 2"/>
          <p:cNvSpPr/>
          <p:nvPr/>
        </p:nvSpPr>
        <p:spPr>
          <a:xfrm>
            <a:off x="323528" y="2132856"/>
            <a:ext cx="8640960" cy="3139321"/>
          </a:xfrm>
          <a:prstGeom prst="rect">
            <a:avLst/>
          </a:prstGeom>
        </p:spPr>
        <p:txBody>
          <a:bodyPr wrap="square">
            <a:spAutoFit/>
          </a:bodyPr>
          <a:lstStyle/>
          <a:p>
            <a:r>
              <a:rPr lang="ru-RU" dirty="0">
                <a:latin typeface="Impact" pitchFamily="34" charset="0"/>
              </a:rPr>
              <a:t>Вооруженные Силы состоят из трех видов Вооруженных Сил, трех родов войск, Тыла Вооружённых Сил, Службы расквартирования и обустройства Министерства обороны и войск, не входящих в виды Вооруженных Сил. Территориально Вооружённые Силы разделены между 4-мя военными округами:</a:t>
            </a:r>
          </a:p>
          <a:p>
            <a:endParaRPr lang="ru-RU" dirty="0">
              <a:latin typeface="Impact" pitchFamily="34" charset="0"/>
            </a:endParaRPr>
          </a:p>
          <a:p>
            <a:endParaRPr lang="ru-RU" dirty="0">
              <a:latin typeface="Impact" pitchFamily="34" charset="0"/>
            </a:endParaRPr>
          </a:p>
          <a:p>
            <a:r>
              <a:rPr lang="ru-RU" dirty="0">
                <a:latin typeface="Impact" pitchFamily="34" charset="0"/>
              </a:rPr>
              <a:t>Военно-административное деление Российской Федерации</a:t>
            </a:r>
          </a:p>
          <a:p>
            <a:r>
              <a:rPr lang="ru-RU" dirty="0">
                <a:latin typeface="Impact" pitchFamily="34" charset="0"/>
              </a:rPr>
              <a:t>     Западный военный округ — штаб в Санкт-Петербурге;</a:t>
            </a:r>
          </a:p>
          <a:p>
            <a:r>
              <a:rPr lang="ru-RU" dirty="0">
                <a:latin typeface="Impact" pitchFamily="34" charset="0"/>
              </a:rPr>
              <a:t>     Южный военный округ — штаб в Ростове-на-Дону;</a:t>
            </a:r>
          </a:p>
          <a:p>
            <a:r>
              <a:rPr lang="ru-RU" dirty="0">
                <a:latin typeface="Impact" pitchFamily="34" charset="0"/>
              </a:rPr>
              <a:t>     Центральный военный округ — штаб в Екатеринбурге;</a:t>
            </a:r>
          </a:p>
          <a:p>
            <a:r>
              <a:rPr lang="ru-RU" dirty="0">
                <a:latin typeface="Impact" pitchFamily="34" charset="0"/>
              </a:rPr>
              <a:t>     Восточный военный округ — штаб в Хабаровске.</a:t>
            </a:r>
          </a:p>
        </p:txBody>
      </p:sp>
    </p:spTree>
    <p:extLst>
      <p:ext uri="{BB962C8B-B14F-4D97-AF65-F5344CB8AC3E}">
        <p14:creationId xmlns:p14="http://schemas.microsoft.com/office/powerpoint/2010/main" val="20703830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99792" y="188640"/>
            <a:ext cx="3966150" cy="523220"/>
          </a:xfrm>
          <a:prstGeom prst="rect">
            <a:avLst/>
          </a:prstGeom>
        </p:spPr>
        <p:txBody>
          <a:bodyPr wrap="none">
            <a:spAutoFit/>
          </a:bodyPr>
          <a:lstStyle/>
          <a:p>
            <a:r>
              <a:rPr lang="ru-RU" sz="2800" dirty="0">
                <a:latin typeface="Impact" pitchFamily="34" charset="0"/>
              </a:rPr>
              <a:t>Виды вооружённых сил</a:t>
            </a:r>
          </a:p>
        </p:txBody>
      </p:sp>
      <p:sp>
        <p:nvSpPr>
          <p:cNvPr id="4" name="Прямоугольник 3"/>
          <p:cNvSpPr/>
          <p:nvPr/>
        </p:nvSpPr>
        <p:spPr>
          <a:xfrm>
            <a:off x="251520" y="1582341"/>
            <a:ext cx="8640960" cy="4401205"/>
          </a:xfrm>
          <a:prstGeom prst="rect">
            <a:avLst/>
          </a:prstGeom>
        </p:spPr>
        <p:txBody>
          <a:bodyPr wrap="square">
            <a:spAutoFit/>
          </a:bodyPr>
          <a:lstStyle/>
          <a:p>
            <a:r>
              <a:rPr lang="ru-RU" sz="2800" dirty="0">
                <a:latin typeface="Impact" pitchFamily="34" charset="0"/>
              </a:rPr>
              <a:t>Сухопутные войска, СВ — самый многочисленный по боевому составу вид вооружённых сил. Сухопутные войска предназначены для ведения наступления в целях разгрома группировки противника, овладения и удержания его территорий, районов и рубежей, нанесения огневых ударов на большую глубину, отражения вторжений противника и его крупных воздушных десантов. В сухопутные войска Российской Федерации, в свою очередь, входят рода войск:</a:t>
            </a:r>
          </a:p>
        </p:txBody>
      </p:sp>
    </p:spTree>
    <p:extLst>
      <p:ext uri="{BB962C8B-B14F-4D97-AF65-F5344CB8AC3E}">
        <p14:creationId xmlns:p14="http://schemas.microsoft.com/office/powerpoint/2010/main" val="18199009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4572000" cy="2308324"/>
          </a:xfrm>
          <a:prstGeom prst="rect">
            <a:avLst/>
          </a:prstGeom>
        </p:spPr>
        <p:txBody>
          <a:bodyPr>
            <a:spAutoFit/>
          </a:bodyPr>
          <a:lstStyle/>
          <a:p>
            <a:r>
              <a:rPr lang="ru-RU" dirty="0">
                <a:latin typeface="Impact" pitchFamily="34" charset="0"/>
              </a:rPr>
              <a:t>Мотострелковые войска, МСВ — самый многочисленный род сухопутных войск, представляет собой мобильную пехоту, оснащенную БМП и БТР. Состоят из мотострелковых соединений, частей и подразделений, в которые входят мотострелковые, артиллерийские, танковые и другие части и подразделения.</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568972"/>
            <a:ext cx="5616624" cy="410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07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915816" cy="6463308"/>
          </a:xfrm>
          <a:prstGeom prst="rect">
            <a:avLst/>
          </a:prstGeom>
        </p:spPr>
        <p:txBody>
          <a:bodyPr wrap="square">
            <a:spAutoFit/>
          </a:bodyPr>
          <a:lstStyle/>
          <a:p>
            <a:r>
              <a:rPr lang="ru-RU" dirty="0">
                <a:latin typeface="Impact" pitchFamily="34" charset="0"/>
              </a:rPr>
              <a:t>Танковые войска, ТВ — основная ударная сила сухопутных войск, манёвренные, высокомобильные и устойчивые к воздействию ядерного оружия войска, предназначенные для осуществления глубоких прорывов и развития оперативного успеха, способны с ходу преодолевать водные преграды в брод и на переправочных средствах. Танковые войска состоят из танковых, мотострелковых (механизированных, мотопехотных), ракетных, артиллерийских и других подразделений и частей.</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0"/>
            <a:ext cx="6372200" cy="674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5630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22504" y="1196752"/>
            <a:ext cx="3321496" cy="3970318"/>
          </a:xfrm>
          <a:prstGeom prst="rect">
            <a:avLst/>
          </a:prstGeom>
        </p:spPr>
        <p:txBody>
          <a:bodyPr wrap="square">
            <a:spAutoFit/>
          </a:bodyPr>
          <a:lstStyle/>
          <a:p>
            <a:r>
              <a:rPr lang="ru-RU" dirty="0">
                <a:latin typeface="Impact" pitchFamily="34" charset="0"/>
              </a:rPr>
              <a:t>Ракетные войска и артиллерия, РВиА предназначены для огневого и ядерного поражения противника. Имеют на вооружении ствольную и реактивную артиллерию. Состоят из соединений частей и подразделений гаубичной, пушечной, реактивной, противотанковой артиллерии, миномётов, а также артиллерийской разведки, управления и обеспечения.</a:t>
            </a: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 y="548680"/>
            <a:ext cx="5715000" cy="546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7258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732716"/>
            <a:ext cx="2070546" cy="5509200"/>
          </a:xfrm>
          <a:prstGeom prst="rect">
            <a:avLst/>
          </a:prstGeom>
        </p:spPr>
        <p:txBody>
          <a:bodyPr wrap="square">
            <a:spAutoFit/>
          </a:bodyPr>
          <a:lstStyle/>
          <a:p>
            <a:r>
              <a:rPr lang="ru-RU" sz="1600" dirty="0">
                <a:latin typeface="Impact" pitchFamily="34" charset="0"/>
              </a:rPr>
              <a:t>Войска ПВО Сухопутных войск, ПВО СВ — род сухопутных войск, предназначенный для защиты сухопутных войск от средств воздушного нападения противника, для их поражения, а также воспрещения его воздушной разведки. ПВО СВ вооружены мобильными, буксируемыми и переносными зенитно-ракетными и зенитно-пушечными системами.</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116632"/>
            <a:ext cx="691515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0751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4572000" cy="2585323"/>
          </a:xfrm>
          <a:prstGeom prst="rect">
            <a:avLst/>
          </a:prstGeom>
        </p:spPr>
        <p:txBody>
          <a:bodyPr>
            <a:spAutoFit/>
          </a:bodyPr>
          <a:lstStyle/>
          <a:p>
            <a:r>
              <a:rPr lang="ru-RU" dirty="0">
                <a:latin typeface="Impact" pitchFamily="34" charset="0"/>
              </a:rPr>
              <a:t>Специальные войска и службы — совокупность войск и служб сухопутных войск, предназначенных для выполнения узкоспециальных операций по обеспечению боевой и повседневной деятельности вооруженных сил. Спецвойска состоят из Инженерных войск, Войск связи, Войск РЭБ, Железнодорожных, Автомобильных войск </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528" y="1196752"/>
            <a:ext cx="424847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488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192" y="332656"/>
            <a:ext cx="4227439" cy="523220"/>
          </a:xfrm>
          <a:prstGeom prst="rect">
            <a:avLst/>
          </a:prstGeom>
        </p:spPr>
        <p:txBody>
          <a:bodyPr wrap="none">
            <a:spAutoFit/>
          </a:bodyPr>
          <a:lstStyle/>
          <a:p>
            <a:r>
              <a:rPr lang="ru-RU" sz="2800" dirty="0">
                <a:latin typeface="Impact" pitchFamily="34" charset="0"/>
              </a:rPr>
              <a:t>Военно-воздушные силы</a:t>
            </a:r>
          </a:p>
        </p:txBody>
      </p:sp>
      <p:sp>
        <p:nvSpPr>
          <p:cNvPr id="3" name="Прямоугольник 2"/>
          <p:cNvSpPr/>
          <p:nvPr/>
        </p:nvSpPr>
        <p:spPr>
          <a:xfrm>
            <a:off x="2915816" y="1052736"/>
            <a:ext cx="3808222" cy="369332"/>
          </a:xfrm>
          <a:prstGeom prst="rect">
            <a:avLst/>
          </a:prstGeom>
        </p:spPr>
        <p:txBody>
          <a:bodyPr wrap="none">
            <a:spAutoFit/>
          </a:bodyPr>
          <a:lstStyle/>
          <a:p>
            <a:r>
              <a:rPr lang="ru-RU" dirty="0">
                <a:latin typeface="Impact" pitchFamily="34" charset="0"/>
              </a:rPr>
              <a:t>В составе ВВС России выделяются</a:t>
            </a:r>
            <a:r>
              <a:rPr lang="ru-RU" dirty="0"/>
              <a:t>:</a:t>
            </a:r>
          </a:p>
        </p:txBody>
      </p:sp>
      <p:sp>
        <p:nvSpPr>
          <p:cNvPr id="4" name="Прямоугольник 3"/>
          <p:cNvSpPr/>
          <p:nvPr/>
        </p:nvSpPr>
        <p:spPr>
          <a:xfrm>
            <a:off x="611560" y="1772816"/>
            <a:ext cx="2046138" cy="369332"/>
          </a:xfrm>
          <a:prstGeom prst="rect">
            <a:avLst/>
          </a:prstGeom>
        </p:spPr>
        <p:txBody>
          <a:bodyPr wrap="none">
            <a:spAutoFit/>
          </a:bodyPr>
          <a:lstStyle/>
          <a:p>
            <a:r>
              <a:rPr lang="ru-RU" dirty="0">
                <a:latin typeface="Impact" pitchFamily="34" charset="0"/>
              </a:rPr>
              <a:t>Дальняя авиация </a:t>
            </a:r>
          </a:p>
        </p:txBody>
      </p:sp>
      <p:sp>
        <p:nvSpPr>
          <p:cNvPr id="5" name="Прямоугольник 4"/>
          <p:cNvSpPr/>
          <p:nvPr/>
        </p:nvSpPr>
        <p:spPr>
          <a:xfrm>
            <a:off x="611560" y="2276872"/>
            <a:ext cx="2290627" cy="369332"/>
          </a:xfrm>
          <a:prstGeom prst="rect">
            <a:avLst/>
          </a:prstGeom>
        </p:spPr>
        <p:txBody>
          <a:bodyPr wrap="none">
            <a:spAutoFit/>
          </a:bodyPr>
          <a:lstStyle/>
          <a:p>
            <a:r>
              <a:rPr lang="ru-RU" dirty="0">
                <a:latin typeface="Impact" pitchFamily="34" charset="0"/>
              </a:rPr>
              <a:t>Фронтовая авиация </a:t>
            </a:r>
          </a:p>
        </p:txBody>
      </p:sp>
      <p:sp>
        <p:nvSpPr>
          <p:cNvPr id="6" name="Прямоугольник 5"/>
          <p:cNvSpPr/>
          <p:nvPr/>
        </p:nvSpPr>
        <p:spPr>
          <a:xfrm>
            <a:off x="667700" y="2893536"/>
            <a:ext cx="2248116" cy="369332"/>
          </a:xfrm>
          <a:prstGeom prst="rect">
            <a:avLst/>
          </a:prstGeom>
        </p:spPr>
        <p:txBody>
          <a:bodyPr wrap="none">
            <a:spAutoFit/>
          </a:bodyPr>
          <a:lstStyle/>
          <a:p>
            <a:r>
              <a:rPr lang="ru-RU" dirty="0">
                <a:latin typeface="Impact" pitchFamily="34" charset="0"/>
              </a:rPr>
              <a:t>Армейская авиация</a:t>
            </a:r>
          </a:p>
        </p:txBody>
      </p:sp>
      <p:sp>
        <p:nvSpPr>
          <p:cNvPr id="7" name="Прямоугольник 6"/>
          <p:cNvSpPr/>
          <p:nvPr/>
        </p:nvSpPr>
        <p:spPr>
          <a:xfrm>
            <a:off x="611560" y="3485634"/>
            <a:ext cx="3276859" cy="369332"/>
          </a:xfrm>
          <a:prstGeom prst="rect">
            <a:avLst/>
          </a:prstGeom>
        </p:spPr>
        <p:txBody>
          <a:bodyPr wrap="none">
            <a:spAutoFit/>
          </a:bodyPr>
          <a:lstStyle/>
          <a:p>
            <a:r>
              <a:rPr lang="ru-RU" dirty="0">
                <a:latin typeface="Impact" pitchFamily="34" charset="0"/>
              </a:rPr>
              <a:t>Военно-транспортная авиация</a:t>
            </a:r>
          </a:p>
        </p:txBody>
      </p:sp>
      <p:sp>
        <p:nvSpPr>
          <p:cNvPr id="8" name="Прямоугольник 7"/>
          <p:cNvSpPr/>
          <p:nvPr/>
        </p:nvSpPr>
        <p:spPr>
          <a:xfrm>
            <a:off x="697168" y="4134326"/>
            <a:ext cx="2487604" cy="369332"/>
          </a:xfrm>
          <a:prstGeom prst="rect">
            <a:avLst/>
          </a:prstGeom>
        </p:spPr>
        <p:txBody>
          <a:bodyPr wrap="none">
            <a:spAutoFit/>
          </a:bodyPr>
          <a:lstStyle/>
          <a:p>
            <a:r>
              <a:rPr lang="ru-RU" dirty="0">
                <a:latin typeface="Impact" pitchFamily="34" charset="0"/>
              </a:rPr>
              <a:t>Специальная авиация</a:t>
            </a:r>
          </a:p>
        </p:txBody>
      </p:sp>
      <p:sp>
        <p:nvSpPr>
          <p:cNvPr id="9" name="Прямоугольник 8"/>
          <p:cNvSpPr/>
          <p:nvPr/>
        </p:nvSpPr>
        <p:spPr>
          <a:xfrm>
            <a:off x="614388" y="4808170"/>
            <a:ext cx="3037306" cy="369332"/>
          </a:xfrm>
          <a:prstGeom prst="rect">
            <a:avLst/>
          </a:prstGeom>
        </p:spPr>
        <p:txBody>
          <a:bodyPr wrap="none">
            <a:spAutoFit/>
          </a:bodyPr>
          <a:lstStyle/>
          <a:p>
            <a:r>
              <a:rPr lang="ru-RU" dirty="0">
                <a:latin typeface="Impact" pitchFamily="34" charset="0"/>
              </a:rPr>
              <a:t>Зенитные ракетные войска</a:t>
            </a:r>
          </a:p>
        </p:txBody>
      </p:sp>
      <p:sp>
        <p:nvSpPr>
          <p:cNvPr id="10" name="Прямоугольник 9"/>
          <p:cNvSpPr/>
          <p:nvPr/>
        </p:nvSpPr>
        <p:spPr>
          <a:xfrm>
            <a:off x="744808" y="5661248"/>
            <a:ext cx="2906886" cy="369332"/>
          </a:xfrm>
          <a:prstGeom prst="rect">
            <a:avLst/>
          </a:prstGeom>
        </p:spPr>
        <p:txBody>
          <a:bodyPr wrap="none">
            <a:spAutoFit/>
          </a:bodyPr>
          <a:lstStyle/>
          <a:p>
            <a:r>
              <a:rPr lang="ru-RU" dirty="0">
                <a:latin typeface="Impact" pitchFamily="34" charset="0"/>
              </a:rPr>
              <a:t>Радиотехнические войска</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19" y="1484784"/>
            <a:ext cx="514807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3199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188640"/>
            <a:ext cx="4653838" cy="646331"/>
          </a:xfrm>
          <a:prstGeom prst="rect">
            <a:avLst/>
          </a:prstGeom>
        </p:spPr>
        <p:txBody>
          <a:bodyPr wrap="none">
            <a:spAutoFit/>
          </a:bodyPr>
          <a:lstStyle/>
          <a:p>
            <a:r>
              <a:rPr lang="ru-RU" sz="3600" dirty="0">
                <a:latin typeface="Impact" pitchFamily="34" charset="0"/>
              </a:rPr>
              <a:t>Военно-морской флот</a:t>
            </a:r>
          </a:p>
        </p:txBody>
      </p:sp>
      <p:sp>
        <p:nvSpPr>
          <p:cNvPr id="3" name="Прямоугольник 2"/>
          <p:cNvSpPr/>
          <p:nvPr/>
        </p:nvSpPr>
        <p:spPr>
          <a:xfrm>
            <a:off x="1619672" y="854706"/>
            <a:ext cx="4572000" cy="646331"/>
          </a:xfrm>
          <a:prstGeom prst="rect">
            <a:avLst/>
          </a:prstGeom>
        </p:spPr>
        <p:txBody>
          <a:bodyPr>
            <a:spAutoFit/>
          </a:bodyPr>
          <a:lstStyle/>
          <a:p>
            <a:r>
              <a:rPr lang="ru-RU" dirty="0">
                <a:latin typeface="Impact" pitchFamily="34" charset="0"/>
              </a:rPr>
              <a:t>В составе Военно-морского флота выделяются:</a:t>
            </a:r>
          </a:p>
        </p:txBody>
      </p:sp>
      <p:sp>
        <p:nvSpPr>
          <p:cNvPr id="4" name="Прямоугольник 3"/>
          <p:cNvSpPr/>
          <p:nvPr/>
        </p:nvSpPr>
        <p:spPr>
          <a:xfrm>
            <a:off x="33536" y="1521501"/>
            <a:ext cx="3602360" cy="4801314"/>
          </a:xfrm>
          <a:prstGeom prst="rect">
            <a:avLst/>
          </a:prstGeom>
        </p:spPr>
        <p:txBody>
          <a:bodyPr wrap="square">
            <a:spAutoFit/>
          </a:bodyPr>
          <a:lstStyle/>
          <a:p>
            <a:r>
              <a:rPr lang="ru-RU" dirty="0" smtClean="0"/>
              <a:t>	</a:t>
            </a:r>
            <a:r>
              <a:rPr lang="ru-RU" dirty="0" smtClean="0">
                <a:latin typeface="Impact" pitchFamily="34" charset="0"/>
              </a:rPr>
              <a:t>Подводные силы</a:t>
            </a:r>
          </a:p>
          <a:p>
            <a:r>
              <a:rPr lang="ru-RU" dirty="0" smtClean="0">
                <a:latin typeface="Impact" pitchFamily="34" charset="0"/>
              </a:rPr>
              <a:t> 	Надводные </a:t>
            </a:r>
            <a:r>
              <a:rPr lang="ru-RU" dirty="0">
                <a:latin typeface="Impact" pitchFamily="34" charset="0"/>
              </a:rPr>
              <a:t>силы </a:t>
            </a:r>
            <a:endParaRPr lang="ru-RU" dirty="0" smtClean="0">
              <a:latin typeface="Impact" pitchFamily="34" charset="0"/>
            </a:endParaRPr>
          </a:p>
          <a:p>
            <a:r>
              <a:rPr lang="ru-RU" dirty="0" smtClean="0">
                <a:latin typeface="Impact" pitchFamily="34" charset="0"/>
              </a:rPr>
              <a:t>	Морская авиация</a:t>
            </a:r>
          </a:p>
          <a:p>
            <a:r>
              <a:rPr lang="ru-RU" dirty="0" smtClean="0">
                <a:latin typeface="Impact" pitchFamily="34" charset="0"/>
              </a:rPr>
              <a:t>. 	Выделяют </a:t>
            </a:r>
            <a:r>
              <a:rPr lang="ru-RU" dirty="0">
                <a:latin typeface="Impact" pitchFamily="34" charset="0"/>
              </a:rPr>
              <a:t>стратегическую, тактическую, палубную и береговую авиацию. </a:t>
            </a:r>
            <a:r>
              <a:rPr lang="ru-RU" dirty="0" smtClean="0">
                <a:latin typeface="Impact" pitchFamily="34" charset="0"/>
              </a:rPr>
              <a:t>	Береговые войска</a:t>
            </a:r>
          </a:p>
          <a:p>
            <a:r>
              <a:rPr lang="ru-RU" dirty="0" smtClean="0">
                <a:latin typeface="Impact" pitchFamily="34" charset="0"/>
              </a:rPr>
              <a:t>	Соединения </a:t>
            </a:r>
            <a:r>
              <a:rPr lang="ru-RU" dirty="0">
                <a:latin typeface="Impact" pitchFamily="34" charset="0"/>
              </a:rPr>
              <a:t>и части специального назначения ВМФ — соединения, части </a:t>
            </a:r>
            <a:r>
              <a:rPr lang="ru-RU" dirty="0" smtClean="0">
                <a:latin typeface="Impact" pitchFamily="34" charset="0"/>
              </a:rPr>
              <a:t>	и </a:t>
            </a:r>
            <a:r>
              <a:rPr lang="ru-RU" dirty="0">
                <a:latin typeface="Impact" pitchFamily="34" charset="0"/>
              </a:rPr>
              <a:t>подразделения Военно-морского флота, предназначенные для </a:t>
            </a:r>
            <a:r>
              <a:rPr lang="ru-RU" dirty="0" smtClean="0">
                <a:latin typeface="Impact" pitchFamily="34" charset="0"/>
              </a:rPr>
              <a:t>проведения </a:t>
            </a:r>
            <a:r>
              <a:rPr lang="ru-RU" dirty="0">
                <a:latin typeface="Impact" pitchFamily="34" charset="0"/>
              </a:rPr>
              <a:t>специальных мероприятий на территории военно-морских </a:t>
            </a:r>
            <a:r>
              <a:rPr lang="ru-RU" dirty="0" smtClean="0">
                <a:latin typeface="Impact" pitchFamily="34" charset="0"/>
              </a:rPr>
              <a:t>баз противника </a:t>
            </a:r>
            <a:r>
              <a:rPr lang="ru-RU" dirty="0">
                <a:latin typeface="Impact" pitchFamily="34" charset="0"/>
              </a:rPr>
              <a:t>и в прибрежных территориях, ведения разведки.</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268760"/>
            <a:ext cx="504056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6977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12845"/>
            <a:ext cx="8712968" cy="4893647"/>
          </a:xfrm>
          <a:prstGeom prst="rect">
            <a:avLst/>
          </a:prstGeom>
        </p:spPr>
        <p:txBody>
          <a:bodyPr wrap="square">
            <a:spAutoFit/>
          </a:bodyPr>
          <a:lstStyle/>
          <a:p>
            <a:r>
              <a:rPr lang="ru-RU" sz="2400" dirty="0" smtClean="0">
                <a:latin typeface="Impact" pitchFamily="34" charset="0"/>
              </a:rPr>
              <a:t>		Самостоятельные </a:t>
            </a:r>
            <a:r>
              <a:rPr lang="ru-RU" sz="2400" dirty="0">
                <a:latin typeface="Impact" pitchFamily="34" charset="0"/>
              </a:rPr>
              <a:t>рода войск</a:t>
            </a:r>
          </a:p>
          <a:p>
            <a:r>
              <a:rPr lang="ru-RU" sz="2400" dirty="0" smtClean="0">
                <a:latin typeface="Impact" pitchFamily="34" charset="0"/>
              </a:rPr>
              <a:t>	Войска </a:t>
            </a:r>
            <a:r>
              <a:rPr lang="ru-RU" sz="2400" dirty="0">
                <a:latin typeface="Impact" pitchFamily="34" charset="0"/>
              </a:rPr>
              <a:t>воздушно-космической обороны</a:t>
            </a:r>
          </a:p>
          <a:p>
            <a:r>
              <a:rPr lang="ru-RU" sz="2400" dirty="0">
                <a:latin typeface="Impact" pitchFamily="34" charset="0"/>
              </a:rPr>
              <a:t>Войска воздушно-космической обороны — самостоятельный род войск, предназначенный для доведения информации предупреждения о ракетном нападении, противоракетная оборона Москвы, создание, развертывание, поддержание и управление орбитальной группировки космических аппаратов военного, двойного, социально-экономического и научного назначения. Комплексы и системы Космических войск решают задачи общегосударственного стратегического масштаба не только в интересах Вооружённых Сил, других силовых структур, но и большинства министерств и ведомств, экономики, социальной сферы. </a:t>
            </a:r>
          </a:p>
        </p:txBody>
      </p:sp>
    </p:spTree>
    <p:extLst>
      <p:ext uri="{BB962C8B-B14F-4D97-AF65-F5344CB8AC3E}">
        <p14:creationId xmlns:p14="http://schemas.microsoft.com/office/powerpoint/2010/main" val="588362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48680"/>
            <a:ext cx="8568952" cy="5509200"/>
          </a:xfrm>
          <a:prstGeom prst="rect">
            <a:avLst/>
          </a:prstGeom>
        </p:spPr>
        <p:txBody>
          <a:bodyPr wrap="square">
            <a:spAutoFit/>
          </a:bodyPr>
          <a:lstStyle/>
          <a:p>
            <a:pPr algn="ctr"/>
            <a:r>
              <a:rPr lang="ru-RU" sz="3200" dirty="0" smtClean="0">
                <a:latin typeface="Impact" pitchFamily="34" charset="0"/>
              </a:rPr>
              <a:t>Известна и система служебного положения — после князя шли </a:t>
            </a:r>
            <a:r>
              <a:rPr lang="ru-RU" sz="3200" dirty="0" smtClean="0">
                <a:solidFill>
                  <a:schemeClr val="bg1"/>
                </a:solidFill>
                <a:latin typeface="Impact" pitchFamily="34" charset="0"/>
              </a:rPr>
              <a:t>воеводы</a:t>
            </a:r>
            <a:r>
              <a:rPr lang="ru-RU" sz="3200" dirty="0" smtClean="0">
                <a:latin typeface="Impact" pitchFamily="34" charset="0"/>
              </a:rPr>
              <a:t>, затем </a:t>
            </a:r>
            <a:r>
              <a:rPr lang="ru-RU" sz="3200" dirty="0" smtClean="0">
                <a:solidFill>
                  <a:schemeClr val="bg1"/>
                </a:solidFill>
                <a:latin typeface="Impact" pitchFamily="34" charset="0"/>
              </a:rPr>
              <a:t>тысяцкие</a:t>
            </a:r>
            <a:r>
              <a:rPr lang="ru-RU" sz="3200" dirty="0" smtClean="0">
                <a:latin typeface="Impact" pitchFamily="34" charset="0"/>
              </a:rPr>
              <a:t>, </a:t>
            </a:r>
            <a:r>
              <a:rPr lang="ru-RU" sz="3200" dirty="0" smtClean="0">
                <a:solidFill>
                  <a:schemeClr val="bg1"/>
                </a:solidFill>
                <a:latin typeface="Impact" pitchFamily="34" charset="0"/>
              </a:rPr>
              <a:t>сотники, десятские</a:t>
            </a:r>
            <a:r>
              <a:rPr lang="ru-RU" sz="3200" dirty="0" smtClean="0">
                <a:latin typeface="Impact" pitchFamily="34" charset="0"/>
              </a:rPr>
              <a:t>. </a:t>
            </a:r>
          </a:p>
          <a:p>
            <a:pPr algn="ctr"/>
            <a:r>
              <a:rPr lang="ru-RU" sz="3200" dirty="0" smtClean="0">
                <a:latin typeface="Impact" pitchFamily="34" charset="0"/>
              </a:rPr>
              <a:t>К середине XI века старшая дружина превратилась в </a:t>
            </a:r>
            <a:r>
              <a:rPr lang="ru-RU" sz="3200" dirty="0" smtClean="0">
                <a:solidFill>
                  <a:schemeClr val="bg1"/>
                </a:solidFill>
                <a:latin typeface="Impact" pitchFamily="34" charset="0"/>
              </a:rPr>
              <a:t>боярство</a:t>
            </a:r>
            <a:r>
              <a:rPr lang="ru-RU" sz="3200" dirty="0" smtClean="0">
                <a:latin typeface="Impact" pitchFamily="34" charset="0"/>
              </a:rPr>
              <a:t>. Численность дружин точно неизвестна, но она была небольшой</a:t>
            </a:r>
          </a:p>
          <a:p>
            <a:pPr algn="ctr"/>
            <a:r>
              <a:rPr lang="ru-RU" sz="3200" dirty="0" smtClean="0">
                <a:latin typeface="Impact" pitchFamily="34" charset="0"/>
              </a:rPr>
              <a:t>У одного князя — вряд ли больше 2 000 человек.</a:t>
            </a:r>
          </a:p>
          <a:p>
            <a:pPr algn="ctr"/>
            <a:r>
              <a:rPr lang="ru-RU" sz="3200" dirty="0" smtClean="0">
                <a:latin typeface="Impact" pitchFamily="34" charset="0"/>
              </a:rPr>
              <a:t> К примеру, в 1093 году у Великого князя Киевского Святополка было 800 отроков.</a:t>
            </a:r>
            <a:endParaRPr lang="ru-RU" sz="3200" dirty="0">
              <a:latin typeface="Impact" pitchFamily="34" charset="0"/>
            </a:endParaRPr>
          </a:p>
        </p:txBody>
      </p:sp>
    </p:spTree>
    <p:extLst>
      <p:ext uri="{BB962C8B-B14F-4D97-AF65-F5344CB8AC3E}">
        <p14:creationId xmlns:p14="http://schemas.microsoft.com/office/powerpoint/2010/main" val="10695549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2839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3688" y="404664"/>
            <a:ext cx="4846198" cy="523220"/>
          </a:xfrm>
          <a:prstGeom prst="rect">
            <a:avLst/>
          </a:prstGeom>
        </p:spPr>
        <p:txBody>
          <a:bodyPr wrap="none">
            <a:spAutoFit/>
          </a:bodyPr>
          <a:lstStyle/>
          <a:p>
            <a:r>
              <a:rPr lang="ru-RU" sz="2800" dirty="0">
                <a:latin typeface="Impact" pitchFamily="34" charset="0"/>
              </a:rPr>
              <a:t>Воздушно-десантные войска</a:t>
            </a:r>
          </a:p>
        </p:txBody>
      </p:sp>
      <p:sp>
        <p:nvSpPr>
          <p:cNvPr id="3" name="Прямоугольник 2"/>
          <p:cNvSpPr/>
          <p:nvPr/>
        </p:nvSpPr>
        <p:spPr>
          <a:xfrm>
            <a:off x="251520" y="1052736"/>
            <a:ext cx="4572000" cy="2585323"/>
          </a:xfrm>
          <a:prstGeom prst="rect">
            <a:avLst/>
          </a:prstGeom>
        </p:spPr>
        <p:txBody>
          <a:bodyPr>
            <a:spAutoFit/>
          </a:bodyPr>
          <a:lstStyle/>
          <a:p>
            <a:r>
              <a:rPr lang="ru-RU" dirty="0">
                <a:latin typeface="Impact" pitchFamily="34" charset="0"/>
              </a:rPr>
              <a:t>Воздушно-десантные войска (ВДВ) — самостоятельный род войск, имеющий в своём составе аэромобильные соединения: воздушно-десантные и десантно-штурмовые дивизии и бригады, а также отдельных частей. ВДВ предназначены для оперативного десанта и ведения боевых действий в тылу противника.</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996952"/>
            <a:ext cx="4762500" cy="361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3989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3228975" cy="4932784"/>
          </a:xfrm>
        </p:spPr>
        <p:txBody>
          <a:bodyPr/>
          <a:lstStyle/>
          <a:p>
            <a:r>
              <a:rPr lang="ru-RU" dirty="0">
                <a:latin typeface="Impact" pitchFamily="34" charset="0"/>
              </a:rPr>
              <a:t>князь Киевский Святополк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25509"/>
            <a:ext cx="5457825"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154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5632311"/>
          </a:xfrm>
          <a:prstGeom prst="rect">
            <a:avLst/>
          </a:prstGeom>
        </p:spPr>
        <p:txBody>
          <a:bodyPr wrap="square">
            <a:spAutoFit/>
          </a:bodyPr>
          <a:lstStyle/>
          <a:p>
            <a:r>
              <a:rPr lang="ru-RU" sz="3600" dirty="0" smtClean="0">
                <a:latin typeface="Impact" pitchFamily="34" charset="0"/>
              </a:rPr>
              <a:t>Но, помимо профессиональной дружины, в войнах могли принимать участие и свободные общинники из простого народа и городское население. </a:t>
            </a:r>
          </a:p>
          <a:p>
            <a:r>
              <a:rPr lang="ru-RU" sz="3600" dirty="0" smtClean="0">
                <a:latin typeface="Impact" pitchFamily="34" charset="0"/>
              </a:rPr>
              <a:t>В летописях они упоминаются, как </a:t>
            </a:r>
            <a:r>
              <a:rPr lang="ru-RU" sz="3600" dirty="0" smtClean="0">
                <a:solidFill>
                  <a:schemeClr val="bg1"/>
                </a:solidFill>
                <a:latin typeface="Impact" pitchFamily="34" charset="0"/>
              </a:rPr>
              <a:t>вои</a:t>
            </a:r>
            <a:r>
              <a:rPr lang="ru-RU" sz="3600" dirty="0" smtClean="0">
                <a:latin typeface="Impact" pitchFamily="34" charset="0"/>
              </a:rPr>
              <a:t>. Численность такого ополчения могла составлять несколько тысяч человек. При этом в некоторых походах женщины принимали участие наравне с мужчинами.</a:t>
            </a:r>
            <a:endParaRPr lang="ru-RU" sz="3600" dirty="0">
              <a:latin typeface="Impact" pitchFamily="34" charset="0"/>
            </a:endParaRPr>
          </a:p>
        </p:txBody>
      </p:sp>
    </p:spTree>
    <p:extLst>
      <p:ext uri="{BB962C8B-B14F-4D97-AF65-F5344CB8AC3E}">
        <p14:creationId xmlns:p14="http://schemas.microsoft.com/office/powerpoint/2010/main" val="26600806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146" y="12452"/>
            <a:ext cx="2699792" cy="5364832"/>
          </a:xfrm>
        </p:spPr>
        <p:txBody>
          <a:bodyPr>
            <a:normAutofit/>
          </a:bodyPr>
          <a:lstStyle/>
          <a:p>
            <a:pPr algn="ctr"/>
            <a:r>
              <a:rPr lang="ru-RU" dirty="0">
                <a:latin typeface="Impact" pitchFamily="34" charset="0"/>
              </a:rPr>
              <a:t>городской</a:t>
            </a:r>
            <a:r>
              <a:rPr lang="ru-RU" dirty="0"/>
              <a:t> </a:t>
            </a:r>
            <a:r>
              <a:rPr lang="ru-RU" dirty="0" smtClean="0">
                <a:latin typeface="Impact" pitchFamily="34" charset="0"/>
              </a:rPr>
              <a:t>ополченец</a:t>
            </a:r>
            <a:endParaRPr lang="ru-RU" dirty="0">
              <a:latin typeface="Impact"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246" y="0"/>
            <a:ext cx="55435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407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3482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8180" y="764704"/>
            <a:ext cx="8712968" cy="4524315"/>
          </a:xfrm>
          <a:prstGeom prst="rect">
            <a:avLst/>
          </a:prstGeom>
        </p:spPr>
        <p:txBody>
          <a:bodyPr wrap="square">
            <a:spAutoFit/>
          </a:bodyPr>
          <a:lstStyle/>
          <a:p>
            <a:r>
              <a:rPr lang="ru-RU" sz="3600" dirty="0" smtClean="0">
                <a:latin typeface="Impact" pitchFamily="34" charset="0"/>
              </a:rPr>
              <a:t>Люди, жившие на границе, совмещали занятия ремеслом и сельским хозяйством с функциями пограничных войск. </a:t>
            </a:r>
          </a:p>
          <a:p>
            <a:r>
              <a:rPr lang="ru-RU" sz="3600" dirty="0" smtClean="0">
                <a:latin typeface="Impact" pitchFamily="34" charset="0"/>
              </a:rPr>
              <a:t>С XII века активно развивается конница, которая разделяется на тяжёлую и лёгкую. Русские не уступали никому из европейских народов в ратном деле.</a:t>
            </a:r>
            <a:endParaRPr lang="ru-RU" sz="3600" dirty="0">
              <a:latin typeface="Impact" pitchFamily="34" charset="0"/>
            </a:endParaRPr>
          </a:p>
        </p:txBody>
      </p:sp>
    </p:spTree>
    <p:extLst>
      <p:ext uri="{BB962C8B-B14F-4D97-AF65-F5344CB8AC3E}">
        <p14:creationId xmlns:p14="http://schemas.microsoft.com/office/powerpoint/2010/main" val="2118493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102" y="2348880"/>
            <a:ext cx="2195736" cy="3096344"/>
          </a:xfrm>
        </p:spPr>
        <p:txBody>
          <a:bodyPr>
            <a:normAutofit fontScale="90000"/>
          </a:bodyPr>
          <a:lstStyle/>
          <a:p>
            <a:r>
              <a:rPr lang="ru-RU" sz="3600" dirty="0" smtClean="0">
                <a:latin typeface="Impact" pitchFamily="34" charset="0"/>
              </a:rPr>
              <a:t>Легковооруженный </a:t>
            </a:r>
            <a:r>
              <a:rPr lang="ru-RU" sz="3600" dirty="0">
                <a:latin typeface="Impact" pitchFamily="34" charset="0"/>
              </a:rPr>
              <a:t>конный воин из Западной Руси. 1350</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838" y="0"/>
            <a:ext cx="652665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062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8856984" cy="5016758"/>
          </a:xfrm>
          <a:prstGeom prst="rect">
            <a:avLst/>
          </a:prstGeom>
        </p:spPr>
        <p:txBody>
          <a:bodyPr wrap="square">
            <a:spAutoFit/>
          </a:bodyPr>
          <a:lstStyle/>
          <a:p>
            <a:r>
              <a:rPr lang="ru-RU" sz="3200" dirty="0" smtClean="0">
                <a:latin typeface="Impact" pitchFamily="34" charset="0"/>
              </a:rPr>
              <a:t>Иногда на службу нанимались </a:t>
            </a:r>
            <a:r>
              <a:rPr lang="ru-RU" sz="3200" dirty="0" smtClean="0">
                <a:solidFill>
                  <a:schemeClr val="bg1"/>
                </a:solidFill>
                <a:latin typeface="Impact" pitchFamily="34" charset="0"/>
              </a:rPr>
              <a:t>иностранцы.</a:t>
            </a:r>
            <a:r>
              <a:rPr lang="ru-RU" sz="3200" dirty="0" smtClean="0">
                <a:latin typeface="Impact" pitchFamily="34" charset="0"/>
              </a:rPr>
              <a:t> Чаще всего это были </a:t>
            </a:r>
            <a:r>
              <a:rPr lang="ru-RU" sz="3200" dirty="0" smtClean="0">
                <a:solidFill>
                  <a:schemeClr val="bg1"/>
                </a:solidFill>
                <a:latin typeface="Impact" pitchFamily="34" charset="0"/>
              </a:rPr>
              <a:t>норманны, печенеги</a:t>
            </a:r>
            <a:r>
              <a:rPr lang="ru-RU" sz="3200" dirty="0" smtClean="0">
                <a:latin typeface="Impact" pitchFamily="34" charset="0"/>
              </a:rPr>
              <a:t>, потом </a:t>
            </a:r>
            <a:r>
              <a:rPr lang="ru-RU" sz="3200" dirty="0" smtClean="0">
                <a:solidFill>
                  <a:schemeClr val="bg1"/>
                </a:solidFill>
                <a:latin typeface="Impact" pitchFamily="34" charset="0"/>
              </a:rPr>
              <a:t>половцы, венгры, берендеи, торки, поляки, прибалты, изредка даже болгары, сербы и немцы.</a:t>
            </a:r>
          </a:p>
          <a:p>
            <a:r>
              <a:rPr lang="ru-RU" sz="3200" dirty="0" smtClean="0">
                <a:latin typeface="Impact" pitchFamily="34" charset="0"/>
              </a:rPr>
              <a:t>Основную часть войска составляла </a:t>
            </a:r>
            <a:r>
              <a:rPr lang="ru-RU" sz="3200" dirty="0" smtClean="0">
                <a:solidFill>
                  <a:schemeClr val="bg1"/>
                </a:solidFill>
                <a:latin typeface="Impact" pitchFamily="34" charset="0"/>
              </a:rPr>
              <a:t>пехота</a:t>
            </a:r>
            <a:r>
              <a:rPr lang="ru-RU" sz="3200" dirty="0" smtClean="0">
                <a:latin typeface="Impact" pitchFamily="34" charset="0"/>
              </a:rPr>
              <a:t>. Но к тому времени уже имеется </a:t>
            </a:r>
            <a:r>
              <a:rPr lang="ru-RU" sz="3200" dirty="0" smtClean="0">
                <a:solidFill>
                  <a:schemeClr val="bg1"/>
                </a:solidFill>
                <a:latin typeface="Impact" pitchFamily="34" charset="0"/>
              </a:rPr>
              <a:t>конница</a:t>
            </a:r>
            <a:r>
              <a:rPr lang="ru-RU" sz="3200" dirty="0" smtClean="0">
                <a:latin typeface="Impact" pitchFamily="34" charset="0"/>
              </a:rPr>
              <a:t>, сформированная для защиты от печенегов и других кочевников, с учётом венгерского опыта.[ Имелся и </a:t>
            </a:r>
            <a:r>
              <a:rPr lang="ru-RU" sz="3200" dirty="0" smtClean="0">
                <a:solidFill>
                  <a:schemeClr val="bg1"/>
                </a:solidFill>
                <a:latin typeface="Impact" pitchFamily="34" charset="0"/>
              </a:rPr>
              <a:t>хороший флот</a:t>
            </a:r>
            <a:r>
              <a:rPr lang="ru-RU" sz="3200" dirty="0" smtClean="0">
                <a:latin typeface="Impact" pitchFamily="34" charset="0"/>
              </a:rPr>
              <a:t>, состоящий из ладей.</a:t>
            </a:r>
            <a:endParaRPr lang="ru-RU" sz="3200" dirty="0">
              <a:latin typeface="Impact" pitchFamily="34" charset="0"/>
            </a:endParaRPr>
          </a:p>
        </p:txBody>
      </p:sp>
    </p:spTree>
    <p:extLst>
      <p:ext uri="{BB962C8B-B14F-4D97-AF65-F5344CB8AC3E}">
        <p14:creationId xmlns:p14="http://schemas.microsoft.com/office/powerpoint/2010/main" val="11916967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7924800" cy="1371600"/>
          </a:xfrm>
        </p:spPr>
        <p:txBody>
          <a:bodyPr/>
          <a:lstStyle/>
          <a:p>
            <a:pPr algn="ctr"/>
            <a:r>
              <a:rPr lang="ru-RU" dirty="0"/>
              <a:t>С древнейших времён до XIII века</a:t>
            </a:r>
          </a:p>
        </p:txBody>
      </p:sp>
      <p:sp>
        <p:nvSpPr>
          <p:cNvPr id="3" name="Текст 2"/>
          <p:cNvSpPr>
            <a:spLocks noGrp="1"/>
          </p:cNvSpPr>
          <p:nvPr>
            <p:ph type="body" idx="1"/>
          </p:nvPr>
        </p:nvSpPr>
        <p:spPr>
          <a:xfrm>
            <a:off x="539552" y="1772816"/>
            <a:ext cx="7924800" cy="4392488"/>
          </a:xfrm>
        </p:spPr>
        <p:txBody>
          <a:bodyPr>
            <a:normAutofit/>
          </a:bodyPr>
          <a:lstStyle/>
          <a:p>
            <a:r>
              <a:rPr lang="ru-RU" dirty="0" smtClean="0"/>
              <a:t>			</a:t>
            </a:r>
            <a:r>
              <a:rPr lang="en-US" dirty="0" smtClean="0"/>
              <a:t>V—VIII </a:t>
            </a:r>
            <a:r>
              <a:rPr lang="ru-RU" dirty="0" smtClean="0"/>
              <a:t>века</a:t>
            </a:r>
          </a:p>
          <a:p>
            <a:r>
              <a:rPr lang="ru-RU" sz="3200" dirty="0">
                <a:latin typeface="Impact" pitchFamily="34" charset="0"/>
              </a:rPr>
              <a:t>О вооружении восточных славян до IX века преимущественно можно судить лишь по иностранным летописям. Прокопий Кесарийский, описывая славян VI века, сообщает, что они не имеют доспехов, вооружены лишь копьями (речь идёт о сулицах), небольшими </a:t>
            </a:r>
            <a:r>
              <a:rPr lang="ru-RU" sz="3200" dirty="0" smtClean="0">
                <a:latin typeface="Impact" pitchFamily="34" charset="0"/>
              </a:rPr>
              <a:t>щитами .</a:t>
            </a:r>
            <a:endParaRPr lang="ru-RU" sz="3200" dirty="0">
              <a:latin typeface="Impact" pitchFamily="34" charset="0"/>
            </a:endParaRPr>
          </a:p>
        </p:txBody>
      </p:sp>
    </p:spTree>
    <p:extLst>
      <p:ext uri="{BB962C8B-B14F-4D97-AF65-F5344CB8AC3E}">
        <p14:creationId xmlns:p14="http://schemas.microsoft.com/office/powerpoint/2010/main" val="34450615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Impact" pitchFamily="34" charset="0"/>
              </a:rPr>
              <a:t>Корабли гребного и парусного флотов. Русская ладья. 9—17 вв</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712968"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1629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4531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180" y="836712"/>
            <a:ext cx="8640960" cy="4524315"/>
          </a:xfrm>
          <a:prstGeom prst="rect">
            <a:avLst/>
          </a:prstGeom>
        </p:spPr>
        <p:txBody>
          <a:bodyPr wrap="square">
            <a:spAutoFit/>
          </a:bodyPr>
          <a:lstStyle/>
          <a:p>
            <a:r>
              <a:rPr lang="ru-RU" sz="3600" dirty="0" smtClean="0">
                <a:solidFill>
                  <a:schemeClr val="bg1"/>
                </a:solidFill>
                <a:latin typeface="Impact" pitchFamily="34" charset="0"/>
              </a:rPr>
              <a:t>Тактика</a:t>
            </a:r>
            <a:r>
              <a:rPr lang="ru-RU" sz="3600" dirty="0" smtClean="0">
                <a:latin typeface="Impact" pitchFamily="34" charset="0"/>
              </a:rPr>
              <a:t> применялась различная, хотя и не очень многообразная. Распространённым боевым порядком была </a:t>
            </a:r>
            <a:r>
              <a:rPr lang="ru-RU" sz="3600" dirty="0" smtClean="0">
                <a:solidFill>
                  <a:schemeClr val="bg1"/>
                </a:solidFill>
                <a:latin typeface="Impact" pitchFamily="34" charset="0"/>
              </a:rPr>
              <a:t>стена</a:t>
            </a:r>
            <a:r>
              <a:rPr lang="ru-RU" sz="3600" dirty="0" smtClean="0">
                <a:latin typeface="Impact" pitchFamily="34" charset="0"/>
              </a:rPr>
              <a:t>. С флангов она могла прикрываться конницей. Ещё применялся </a:t>
            </a:r>
            <a:r>
              <a:rPr lang="ru-RU" sz="3600" dirty="0" smtClean="0">
                <a:solidFill>
                  <a:schemeClr val="bg1"/>
                </a:solidFill>
                <a:latin typeface="Impact" pitchFamily="34" charset="0"/>
              </a:rPr>
              <a:t>«полчный ряд» </a:t>
            </a:r>
            <a:r>
              <a:rPr lang="ru-RU" sz="3600" dirty="0" smtClean="0">
                <a:latin typeface="Impact" pitchFamily="34" charset="0"/>
              </a:rPr>
              <a:t>— трёхзвенный боевой порядок, разделявшийся на центр и фланги.</a:t>
            </a:r>
            <a:endParaRPr lang="ru-RU" sz="3600" dirty="0">
              <a:latin typeface="Impact" pitchFamily="34" charset="0"/>
            </a:endParaRPr>
          </a:p>
        </p:txBody>
      </p:sp>
    </p:spTree>
    <p:extLst>
      <p:ext uri="{BB962C8B-B14F-4D97-AF65-F5344CB8AC3E}">
        <p14:creationId xmlns:p14="http://schemas.microsoft.com/office/powerpoint/2010/main" val="5706887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Impact" pitchFamily="34" charset="0"/>
              </a:rPr>
              <a:t>..полчный ряд" - расчленение по фронту на три составные части</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04938"/>
            <a:ext cx="8784976" cy="526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8247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8061"/>
            <a:ext cx="9036496" cy="6740307"/>
          </a:xfrm>
          <a:prstGeom prst="rect">
            <a:avLst/>
          </a:prstGeom>
        </p:spPr>
        <p:txBody>
          <a:bodyPr wrap="square">
            <a:spAutoFit/>
          </a:bodyPr>
          <a:lstStyle/>
          <a:p>
            <a:pPr algn="ctr"/>
            <a:endParaRPr lang="ru-RU" dirty="0" smtClean="0">
              <a:latin typeface="Impact" pitchFamily="34" charset="0"/>
            </a:endParaRPr>
          </a:p>
          <a:p>
            <a:pPr algn="ctr"/>
            <a:r>
              <a:rPr lang="ru-RU" dirty="0" smtClean="0">
                <a:latin typeface="Impact" pitchFamily="34" charset="0"/>
              </a:rPr>
              <a:t>Вооружение различалось, в зависимости от стратификации</a:t>
            </a:r>
            <a:r>
              <a:rPr lang="ru-RU" b="1" dirty="0" smtClean="0">
                <a:latin typeface="Impact" pitchFamily="34" charset="0"/>
              </a:rPr>
              <a:t>. </a:t>
            </a:r>
          </a:p>
          <a:p>
            <a:r>
              <a:rPr lang="ru-RU" dirty="0" smtClean="0">
                <a:solidFill>
                  <a:schemeClr val="bg1"/>
                </a:solidFill>
                <a:latin typeface="Impact" pitchFamily="34" charset="0"/>
              </a:rPr>
              <a:t>	Мечи</a:t>
            </a:r>
            <a:r>
              <a:rPr lang="ru-RU" dirty="0" smtClean="0">
                <a:latin typeface="Impact" pitchFamily="34" charset="0"/>
              </a:rPr>
              <a:t> в основном применяли старшие дружинники и гриди. Первоначально это были мечи каролингского типа, длины около 90 см. Археологические данные показывают, что многие мечи были французскими, какие применялись во всей Европе. Происхождение многих мечей не удаётся установить. Старейший найденный меч русского производства датируется X веком. В то же время арабские источники сообщают, что на Руси было очень хорошо развито производство мечей.</a:t>
            </a:r>
          </a:p>
          <a:p>
            <a:r>
              <a:rPr lang="ru-RU" dirty="0" smtClean="0">
                <a:latin typeface="Impact" pitchFamily="34" charset="0"/>
              </a:rPr>
              <a:t> Очень активно применяли </a:t>
            </a:r>
            <a:r>
              <a:rPr lang="ru-RU" dirty="0" smtClean="0">
                <a:solidFill>
                  <a:schemeClr val="bg1"/>
                </a:solidFill>
                <a:latin typeface="Impact" pitchFamily="34" charset="0"/>
              </a:rPr>
              <a:t>боевые топоры </a:t>
            </a:r>
            <a:r>
              <a:rPr lang="ru-RU" dirty="0" smtClean="0">
                <a:latin typeface="Impact" pitchFamily="34" charset="0"/>
              </a:rPr>
              <a:t>двух типов — варяжские секиры на длинных рукоятях и славянские пехотные топорики.</a:t>
            </a:r>
          </a:p>
          <a:p>
            <a:r>
              <a:rPr lang="ru-RU" dirty="0" smtClean="0">
                <a:latin typeface="Impact" pitchFamily="34" charset="0"/>
              </a:rPr>
              <a:t> Широко было распространено ударное оружие —</a:t>
            </a:r>
            <a:r>
              <a:rPr lang="ru-RU" dirty="0" smtClean="0">
                <a:solidFill>
                  <a:schemeClr val="bg1"/>
                </a:solidFill>
                <a:latin typeface="Impact" pitchFamily="34" charset="0"/>
              </a:rPr>
              <a:t> булавы </a:t>
            </a:r>
            <a:r>
              <a:rPr lang="ru-RU" dirty="0" smtClean="0">
                <a:latin typeface="Impact" pitchFamily="34" charset="0"/>
              </a:rPr>
              <a:t>с бронзовыми или железными навершиями. </a:t>
            </a:r>
            <a:r>
              <a:rPr lang="ru-RU" dirty="0" smtClean="0">
                <a:solidFill>
                  <a:schemeClr val="bg1"/>
                </a:solidFill>
                <a:latin typeface="Impact" pitchFamily="34" charset="0"/>
              </a:rPr>
              <a:t>Кистени</a:t>
            </a:r>
            <a:r>
              <a:rPr lang="ru-RU" dirty="0" smtClean="0">
                <a:latin typeface="Impact" pitchFamily="34" charset="0"/>
              </a:rPr>
              <a:t> так же очень использовали, но как дополнительное оружие, а не основное. В X веке в Южной Руси приживаются </a:t>
            </a:r>
            <a:r>
              <a:rPr lang="ru-RU" dirty="0" smtClean="0">
                <a:solidFill>
                  <a:schemeClr val="bg1"/>
                </a:solidFill>
                <a:latin typeface="Impact" pitchFamily="34" charset="0"/>
              </a:rPr>
              <a:t>сабли</a:t>
            </a:r>
            <a:r>
              <a:rPr lang="ru-RU" dirty="0" smtClean="0">
                <a:latin typeface="Impact" pitchFamily="34" charset="0"/>
              </a:rPr>
              <a:t>, более эффективные для борьбы с конными кочевниками. Поначалу они были массивными и слабо изогнутыми. В XIII веке начинается применение самого лучшего образца ударного оружие </a:t>
            </a:r>
            <a:r>
              <a:rPr lang="ru-RU" dirty="0" smtClean="0">
                <a:solidFill>
                  <a:schemeClr val="bg1"/>
                </a:solidFill>
                <a:latin typeface="Impact" pitchFamily="34" charset="0"/>
              </a:rPr>
              <a:t>— шестопёра</a:t>
            </a:r>
            <a:r>
              <a:rPr lang="ru-RU" dirty="0" smtClean="0">
                <a:latin typeface="Impact" pitchFamily="34" charset="0"/>
              </a:rPr>
              <a:t>. Ещё одним типом оружия были </a:t>
            </a:r>
            <a:r>
              <a:rPr lang="ru-RU" dirty="0" smtClean="0">
                <a:solidFill>
                  <a:schemeClr val="bg1"/>
                </a:solidFill>
                <a:latin typeface="Impact" pitchFamily="34" charset="0"/>
              </a:rPr>
              <a:t>чеканы и клевцы</a:t>
            </a:r>
            <a:r>
              <a:rPr lang="ru-RU" dirty="0" smtClean="0">
                <a:latin typeface="Impact" pitchFamily="34" charset="0"/>
              </a:rPr>
              <a:t>. Конечно же, применялись </a:t>
            </a:r>
            <a:r>
              <a:rPr lang="ru-RU" dirty="0" smtClean="0">
                <a:solidFill>
                  <a:schemeClr val="bg1"/>
                </a:solidFill>
                <a:latin typeface="Impact" pitchFamily="34" charset="0"/>
              </a:rPr>
              <a:t>различные ножи</a:t>
            </a:r>
            <a:r>
              <a:rPr lang="ru-RU" dirty="0" smtClean="0">
                <a:latin typeface="Impact" pitchFamily="34" charset="0"/>
              </a:rPr>
              <a:t>, преимущественно скрамасакс и засапожник. Более простонародным оружием были ослопы. В народное ополчении, в случае бедности, применялось и дешёвое самодельное оружие — в частности </a:t>
            </a:r>
            <a:r>
              <a:rPr lang="ru-RU" dirty="0" smtClean="0">
                <a:solidFill>
                  <a:schemeClr val="bg1"/>
                </a:solidFill>
                <a:latin typeface="Impact" pitchFamily="34" charset="0"/>
              </a:rPr>
              <a:t>вилы, цеп и деревянный ухват</a:t>
            </a:r>
            <a:r>
              <a:rPr lang="ru-RU" dirty="0" smtClean="0">
                <a:latin typeface="Impact" pitchFamily="34" charset="0"/>
              </a:rPr>
              <a:t>, который иногда неправильно называют рогатиной. </a:t>
            </a:r>
            <a:r>
              <a:rPr lang="ru-RU" dirty="0" smtClean="0">
                <a:solidFill>
                  <a:schemeClr val="bg1"/>
                </a:solidFill>
                <a:latin typeface="Impact" pitchFamily="34" charset="0"/>
              </a:rPr>
              <a:t>Копья </a:t>
            </a:r>
            <a:r>
              <a:rPr lang="ru-RU" dirty="0" smtClean="0">
                <a:latin typeface="Impact" pitchFamily="34" charset="0"/>
              </a:rPr>
              <a:t>были нескольких типов. «Бронебойные» пехотные; кавалерийские; сулицы; противоконные рогатины. Ещё одним типом оружия была </a:t>
            </a:r>
            <a:r>
              <a:rPr lang="ru-RU" dirty="0" smtClean="0">
                <a:solidFill>
                  <a:schemeClr val="bg1"/>
                </a:solidFill>
                <a:latin typeface="Impact" pitchFamily="34" charset="0"/>
              </a:rPr>
              <a:t>совня</a:t>
            </a:r>
            <a:r>
              <a:rPr lang="ru-RU" dirty="0" smtClean="0">
                <a:latin typeface="Impact" pitchFamily="34" charset="0"/>
              </a:rPr>
              <a:t>. Все умели пользоваться </a:t>
            </a:r>
            <a:r>
              <a:rPr lang="ru-RU" dirty="0" smtClean="0">
                <a:solidFill>
                  <a:schemeClr val="bg1"/>
                </a:solidFill>
                <a:latin typeface="Impact" pitchFamily="34" charset="0"/>
              </a:rPr>
              <a:t>лук</a:t>
            </a:r>
            <a:r>
              <a:rPr lang="ru-RU" dirty="0" smtClean="0">
                <a:latin typeface="Impact" pitchFamily="34" charset="0"/>
              </a:rPr>
              <a:t>ами, поскольку они необходимы для охоты. </a:t>
            </a:r>
            <a:r>
              <a:rPr lang="ru-RU" dirty="0" smtClean="0">
                <a:solidFill>
                  <a:schemeClr val="bg1"/>
                </a:solidFill>
                <a:latin typeface="Impact" pitchFamily="34" charset="0"/>
              </a:rPr>
              <a:t>Самострелы</a:t>
            </a:r>
            <a:r>
              <a:rPr lang="ru-RU" dirty="0" smtClean="0">
                <a:latin typeface="Impact" pitchFamily="34" charset="0"/>
              </a:rPr>
              <a:t> тоже использовались, но значительно реже. </a:t>
            </a:r>
            <a:r>
              <a:rPr lang="ru-RU" dirty="0" smtClean="0">
                <a:solidFill>
                  <a:schemeClr val="bg1"/>
                </a:solidFill>
                <a:latin typeface="Impact" pitchFamily="34" charset="0"/>
              </a:rPr>
              <a:t>Метательные орудия </a:t>
            </a:r>
            <a:r>
              <a:rPr lang="ru-RU" dirty="0" smtClean="0">
                <a:latin typeface="Impact" pitchFamily="34" charset="0"/>
              </a:rPr>
              <a:t>известны на Руси не позднее X века.</a:t>
            </a:r>
            <a:endParaRPr lang="ru-RU" dirty="0">
              <a:latin typeface="Impact" pitchFamily="34" charset="0"/>
            </a:endParaRPr>
          </a:p>
        </p:txBody>
      </p:sp>
    </p:spTree>
    <p:extLst>
      <p:ext uri="{BB962C8B-B14F-4D97-AF65-F5344CB8AC3E}">
        <p14:creationId xmlns:p14="http://schemas.microsoft.com/office/powerpoint/2010/main" val="13405394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1750"/>
            <a:ext cx="4258816" cy="678904"/>
          </a:xfrm>
        </p:spPr>
        <p:txBody>
          <a:bodyPr>
            <a:normAutofit fontScale="90000"/>
          </a:bodyPr>
          <a:lstStyle/>
          <a:p>
            <a:r>
              <a:rPr lang="ru-RU" dirty="0">
                <a:latin typeface="Impact" pitchFamily="34" charset="0"/>
              </a:rPr>
              <a:t>Мечи, ножи и сабли</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8964488"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2354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6672" y="260648"/>
            <a:ext cx="8712968" cy="6124754"/>
          </a:xfrm>
          <a:prstGeom prst="rect">
            <a:avLst/>
          </a:prstGeom>
        </p:spPr>
        <p:txBody>
          <a:bodyPr wrap="square">
            <a:spAutoFit/>
          </a:bodyPr>
          <a:lstStyle/>
          <a:p>
            <a:r>
              <a:rPr lang="ru-RU" sz="2800" dirty="0" smtClean="0">
                <a:solidFill>
                  <a:schemeClr val="bg1"/>
                </a:solidFill>
                <a:latin typeface="Impact" pitchFamily="34" charset="0"/>
              </a:rPr>
              <a:t>		Основным защитным снаряжением</a:t>
            </a:r>
          </a:p>
          <a:p>
            <a:r>
              <a:rPr lang="ru-RU" sz="2800" dirty="0" smtClean="0">
                <a:solidFill>
                  <a:schemeClr val="bg1"/>
                </a:solidFill>
                <a:latin typeface="Impact" pitchFamily="34" charset="0"/>
              </a:rPr>
              <a:t> </a:t>
            </a:r>
            <a:r>
              <a:rPr lang="ru-RU" sz="2800" dirty="0" smtClean="0">
                <a:latin typeface="Impact" pitchFamily="34" charset="0"/>
              </a:rPr>
              <a:t>были </a:t>
            </a:r>
            <a:r>
              <a:rPr lang="ru-RU" sz="2800" dirty="0" smtClean="0">
                <a:solidFill>
                  <a:schemeClr val="bg1"/>
                </a:solidFill>
                <a:latin typeface="Impact" pitchFamily="34" charset="0"/>
              </a:rPr>
              <a:t>щиты</a:t>
            </a:r>
            <a:r>
              <a:rPr lang="ru-RU" sz="2800" dirty="0" smtClean="0">
                <a:latin typeface="Impact" pitchFamily="34" charset="0"/>
              </a:rPr>
              <a:t>, каплевидные либо круглые. </a:t>
            </a:r>
            <a:r>
              <a:rPr lang="ru-RU" sz="2800" dirty="0" smtClean="0">
                <a:solidFill>
                  <a:schemeClr val="bg1"/>
                </a:solidFill>
                <a:latin typeface="Impact" pitchFamily="34" charset="0"/>
              </a:rPr>
              <a:t>Шлемы</a:t>
            </a:r>
            <a:r>
              <a:rPr lang="ru-RU" sz="2800" dirty="0" smtClean="0">
                <a:latin typeface="Impact" pitchFamily="34" charset="0"/>
              </a:rPr>
              <a:t> на Руси всегда традиционно были куполообразной формы, исключение составляли лишь единицы. Но типы шлемов были различными — преимущественно конического и сфероконического. Такой же тип применялся у разных народов Азии. Но бытовали и западные полусферического типа. Шлемы снабжались наносьем для защиты лица и бармицей для защиты шеи сзади. </a:t>
            </a:r>
          </a:p>
          <a:p>
            <a:r>
              <a:rPr lang="ru-RU" sz="2800" dirty="0" smtClean="0">
                <a:solidFill>
                  <a:schemeClr val="bg1"/>
                </a:solidFill>
                <a:latin typeface="Impact" pitchFamily="34" charset="0"/>
              </a:rPr>
              <a:t>		В качестве доспехов применялись</a:t>
            </a:r>
          </a:p>
          <a:p>
            <a:r>
              <a:rPr lang="ru-RU" sz="2800" dirty="0" smtClean="0">
                <a:solidFill>
                  <a:schemeClr val="bg1"/>
                </a:solidFill>
                <a:latin typeface="Impact" pitchFamily="34" charset="0"/>
              </a:rPr>
              <a:t> кольчуги</a:t>
            </a:r>
            <a:r>
              <a:rPr lang="ru-RU" sz="2800" dirty="0" smtClean="0">
                <a:latin typeface="Impact" pitchFamily="34" charset="0"/>
              </a:rPr>
              <a:t>, которые были широко распространены уже в X веке. Позднее появились и были более редки </a:t>
            </a:r>
            <a:r>
              <a:rPr lang="ru-RU" sz="2800" dirty="0" smtClean="0">
                <a:solidFill>
                  <a:schemeClr val="bg1"/>
                </a:solidFill>
                <a:latin typeface="Impact" pitchFamily="34" charset="0"/>
              </a:rPr>
              <a:t>пластинчатые и чешуйчатые доспехи</a:t>
            </a:r>
            <a:r>
              <a:rPr lang="ru-RU" sz="2800" dirty="0" smtClean="0">
                <a:latin typeface="Impact" pitchFamily="34" charset="0"/>
              </a:rPr>
              <a:t>.</a:t>
            </a:r>
            <a:endParaRPr lang="ru-RU" sz="2800" dirty="0">
              <a:latin typeface="Impact" pitchFamily="34" charset="0"/>
            </a:endParaRPr>
          </a:p>
        </p:txBody>
      </p:sp>
    </p:spTree>
    <p:extLst>
      <p:ext uri="{BB962C8B-B14F-4D97-AF65-F5344CB8AC3E}">
        <p14:creationId xmlns:p14="http://schemas.microsoft.com/office/powerpoint/2010/main" val="23445948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88" y="2348880"/>
            <a:ext cx="2970112" cy="2016224"/>
          </a:xfrm>
        </p:spPr>
        <p:txBody>
          <a:bodyPr>
            <a:normAutofit/>
          </a:bodyPr>
          <a:lstStyle/>
          <a:p>
            <a:r>
              <a:rPr lang="ru-RU" dirty="0">
                <a:latin typeface="Impact" pitchFamily="34" charset="0"/>
              </a:rPr>
              <a:t>Шлем воина Руси.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4" y="0"/>
            <a:ext cx="62007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7995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0"/>
            <a:ext cx="59766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7556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828328"/>
          </a:xfrm>
        </p:spPr>
        <p:txBody>
          <a:bodyPr/>
          <a:lstStyle/>
          <a:p>
            <a:pPr algn="ctr"/>
            <a:r>
              <a:rPr lang="ru-RU" dirty="0">
                <a:latin typeface="Impact" pitchFamily="34" charset="0"/>
              </a:rPr>
              <a:t>Единое Русское государство</a:t>
            </a:r>
          </a:p>
        </p:txBody>
      </p:sp>
      <p:sp>
        <p:nvSpPr>
          <p:cNvPr id="3" name="Прямоугольник 2"/>
          <p:cNvSpPr/>
          <p:nvPr/>
        </p:nvSpPr>
        <p:spPr>
          <a:xfrm>
            <a:off x="323528" y="1052736"/>
            <a:ext cx="2270173" cy="523220"/>
          </a:xfrm>
          <a:prstGeom prst="rect">
            <a:avLst/>
          </a:prstGeom>
        </p:spPr>
        <p:txBody>
          <a:bodyPr wrap="none">
            <a:spAutoFit/>
          </a:bodyPr>
          <a:lstStyle/>
          <a:p>
            <a:r>
              <a:rPr lang="en-US" sz="2800" dirty="0" smtClean="0">
                <a:latin typeface="Impact" pitchFamily="34" charset="0"/>
              </a:rPr>
              <a:t>XIV—XVI </a:t>
            </a:r>
            <a:r>
              <a:rPr lang="ru-RU" sz="2800" dirty="0" smtClean="0">
                <a:latin typeface="Impact" pitchFamily="34" charset="0"/>
              </a:rPr>
              <a:t>века</a:t>
            </a:r>
            <a:endParaRPr lang="ru-RU" sz="2800" dirty="0">
              <a:latin typeface="Impact" pitchFamily="34" charset="0"/>
            </a:endParaRPr>
          </a:p>
        </p:txBody>
      </p:sp>
      <p:sp>
        <p:nvSpPr>
          <p:cNvPr id="4" name="Прямоугольник 3"/>
          <p:cNvSpPr/>
          <p:nvPr/>
        </p:nvSpPr>
        <p:spPr>
          <a:xfrm>
            <a:off x="323528" y="1582341"/>
            <a:ext cx="8568952" cy="4401205"/>
          </a:xfrm>
          <a:prstGeom prst="rect">
            <a:avLst/>
          </a:prstGeom>
        </p:spPr>
        <p:txBody>
          <a:bodyPr wrap="square">
            <a:spAutoFit/>
          </a:bodyPr>
          <a:lstStyle/>
          <a:p>
            <a:r>
              <a:rPr lang="ru-RU" sz="2800" dirty="0" smtClean="0">
                <a:latin typeface="Impact" pitchFamily="34" charset="0"/>
              </a:rPr>
              <a:t>В силу различных причин, основная из которых — влияние азиатских народов (особенно монголов), </a:t>
            </a:r>
            <a:r>
              <a:rPr lang="ru-RU" sz="2800" dirty="0" smtClean="0">
                <a:solidFill>
                  <a:schemeClr val="bg1"/>
                </a:solidFill>
                <a:latin typeface="Impact" pitchFamily="34" charset="0"/>
              </a:rPr>
              <a:t>резко возрастает значение конницы</a:t>
            </a:r>
            <a:r>
              <a:rPr lang="ru-RU" sz="2800" dirty="0" smtClean="0">
                <a:latin typeface="Impact" pitchFamily="34" charset="0"/>
              </a:rPr>
              <a:t>. Вся дружина становится конной и к этому времени понемногу </a:t>
            </a:r>
            <a:r>
              <a:rPr lang="ru-RU" sz="2800" dirty="0" smtClean="0">
                <a:solidFill>
                  <a:schemeClr val="bg1"/>
                </a:solidFill>
                <a:latin typeface="Impact" pitchFamily="34" charset="0"/>
              </a:rPr>
              <a:t>преобразуется в дворянское ополчение</a:t>
            </a:r>
            <a:r>
              <a:rPr lang="ru-RU" sz="2800" dirty="0" smtClean="0">
                <a:latin typeface="Impact" pitchFamily="34" charset="0"/>
              </a:rPr>
              <a:t>.</a:t>
            </a:r>
          </a:p>
          <a:p>
            <a:r>
              <a:rPr lang="ru-RU" sz="2800" dirty="0" smtClean="0">
                <a:latin typeface="Impact" pitchFamily="34" charset="0"/>
              </a:rPr>
              <a:t> На военную тактику так же большое влияние оказали монголы — возросла подвижность конницы и применение ей обманных приёмов , то есть основу войска составляет довольно многочисленная дворянская конница, а </a:t>
            </a:r>
            <a:r>
              <a:rPr lang="ru-RU" sz="2800" dirty="0" smtClean="0">
                <a:solidFill>
                  <a:schemeClr val="bg1"/>
                </a:solidFill>
                <a:latin typeface="Impact" pitchFamily="34" charset="0"/>
              </a:rPr>
              <a:t>пехота уходит на второй план</a:t>
            </a:r>
            <a:r>
              <a:rPr lang="ru-RU" sz="2800" dirty="0" smtClean="0">
                <a:latin typeface="Impact" pitchFamily="34" charset="0"/>
              </a:rPr>
              <a:t>.</a:t>
            </a:r>
            <a:endParaRPr lang="ru-RU" sz="2800" dirty="0">
              <a:latin typeface="Impact" pitchFamily="34" charset="0"/>
            </a:endParaRPr>
          </a:p>
        </p:txBody>
      </p:sp>
    </p:spTree>
    <p:extLst>
      <p:ext uri="{BB962C8B-B14F-4D97-AF65-F5344CB8AC3E}">
        <p14:creationId xmlns:p14="http://schemas.microsoft.com/office/powerpoint/2010/main" val="41421853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8640"/>
            <a:ext cx="6264696"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4369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396" y="692696"/>
            <a:ext cx="8640960" cy="5262979"/>
          </a:xfrm>
          <a:prstGeom prst="rect">
            <a:avLst/>
          </a:prstGeom>
        </p:spPr>
        <p:txBody>
          <a:bodyPr wrap="square">
            <a:spAutoFit/>
          </a:bodyPr>
          <a:lstStyle/>
          <a:p>
            <a:pPr algn="ctr"/>
            <a:r>
              <a:rPr lang="ru-RU" sz="2400" dirty="0" smtClean="0">
                <a:solidFill>
                  <a:schemeClr val="bg1"/>
                </a:solidFill>
                <a:latin typeface="Impact" pitchFamily="34" charset="0"/>
              </a:rPr>
              <a:t>Огнестрельное оружие на Руси началось использоваться с конца XIV века.</a:t>
            </a:r>
          </a:p>
          <a:p>
            <a:pPr algn="ctr"/>
            <a:r>
              <a:rPr lang="ru-RU" sz="2400" dirty="0" smtClean="0">
                <a:latin typeface="Impact" pitchFamily="34" charset="0"/>
              </a:rPr>
              <a:t> Точная дата неизвестна, но считается, что это произошло при Дмитрии Донском не позднее 1382 года. С развитием полевого огнестрельного оружия тяжёлая конница потеряла своё значение, но лёгкая могла эффективно ему противостоять, что, в частности, показала битва на Ворскле. В конце XV века от феодального ополчения переходят к постоянной общерусской армии. Её основу составляла дворянская поместная конница — государевы служилые люди, объединённая в полки под командованием великокняжеских воевод. Но поначалу они не имели огнестрельного оружия. Его использовали пушкари и пищальники, первые сведения о которых относятся к началу XV века. </a:t>
            </a:r>
            <a:r>
              <a:rPr lang="ru-RU" sz="2400" dirty="0" smtClean="0">
                <a:solidFill>
                  <a:schemeClr val="bg1"/>
                </a:solidFill>
                <a:latin typeface="Impact" pitchFamily="34" charset="0"/>
              </a:rPr>
              <a:t>В это же время формируется казачество</a:t>
            </a:r>
            <a:r>
              <a:rPr lang="ru-RU" sz="2400" dirty="0" smtClean="0">
                <a:latin typeface="Impact" pitchFamily="34" charset="0"/>
              </a:rPr>
              <a:t>.</a:t>
            </a:r>
            <a:endParaRPr lang="ru-RU" sz="2400" dirty="0">
              <a:latin typeface="Impact" pitchFamily="34" charset="0"/>
            </a:endParaRPr>
          </a:p>
        </p:txBody>
      </p:sp>
    </p:spTree>
    <p:extLst>
      <p:ext uri="{BB962C8B-B14F-4D97-AF65-F5344CB8AC3E}">
        <p14:creationId xmlns:p14="http://schemas.microsoft.com/office/powerpoint/2010/main" val="10469684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229600" cy="504056"/>
          </a:xfrm>
        </p:spPr>
        <p:txBody>
          <a:bodyPr>
            <a:normAutofit fontScale="90000"/>
          </a:bodyPr>
          <a:lstStyle/>
          <a:p>
            <a:r>
              <a:rPr lang="ru-RU" dirty="0">
                <a:latin typeface="Impact" pitchFamily="34" charset="0"/>
              </a:rPr>
              <a:t>ПЕРВЫЕ ОГНЕСТРЕЛЬНЫЕ ОРУДИЯ НА РУСИ</a:t>
            </a:r>
          </a:p>
        </p:txBody>
      </p:sp>
      <p:pic>
        <p:nvPicPr>
          <p:cNvPr id="16388" name="Picture 4" descr="Рис. 8. Русские пушкари отстреливаются от тата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36496" cy="59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2818656" cy="684312"/>
          </a:xfrm>
        </p:spPr>
        <p:txBody>
          <a:bodyPr>
            <a:normAutofit fontScale="90000"/>
          </a:bodyPr>
          <a:lstStyle/>
          <a:p>
            <a:r>
              <a:rPr lang="ru-RU" dirty="0">
                <a:latin typeface="Impact" pitchFamily="34" charset="0"/>
              </a:rPr>
              <a:t>Казачество</a:t>
            </a:r>
            <a:r>
              <a:rPr lang="ru-RU"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85698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2181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2304256" cy="1077218"/>
          </a:xfrm>
          <a:prstGeom prst="rect">
            <a:avLst/>
          </a:prstGeom>
        </p:spPr>
        <p:txBody>
          <a:bodyPr wrap="square">
            <a:spAutoFit/>
          </a:bodyPr>
          <a:lstStyle/>
          <a:p>
            <a:r>
              <a:rPr lang="en-US" sz="3200" dirty="0" smtClean="0">
                <a:latin typeface="Impact" pitchFamily="34" charset="0"/>
              </a:rPr>
              <a:t>XVI—XVII </a:t>
            </a:r>
            <a:r>
              <a:rPr lang="ru-RU" sz="3200" dirty="0" smtClean="0">
                <a:latin typeface="Impact" pitchFamily="34" charset="0"/>
              </a:rPr>
              <a:t>века</a:t>
            </a:r>
            <a:endParaRPr lang="ru-RU" sz="3200" dirty="0">
              <a:latin typeface="Impact" pitchFamily="34" charset="0"/>
            </a:endParaRPr>
          </a:p>
        </p:txBody>
      </p:sp>
      <p:sp>
        <p:nvSpPr>
          <p:cNvPr id="3" name="Прямоугольник 2"/>
          <p:cNvSpPr/>
          <p:nvPr/>
        </p:nvSpPr>
        <p:spPr>
          <a:xfrm>
            <a:off x="179512" y="1916832"/>
            <a:ext cx="8784976" cy="4524315"/>
          </a:xfrm>
          <a:prstGeom prst="rect">
            <a:avLst/>
          </a:prstGeom>
        </p:spPr>
        <p:txBody>
          <a:bodyPr wrap="square">
            <a:spAutoFit/>
          </a:bodyPr>
          <a:lstStyle/>
          <a:p>
            <a:pPr algn="ctr"/>
            <a:r>
              <a:rPr lang="ru-RU" sz="3200" dirty="0" smtClean="0">
                <a:latin typeface="Impact" pitchFamily="34" charset="0"/>
              </a:rPr>
              <a:t>При Иване Третьем была введена </a:t>
            </a:r>
            <a:r>
              <a:rPr lang="ru-RU" sz="3200" dirty="0" smtClean="0">
                <a:solidFill>
                  <a:schemeClr val="bg1"/>
                </a:solidFill>
                <a:latin typeface="Impact" pitchFamily="34" charset="0"/>
              </a:rPr>
              <a:t>система воинского набора на временную службу</a:t>
            </a:r>
            <a:r>
              <a:rPr lang="ru-RU" sz="3200" dirty="0" smtClean="0">
                <a:latin typeface="Impact" pitchFamily="34" charset="0"/>
              </a:rPr>
              <a:t>. Из городского населения формировались </a:t>
            </a:r>
            <a:r>
              <a:rPr lang="ru-RU" sz="3200" dirty="0" smtClean="0">
                <a:solidFill>
                  <a:schemeClr val="bg1"/>
                </a:solidFill>
                <a:latin typeface="Impact" pitchFamily="34" charset="0"/>
              </a:rPr>
              <a:t>отряды пищальников</a:t>
            </a:r>
            <a:r>
              <a:rPr lang="ru-RU" sz="3200" dirty="0" smtClean="0">
                <a:latin typeface="Impact" pitchFamily="34" charset="0"/>
              </a:rPr>
              <a:t>. Из сельского — вспомогательные </a:t>
            </a:r>
            <a:r>
              <a:rPr lang="ru-RU" sz="3200" dirty="0" smtClean="0">
                <a:solidFill>
                  <a:schemeClr val="bg1"/>
                </a:solidFill>
                <a:latin typeface="Impact" pitchFamily="34" charset="0"/>
              </a:rPr>
              <a:t>пехотные отряды </a:t>
            </a:r>
            <a:r>
              <a:rPr lang="ru-RU" sz="3200" dirty="0" smtClean="0">
                <a:latin typeface="Impact" pitchFamily="34" charset="0"/>
              </a:rPr>
              <a:t>— </a:t>
            </a:r>
            <a:r>
              <a:rPr lang="ru-RU" sz="3200" dirty="0" smtClean="0">
                <a:solidFill>
                  <a:schemeClr val="bg1"/>
                </a:solidFill>
                <a:latin typeface="Impact" pitchFamily="34" charset="0"/>
              </a:rPr>
              <a:t>посошная рать</a:t>
            </a:r>
            <a:r>
              <a:rPr lang="ru-RU" sz="3200" dirty="0" smtClean="0">
                <a:latin typeface="Impact" pitchFamily="34" charset="0"/>
              </a:rPr>
              <a:t>. Была разработана чёткая система сбора ратных людей. Воинским командованием являлись великокняжеские воеводы.</a:t>
            </a:r>
            <a:endParaRPr lang="ru-RU" sz="3200" dirty="0">
              <a:latin typeface="Impact" pitchFamily="34" charset="0"/>
            </a:endParaRPr>
          </a:p>
        </p:txBody>
      </p:sp>
    </p:spTree>
    <p:extLst>
      <p:ext uri="{BB962C8B-B14F-4D97-AF65-F5344CB8AC3E}">
        <p14:creationId xmlns:p14="http://schemas.microsoft.com/office/powerpoint/2010/main" val="21612207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2746648" cy="4572744"/>
          </a:xfrm>
        </p:spPr>
        <p:txBody>
          <a:bodyPr>
            <a:normAutofit/>
          </a:bodyPr>
          <a:lstStyle/>
          <a:p>
            <a:r>
              <a:rPr lang="ru-RU" dirty="0">
                <a:latin typeface="Impact" pitchFamily="34" charset="0"/>
              </a:rPr>
              <a:t>посошная</a:t>
            </a:r>
            <a:r>
              <a:rPr lang="ru-RU" dirty="0"/>
              <a:t> </a:t>
            </a:r>
            <a:r>
              <a:rPr lang="ru-RU" dirty="0">
                <a:latin typeface="Impact" pitchFamily="34" charset="0"/>
              </a:rPr>
              <a:t>рать</a:t>
            </a:r>
            <a:r>
              <a:rPr lang="ru-RU" dirty="0"/>
              <a:t>.</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88640"/>
            <a:ext cx="561662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9726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Impact" pitchFamily="34" charset="0"/>
              </a:rPr>
              <a:t>отряды </a:t>
            </a:r>
            <a:r>
              <a:rPr lang="ru-RU" sz="3200" dirty="0">
                <a:latin typeface="Impact" pitchFamily="34" charset="0"/>
              </a:rPr>
              <a:t>пищальников</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4752528"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133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52400"/>
            <a:ext cx="2880320" cy="3060576"/>
          </a:xfrm>
        </p:spPr>
        <p:txBody>
          <a:bodyPr>
            <a:normAutofit/>
          </a:bodyPr>
          <a:lstStyle/>
          <a:p>
            <a:r>
              <a:rPr lang="ru-RU" dirty="0" smtClean="0">
                <a:latin typeface="Impact" pitchFamily="34" charset="0"/>
              </a:rPr>
              <a:t>Велико</a:t>
            </a:r>
            <a:br>
              <a:rPr lang="ru-RU" dirty="0" smtClean="0">
                <a:latin typeface="Impact" pitchFamily="34" charset="0"/>
              </a:rPr>
            </a:br>
            <a:r>
              <a:rPr lang="ru-RU" dirty="0" smtClean="0">
                <a:latin typeface="Impact" pitchFamily="34" charset="0"/>
              </a:rPr>
              <a:t>княжеский воевода</a:t>
            </a:r>
            <a:endParaRPr lang="ru-RU" dirty="0">
              <a:latin typeface="Impact"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0"/>
            <a:ext cx="62026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836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296" y="404664"/>
            <a:ext cx="8712968" cy="5632311"/>
          </a:xfrm>
          <a:prstGeom prst="rect">
            <a:avLst/>
          </a:prstGeom>
        </p:spPr>
        <p:txBody>
          <a:bodyPr wrap="square">
            <a:spAutoFit/>
          </a:bodyPr>
          <a:lstStyle/>
          <a:p>
            <a:pPr algn="ctr"/>
            <a:r>
              <a:rPr lang="ru-RU" sz="3600" dirty="0" smtClean="0">
                <a:latin typeface="Impact" pitchFamily="34" charset="0"/>
              </a:rPr>
              <a:t>Дворянская конница была снабжена ручницами, удобными для стрельбы при езде.</a:t>
            </a:r>
          </a:p>
          <a:p>
            <a:pPr algn="ctr"/>
            <a:r>
              <a:rPr lang="ru-RU" sz="3600" dirty="0" smtClean="0">
                <a:latin typeface="Impact" pitchFamily="34" charset="0"/>
              </a:rPr>
              <a:t> При Иване Четвёртом появляется </a:t>
            </a:r>
            <a:r>
              <a:rPr lang="ru-RU" sz="3600" dirty="0" smtClean="0">
                <a:solidFill>
                  <a:schemeClr val="bg1"/>
                </a:solidFill>
                <a:latin typeface="Impact" pitchFamily="34" charset="0"/>
              </a:rPr>
              <a:t>стрелецкое войско</a:t>
            </a:r>
            <a:r>
              <a:rPr lang="ru-RU" sz="3600" dirty="0" smtClean="0">
                <a:latin typeface="Impact" pitchFamily="34" charset="0"/>
              </a:rPr>
              <a:t>.</a:t>
            </a:r>
          </a:p>
          <a:p>
            <a:pPr algn="ctr"/>
            <a:r>
              <a:rPr lang="ru-RU" sz="3600" dirty="0" smtClean="0">
                <a:latin typeface="Impact" pitchFamily="34" charset="0"/>
              </a:rPr>
              <a:t> Стрельцы — довольно многочисленная (несколько тысяч) пехота, вооружённая пищалями.</a:t>
            </a:r>
          </a:p>
          <a:p>
            <a:pPr algn="ctr"/>
            <a:r>
              <a:rPr lang="ru-RU" sz="3600" dirty="0" smtClean="0">
                <a:latin typeface="Impact" pitchFamily="34" charset="0"/>
              </a:rPr>
              <a:t> Набиралась из числа городских и сельских жителей.</a:t>
            </a:r>
            <a:endParaRPr lang="ru-RU" sz="3600" dirty="0">
              <a:latin typeface="Impact" pitchFamily="34" charset="0"/>
            </a:endParaRPr>
          </a:p>
        </p:txBody>
      </p:sp>
    </p:spTree>
    <p:extLst>
      <p:ext uri="{BB962C8B-B14F-4D97-AF65-F5344CB8AC3E}">
        <p14:creationId xmlns:p14="http://schemas.microsoft.com/office/powerpoint/2010/main" val="10926309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2392" y="1052736"/>
            <a:ext cx="4474840" cy="684312"/>
          </a:xfrm>
        </p:spPr>
        <p:txBody>
          <a:bodyPr>
            <a:normAutofit fontScale="90000"/>
          </a:bodyPr>
          <a:lstStyle/>
          <a:p>
            <a:r>
              <a:rPr lang="ru-RU" dirty="0">
                <a:latin typeface="Impact" pitchFamily="34" charset="0"/>
              </a:rPr>
              <a:t>стрелецкое войско</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96" y="0"/>
            <a:ext cx="8947000" cy="684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4811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6404" y="404664"/>
            <a:ext cx="8784976" cy="5262979"/>
          </a:xfrm>
          <a:prstGeom prst="rect">
            <a:avLst/>
          </a:prstGeom>
        </p:spPr>
        <p:txBody>
          <a:bodyPr wrap="square">
            <a:spAutoFit/>
          </a:bodyPr>
          <a:lstStyle/>
          <a:p>
            <a:pPr algn="ctr"/>
            <a:r>
              <a:rPr lang="ru-RU" sz="2800" dirty="0" smtClean="0">
                <a:solidFill>
                  <a:schemeClr val="bg1"/>
                </a:solidFill>
                <a:latin typeface="Impact" pitchFamily="34" charset="0"/>
              </a:rPr>
              <a:t>Общая численность войск в середине XVI века</a:t>
            </a:r>
          </a:p>
          <a:p>
            <a:pPr algn="ctr"/>
            <a:r>
              <a:rPr lang="ru-RU" sz="2800" dirty="0" smtClean="0">
                <a:solidFill>
                  <a:schemeClr val="bg1"/>
                </a:solidFill>
                <a:latin typeface="Impact" pitchFamily="34" charset="0"/>
              </a:rPr>
              <a:t> </a:t>
            </a:r>
            <a:r>
              <a:rPr lang="ru-RU" sz="2800" dirty="0" smtClean="0">
                <a:latin typeface="Impact" pitchFamily="34" charset="0"/>
              </a:rPr>
              <a:t>могла быть доведена до 300 тысяч человек.</a:t>
            </a:r>
          </a:p>
          <a:p>
            <a:pPr algn="ctr"/>
            <a:r>
              <a:rPr lang="ru-RU" sz="2800" dirty="0" smtClean="0">
                <a:latin typeface="Impact" pitchFamily="34" charset="0"/>
              </a:rPr>
              <a:t> Дворяне поставляли со ста четвертей хорошей земли по одному человеку с полным вооружением и лошадью. Для дальних походов — с двумя лошадьми и запасами на лето. Помещики поставляли одного человека с 50 дворов, или с 25 дворов в случае необходимости. Войско собиралось обычно к 25 марта. Неявившихся в назначенное место лишали поместья. Беспоместные (купцы, иностранцы, приказные и т. д.) получали за службу жалование — </a:t>
            </a:r>
            <a:r>
              <a:rPr lang="ru-RU" sz="2800" dirty="0" smtClean="0">
                <a:solidFill>
                  <a:schemeClr val="bg1"/>
                </a:solidFill>
                <a:latin typeface="Impact" pitchFamily="34" charset="0"/>
              </a:rPr>
              <a:t>такие войска назывались кормовые </a:t>
            </a:r>
            <a:r>
              <a:rPr lang="ru-RU" sz="2800" dirty="0" smtClean="0">
                <a:latin typeface="Impact" pitchFamily="34" charset="0"/>
              </a:rPr>
              <a:t>.</a:t>
            </a:r>
            <a:endParaRPr lang="ru-RU" sz="2800" dirty="0">
              <a:latin typeface="Impact" pitchFamily="34" charset="0"/>
            </a:endParaRPr>
          </a:p>
        </p:txBody>
      </p:sp>
    </p:spTree>
    <p:extLst>
      <p:ext uri="{BB962C8B-B14F-4D97-AF65-F5344CB8AC3E}">
        <p14:creationId xmlns:p14="http://schemas.microsoft.com/office/powerpoint/2010/main" val="148020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751344"/>
            <a:ext cx="8496944" cy="4893647"/>
          </a:xfrm>
          <a:prstGeom prst="rect">
            <a:avLst/>
          </a:prstGeom>
        </p:spPr>
        <p:txBody>
          <a:bodyPr wrap="square">
            <a:spAutoFit/>
          </a:bodyPr>
          <a:lstStyle/>
          <a:p>
            <a:r>
              <a:rPr lang="ru-RU" sz="2400" dirty="0" smtClean="0">
                <a:latin typeface="Impact" pitchFamily="34" charset="0"/>
              </a:rPr>
              <a:t>Иоанн Эфесский сообщает о похожей ситуации, только не упоминает про щиты. Не подлежит сомнению так же использованию топоров славянского типа, можно предположить, что у многих имелись луки.Кроме того, византийцы описывают лишь отдельные восточнославянские племена, а вооружение и в последующем в разных областях Руси сильно различалось. Византийцы пишут, что славянами часто применялась диверсионная тактика войны. Славяне не только совершали набеги, но и в качестве наёмников участвовали во многих войнах на стороне Византии . Конницы у славян не было. На славян оказывали влияние разные народы, но преимущественно это были авары, византийцы, варяги</a:t>
            </a:r>
            <a:r>
              <a:rPr lang="ru-RU" dirty="0" smtClean="0">
                <a:latin typeface="Impact" pitchFamily="34" charset="0"/>
              </a:rPr>
              <a:t>.</a:t>
            </a:r>
            <a:endParaRPr lang="ru-RU" dirty="0">
              <a:latin typeface="Impact" pitchFamily="34" charset="0"/>
            </a:endParaRPr>
          </a:p>
        </p:txBody>
      </p:sp>
    </p:spTree>
    <p:extLst>
      <p:ext uri="{BB962C8B-B14F-4D97-AF65-F5344CB8AC3E}">
        <p14:creationId xmlns:p14="http://schemas.microsoft.com/office/powerpoint/2010/main" val="42720318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784976" cy="5324535"/>
          </a:xfrm>
          <a:prstGeom prst="rect">
            <a:avLst/>
          </a:prstGeom>
        </p:spPr>
        <p:txBody>
          <a:bodyPr wrap="square">
            <a:spAutoFit/>
          </a:bodyPr>
          <a:lstStyle/>
          <a:p>
            <a:pPr algn="ctr"/>
            <a:r>
              <a:rPr lang="ru-RU" sz="3200" dirty="0" smtClean="0">
                <a:solidFill>
                  <a:schemeClr val="bg1"/>
                </a:solidFill>
                <a:latin typeface="Impact" pitchFamily="34" charset="0"/>
              </a:rPr>
              <a:t>Русское огнестрельное оружие </a:t>
            </a:r>
          </a:p>
          <a:p>
            <a:pPr algn="ctr"/>
            <a:r>
              <a:rPr lang="ru-RU" sz="2800" dirty="0" smtClean="0">
                <a:latin typeface="Impact" pitchFamily="34" charset="0"/>
              </a:rPr>
              <a:t>было представлено различными пушками и пищалями. Поначалу пушки импортировали из Европы, но в конце XV — начале XVI века у нас организуется собственное широкомасштабное производство огнестрельных орудий. Имеются сведения об их экспорте в другие страны. Пищали были разных типов и назначений — как ручные так и станковые. Бытовали многоствольные пищали. В 1660-х годах русские пушечные мастера произвели нарезные пищали, которые не были распространены по причине трудности изготовления.</a:t>
            </a:r>
            <a:endParaRPr lang="ru-RU" sz="2800" dirty="0">
              <a:latin typeface="Impact" pitchFamily="34" charset="0"/>
            </a:endParaRPr>
          </a:p>
        </p:txBody>
      </p:sp>
    </p:spTree>
    <p:extLst>
      <p:ext uri="{BB962C8B-B14F-4D97-AF65-F5344CB8AC3E}">
        <p14:creationId xmlns:p14="http://schemas.microsoft.com/office/powerpoint/2010/main" val="21728609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1296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204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56984" cy="648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2834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48680"/>
            <a:ext cx="8712968" cy="5509200"/>
          </a:xfrm>
          <a:prstGeom prst="rect">
            <a:avLst/>
          </a:prstGeom>
        </p:spPr>
        <p:txBody>
          <a:bodyPr wrap="square">
            <a:spAutoFit/>
          </a:bodyPr>
          <a:lstStyle/>
          <a:p>
            <a:pPr algn="ctr"/>
            <a:r>
              <a:rPr lang="ru-RU" sz="3200" dirty="0" smtClean="0">
                <a:latin typeface="Impact" pitchFamily="34" charset="0"/>
              </a:rPr>
              <a:t>Холодное оружие не утратило своего значения, поскольку на перезарядку огнестрельного уходило значительное время. </a:t>
            </a:r>
          </a:p>
          <a:p>
            <a:pPr algn="ctr"/>
            <a:r>
              <a:rPr lang="ru-RU" sz="3200" dirty="0" smtClean="0">
                <a:latin typeface="Impact" pitchFamily="34" charset="0"/>
              </a:rPr>
              <a:t>Использовались, прежде всего, сабли и бердыши, так же применяли перначи и некоторое другое оружие. Защитное снаряжение почти утратило свою роль, но ещё сохранялось по причине рукопашных схваток. Для защиты головы использовали шеломы и шишаки, в частности — ерихонки, а также шапки железные.</a:t>
            </a:r>
            <a:endParaRPr lang="ru-RU" sz="3200" dirty="0">
              <a:latin typeface="Impact" pitchFamily="34" charset="0"/>
            </a:endParaRPr>
          </a:p>
        </p:txBody>
      </p:sp>
    </p:spTree>
    <p:extLst>
      <p:ext uri="{BB962C8B-B14F-4D97-AF65-F5344CB8AC3E}">
        <p14:creationId xmlns:p14="http://schemas.microsoft.com/office/powerpoint/2010/main" val="37700380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8229600" cy="678904"/>
          </a:xfrm>
        </p:spPr>
        <p:txBody>
          <a:bodyPr>
            <a:normAutofit fontScale="90000"/>
          </a:bodyPr>
          <a:lstStyle/>
          <a:p>
            <a:pPr algn="ctr"/>
            <a:r>
              <a:rPr lang="ru-RU" dirty="0">
                <a:latin typeface="Impact" pitchFamily="34" charset="0"/>
              </a:rPr>
              <a:t>Период Российской империи</a:t>
            </a:r>
          </a:p>
        </p:txBody>
      </p:sp>
      <p:sp>
        <p:nvSpPr>
          <p:cNvPr id="3" name="Прямоугольник 2"/>
          <p:cNvSpPr/>
          <p:nvPr/>
        </p:nvSpPr>
        <p:spPr>
          <a:xfrm>
            <a:off x="0" y="908720"/>
            <a:ext cx="5681363" cy="584775"/>
          </a:xfrm>
          <a:prstGeom prst="rect">
            <a:avLst/>
          </a:prstGeom>
        </p:spPr>
        <p:txBody>
          <a:bodyPr wrap="none">
            <a:spAutoFit/>
          </a:bodyPr>
          <a:lstStyle/>
          <a:p>
            <a:r>
              <a:rPr lang="ru-RU" sz="3200" dirty="0">
                <a:latin typeface="Impact" pitchFamily="34" charset="0"/>
              </a:rPr>
              <a:t>Русская императорская армия</a:t>
            </a:r>
          </a:p>
        </p:txBody>
      </p:sp>
      <p:sp>
        <p:nvSpPr>
          <p:cNvPr id="4" name="Прямоугольник 3"/>
          <p:cNvSpPr/>
          <p:nvPr/>
        </p:nvSpPr>
        <p:spPr>
          <a:xfrm>
            <a:off x="178990" y="1628800"/>
            <a:ext cx="4086375" cy="369332"/>
          </a:xfrm>
          <a:prstGeom prst="rect">
            <a:avLst/>
          </a:prstGeom>
        </p:spPr>
        <p:txBody>
          <a:bodyPr wrap="none">
            <a:spAutoFit/>
          </a:bodyPr>
          <a:lstStyle/>
          <a:p>
            <a:r>
              <a:rPr lang="ru-RU" dirty="0">
                <a:latin typeface="Impact" pitchFamily="34" charset="0"/>
              </a:rPr>
              <a:t>Конец XVII — первая половина XIX века</a:t>
            </a:r>
          </a:p>
        </p:txBody>
      </p:sp>
      <p:sp>
        <p:nvSpPr>
          <p:cNvPr id="5" name="Прямоугольник 4"/>
          <p:cNvSpPr/>
          <p:nvPr/>
        </p:nvSpPr>
        <p:spPr>
          <a:xfrm>
            <a:off x="227955" y="2061136"/>
            <a:ext cx="8713490" cy="3785652"/>
          </a:xfrm>
          <a:prstGeom prst="rect">
            <a:avLst/>
          </a:prstGeom>
        </p:spPr>
        <p:txBody>
          <a:bodyPr wrap="square">
            <a:spAutoFit/>
          </a:bodyPr>
          <a:lstStyle/>
          <a:p>
            <a:r>
              <a:rPr lang="ru-RU" sz="2400" dirty="0" smtClean="0">
                <a:latin typeface="Impact" pitchFamily="34" charset="0"/>
              </a:rPr>
              <a:t>Ещё </a:t>
            </a:r>
            <a:r>
              <a:rPr lang="ru-RU" sz="2400" dirty="0">
                <a:latin typeface="Impact" pitchFamily="34" charset="0"/>
              </a:rPr>
              <a:t>в 30 годах XVII века </a:t>
            </a:r>
            <a:r>
              <a:rPr lang="ru-RU" sz="2400" dirty="0">
                <a:solidFill>
                  <a:schemeClr val="bg1"/>
                </a:solidFill>
                <a:latin typeface="Impact" pitchFamily="34" charset="0"/>
              </a:rPr>
              <a:t>появились «полки нового строя», </a:t>
            </a:r>
            <a:r>
              <a:rPr lang="ru-RU" sz="2400" dirty="0">
                <a:latin typeface="Impact" pitchFamily="34" charset="0"/>
              </a:rPr>
              <a:t>то есть </a:t>
            </a:r>
            <a:r>
              <a:rPr lang="ru-RU" sz="2400" dirty="0">
                <a:solidFill>
                  <a:schemeClr val="bg1"/>
                </a:solidFill>
                <a:latin typeface="Impact" pitchFamily="34" charset="0"/>
              </a:rPr>
              <a:t>солдатские (пехота), рейтарские и гусарские (конница)</a:t>
            </a:r>
            <a:r>
              <a:rPr lang="ru-RU" sz="2400" dirty="0">
                <a:latin typeface="Impact" pitchFamily="34" charset="0"/>
              </a:rPr>
              <a:t>, а также </a:t>
            </a:r>
            <a:r>
              <a:rPr lang="ru-RU" sz="2400" dirty="0">
                <a:solidFill>
                  <a:schemeClr val="bg1"/>
                </a:solidFill>
                <a:latin typeface="Impact" pitchFamily="34" charset="0"/>
              </a:rPr>
              <a:t>драгунские</a:t>
            </a:r>
            <a:r>
              <a:rPr lang="ru-RU" sz="2400" dirty="0">
                <a:latin typeface="Impact" pitchFamily="34" charset="0"/>
              </a:rPr>
              <a:t> (конной и пешей службы) </a:t>
            </a:r>
            <a:r>
              <a:rPr lang="ru-RU" sz="2400" dirty="0">
                <a:solidFill>
                  <a:schemeClr val="bg1"/>
                </a:solidFill>
                <a:latin typeface="Impact" pitchFamily="34" charset="0"/>
              </a:rPr>
              <a:t>полки</a:t>
            </a:r>
            <a:r>
              <a:rPr lang="ru-RU" sz="2400" dirty="0">
                <a:latin typeface="Impact" pitchFamily="34" charset="0"/>
              </a:rPr>
              <a:t>, сформированные по западноевропейскому образцу. К концу века их число составило свыше половины численности всех войск, которые составляли свыше 180 тысяч человек (не считая более 60 тысяч казачества</a:t>
            </a:r>
            <a:r>
              <a:rPr lang="ru-RU" sz="2400" dirty="0" smtClean="0">
                <a:latin typeface="Impact" pitchFamily="34" charset="0"/>
              </a:rPr>
              <a:t>). </a:t>
            </a:r>
            <a:r>
              <a:rPr lang="ru-RU" sz="2400" dirty="0">
                <a:latin typeface="Impact" pitchFamily="34" charset="0"/>
              </a:rPr>
              <a:t>Реформа армии была проведена при Петре Первом. В 1698—1699 годах были </a:t>
            </a:r>
            <a:r>
              <a:rPr lang="ru-RU" sz="2400" dirty="0">
                <a:solidFill>
                  <a:schemeClr val="bg1"/>
                </a:solidFill>
                <a:latin typeface="Impact" pitchFamily="34" charset="0"/>
              </a:rPr>
              <a:t>расформированы</a:t>
            </a:r>
            <a:r>
              <a:rPr lang="ru-RU" sz="2400" dirty="0">
                <a:latin typeface="Impact" pitchFamily="34" charset="0"/>
              </a:rPr>
              <a:t> </a:t>
            </a:r>
            <a:r>
              <a:rPr lang="ru-RU" sz="2400" dirty="0">
                <a:solidFill>
                  <a:schemeClr val="bg1"/>
                </a:solidFill>
                <a:latin typeface="Impact" pitchFamily="34" charset="0"/>
              </a:rPr>
              <a:t>стрелецкие полки</a:t>
            </a:r>
            <a:r>
              <a:rPr lang="ru-RU" sz="2400" dirty="0">
                <a:latin typeface="Impact" pitchFamily="34" charset="0"/>
              </a:rPr>
              <a:t>, вместо которых </a:t>
            </a:r>
            <a:r>
              <a:rPr lang="ru-RU" sz="2400" dirty="0">
                <a:solidFill>
                  <a:schemeClr val="bg1"/>
                </a:solidFill>
                <a:latin typeface="Impact" pitchFamily="34" charset="0"/>
              </a:rPr>
              <a:t>сформированы регулярные солдатские (пехота). </a:t>
            </a:r>
          </a:p>
        </p:txBody>
      </p:sp>
    </p:spTree>
    <p:extLst>
      <p:ext uri="{BB962C8B-B14F-4D97-AF65-F5344CB8AC3E}">
        <p14:creationId xmlns:p14="http://schemas.microsoft.com/office/powerpoint/2010/main" val="34993833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2400"/>
            <a:ext cx="5184576" cy="684312"/>
          </a:xfrm>
        </p:spPr>
        <p:txBody>
          <a:bodyPr>
            <a:normAutofit fontScale="90000"/>
          </a:bodyPr>
          <a:lstStyle/>
          <a:p>
            <a:r>
              <a:rPr lang="ru-RU" dirty="0">
                <a:latin typeface="Impact" pitchFamily="34" charset="0"/>
              </a:rPr>
              <a:t>Пехота конца </a:t>
            </a:r>
            <a:r>
              <a:rPr lang="en-US" dirty="0">
                <a:latin typeface="Impact" pitchFamily="34" charset="0"/>
              </a:rPr>
              <a:t>XVIII </a:t>
            </a:r>
            <a:r>
              <a:rPr lang="ru-RU" dirty="0">
                <a:latin typeface="Impact" pitchFamily="34" charset="0"/>
              </a:rPr>
              <a:t>века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64704"/>
            <a:ext cx="547260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5863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784976"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319784" y="5229200"/>
            <a:ext cx="4572000" cy="1477328"/>
          </a:xfrm>
          <a:prstGeom prst="rect">
            <a:avLst/>
          </a:prstGeom>
        </p:spPr>
        <p:txBody>
          <a:bodyPr>
            <a:spAutoFit/>
          </a:bodyPr>
          <a:lstStyle/>
          <a:p>
            <a:r>
              <a:rPr lang="ru-RU" dirty="0">
                <a:solidFill>
                  <a:schemeClr val="bg1"/>
                </a:solidFill>
                <a:latin typeface="Impact" pitchFamily="34" charset="0"/>
              </a:rPr>
              <a:t>Снаряжение и оружие рядовых, урядников и начальных людей полков солдатского строя, Источник: воинский устав «Учение и хитрость ратного строения пехотных людей», 1647 год (г.).</a:t>
            </a:r>
          </a:p>
        </p:txBody>
      </p:sp>
    </p:spTree>
    <p:extLst>
      <p:ext uri="{BB962C8B-B14F-4D97-AF65-F5344CB8AC3E}">
        <p14:creationId xmlns:p14="http://schemas.microsoft.com/office/powerpoint/2010/main" val="33414376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96752"/>
            <a:ext cx="8640960" cy="4832092"/>
          </a:xfrm>
          <a:prstGeom prst="rect">
            <a:avLst/>
          </a:prstGeom>
        </p:spPr>
        <p:txBody>
          <a:bodyPr wrap="square">
            <a:spAutoFit/>
          </a:bodyPr>
          <a:lstStyle/>
          <a:p>
            <a:pPr algn="ctr"/>
            <a:r>
              <a:rPr lang="ru-RU" sz="2800" dirty="0">
                <a:latin typeface="Impact" pitchFamily="34" charset="0"/>
              </a:rPr>
              <a:t>Готовясь к войне со Швецией, Пётр велел в 1699 году произвести </a:t>
            </a:r>
            <a:r>
              <a:rPr lang="ru-RU" sz="2800" dirty="0">
                <a:solidFill>
                  <a:schemeClr val="bg1"/>
                </a:solidFill>
                <a:latin typeface="Impact" pitchFamily="34" charset="0"/>
              </a:rPr>
              <a:t>общий рекрутский набор </a:t>
            </a:r>
            <a:r>
              <a:rPr lang="ru-RU" sz="2800" dirty="0">
                <a:latin typeface="Impact" pitchFamily="34" charset="0"/>
              </a:rPr>
              <a:t>и начать обучение новобранцев, по заведённому и отработанному образцу у преображенцев и семёновцев. </a:t>
            </a:r>
            <a:endParaRPr lang="ru-RU" sz="2800" dirty="0" smtClean="0">
              <a:latin typeface="Impact" pitchFamily="34" charset="0"/>
            </a:endParaRPr>
          </a:p>
          <a:p>
            <a:pPr algn="ctr"/>
            <a:r>
              <a:rPr lang="ru-RU" sz="2800" dirty="0" smtClean="0">
                <a:latin typeface="Impact" pitchFamily="34" charset="0"/>
              </a:rPr>
              <a:t>Этот </a:t>
            </a:r>
            <a:r>
              <a:rPr lang="ru-RU" sz="2800" dirty="0">
                <a:latin typeface="Impact" pitchFamily="34" charset="0"/>
              </a:rPr>
              <a:t>первый рекрутский набор дал Петру 25 пехотных полков и 2 кавалерийских — драгунских</a:t>
            </a:r>
            <a:r>
              <a:rPr lang="ru-RU" sz="2800" dirty="0" smtClean="0">
                <a:latin typeface="Impact" pitchFamily="34" charset="0"/>
              </a:rPr>
              <a:t>.</a:t>
            </a:r>
          </a:p>
          <a:p>
            <a:pPr algn="ctr"/>
            <a:r>
              <a:rPr lang="ru-RU" sz="2800" dirty="0" smtClean="0">
                <a:latin typeface="Impact" pitchFamily="34" charset="0"/>
              </a:rPr>
              <a:t> </a:t>
            </a:r>
            <a:r>
              <a:rPr lang="ru-RU" sz="2800" dirty="0">
                <a:latin typeface="Impact" pitchFamily="34" charset="0"/>
              </a:rPr>
              <a:t>Поначалу он сформировал офицерство из иностранцев принятых на военную службу, своих друзей, в прошлом входящих в «потешные полки», а позднее — и из дворянства.</a:t>
            </a:r>
          </a:p>
        </p:txBody>
      </p:sp>
    </p:spTree>
    <p:extLst>
      <p:ext uri="{BB962C8B-B14F-4D97-AF65-F5344CB8AC3E}">
        <p14:creationId xmlns:p14="http://schemas.microsoft.com/office/powerpoint/2010/main" val="24730683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492896"/>
            <a:ext cx="2170584" cy="756320"/>
          </a:xfrm>
        </p:spPr>
        <p:txBody>
          <a:bodyPr/>
          <a:lstStyle/>
          <a:p>
            <a:r>
              <a:rPr lang="ru-RU" dirty="0">
                <a:latin typeface="Impact" pitchFamily="34" charset="0"/>
              </a:rPr>
              <a:t>рекруты</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0"/>
            <a:ext cx="505202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0260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40296"/>
          </a:xfrm>
        </p:spPr>
        <p:txBody>
          <a:bodyPr>
            <a:normAutofit/>
          </a:bodyPr>
          <a:lstStyle/>
          <a:p>
            <a:r>
              <a:rPr lang="ru-RU" sz="2400" dirty="0">
                <a:latin typeface="Impact" pitchFamily="34" charset="0"/>
              </a:rPr>
              <a:t>Рядовой Лейб-гвардии драгунского полка.</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92696"/>
            <a:ext cx="5688632"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6177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6255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12845"/>
            <a:ext cx="8712968" cy="5262979"/>
          </a:xfrm>
          <a:prstGeom prst="rect">
            <a:avLst/>
          </a:prstGeom>
        </p:spPr>
        <p:txBody>
          <a:bodyPr wrap="square">
            <a:spAutoFit/>
          </a:bodyPr>
          <a:lstStyle/>
          <a:p>
            <a:r>
              <a:rPr lang="ru-RU" sz="2400" dirty="0">
                <a:latin typeface="Impact" pitchFamily="34" charset="0"/>
              </a:rPr>
              <a:t>После Нарвской конфузии, Пётр сделал упор на подготовку национальных командных кадров. </a:t>
            </a:r>
            <a:endParaRPr lang="ru-RU" sz="2400" dirty="0" smtClean="0">
              <a:latin typeface="Impact" pitchFamily="34" charset="0"/>
            </a:endParaRPr>
          </a:p>
          <a:p>
            <a:r>
              <a:rPr lang="ru-RU" sz="2400" dirty="0" smtClean="0">
                <a:solidFill>
                  <a:schemeClr val="bg1"/>
                </a:solidFill>
                <a:latin typeface="Impact" pitchFamily="34" charset="0"/>
              </a:rPr>
              <a:t>Вооружённые </a:t>
            </a:r>
            <a:r>
              <a:rPr lang="ru-RU" sz="2400" dirty="0">
                <a:solidFill>
                  <a:schemeClr val="bg1"/>
                </a:solidFill>
                <a:latin typeface="Impact" pitchFamily="34" charset="0"/>
              </a:rPr>
              <a:t>силы </a:t>
            </a:r>
            <a:r>
              <a:rPr lang="ru-RU" sz="2400" dirty="0">
                <a:latin typeface="Impact" pitchFamily="34" charset="0"/>
              </a:rPr>
              <a:t>(сухопутные — Армия) </a:t>
            </a:r>
            <a:r>
              <a:rPr lang="ru-RU" sz="2400" dirty="0">
                <a:solidFill>
                  <a:schemeClr val="bg1"/>
                </a:solidFill>
                <a:latin typeface="Impact" pitchFamily="34" charset="0"/>
              </a:rPr>
              <a:t>разделялась на полевую</a:t>
            </a:r>
            <a:r>
              <a:rPr lang="ru-RU" sz="2400" dirty="0">
                <a:latin typeface="Impact" pitchFamily="34" charset="0"/>
              </a:rPr>
              <a:t> (рода войск — пехота, кавалерия, артиллерия, инженерные войска), </a:t>
            </a:r>
            <a:r>
              <a:rPr lang="ru-RU" sz="2400" dirty="0">
                <a:solidFill>
                  <a:schemeClr val="bg1"/>
                </a:solidFill>
                <a:latin typeface="Impact" pitchFamily="34" charset="0"/>
              </a:rPr>
              <a:t>местные</a:t>
            </a:r>
            <a:r>
              <a:rPr lang="ru-RU" sz="2400" dirty="0">
                <a:latin typeface="Impact" pitchFamily="34" charset="0"/>
              </a:rPr>
              <a:t> (гарнизонные войска и ландмилиция) и </a:t>
            </a:r>
            <a:r>
              <a:rPr lang="ru-RU" sz="2400" dirty="0">
                <a:solidFill>
                  <a:schemeClr val="bg1"/>
                </a:solidFill>
                <a:latin typeface="Impact" pitchFamily="34" charset="0"/>
              </a:rPr>
              <a:t>иррегулярные</a:t>
            </a:r>
            <a:r>
              <a:rPr lang="ru-RU" sz="2400" dirty="0">
                <a:latin typeface="Impact" pitchFamily="34" charset="0"/>
              </a:rPr>
              <a:t> (казачество, калмыки и некоторые другие степные народы) войска. </a:t>
            </a:r>
            <a:endParaRPr lang="ru-RU" sz="2400" dirty="0" smtClean="0">
              <a:latin typeface="Impact" pitchFamily="34" charset="0"/>
            </a:endParaRPr>
          </a:p>
          <a:p>
            <a:r>
              <a:rPr lang="ru-RU" sz="2400" dirty="0" smtClean="0">
                <a:latin typeface="Impact" pitchFamily="34" charset="0"/>
              </a:rPr>
              <a:t>В </a:t>
            </a:r>
            <a:r>
              <a:rPr lang="ru-RU" sz="2400" dirty="0">
                <a:latin typeface="Impact" pitchFamily="34" charset="0"/>
              </a:rPr>
              <a:t>сумме её численность превосходила 200 тысяч </a:t>
            </a:r>
            <a:r>
              <a:rPr lang="ru-RU" sz="2400" dirty="0" smtClean="0">
                <a:latin typeface="Impact" pitchFamily="34" charset="0"/>
              </a:rPr>
              <a:t>человек. </a:t>
            </a:r>
            <a:r>
              <a:rPr lang="ru-RU" sz="2400" dirty="0">
                <a:solidFill>
                  <a:schemeClr val="bg1"/>
                </a:solidFill>
                <a:latin typeface="Impact" pitchFamily="34" charset="0"/>
              </a:rPr>
              <a:t>Пехота являлась основным родом войск</a:t>
            </a:r>
            <a:r>
              <a:rPr lang="ru-RU" sz="2400" dirty="0">
                <a:latin typeface="Impact" pitchFamily="34" charset="0"/>
              </a:rPr>
              <a:t>, в ней было примерно вдвое больше людей, чем в коннице</a:t>
            </a:r>
            <a:r>
              <a:rPr lang="ru-RU" sz="2400" dirty="0" smtClean="0">
                <a:latin typeface="Impact" pitchFamily="34" charset="0"/>
              </a:rPr>
              <a:t>.</a:t>
            </a:r>
          </a:p>
          <a:p>
            <a:r>
              <a:rPr lang="ru-RU" sz="2400" dirty="0" smtClean="0">
                <a:latin typeface="Impact" pitchFamily="34" charset="0"/>
              </a:rPr>
              <a:t> </a:t>
            </a:r>
            <a:r>
              <a:rPr lang="ru-RU" sz="2400" dirty="0">
                <a:solidFill>
                  <a:schemeClr val="bg1"/>
                </a:solidFill>
                <a:latin typeface="Impact" pitchFamily="34" charset="0"/>
              </a:rPr>
              <a:t>В 1722 году введена система званий (чинов) </a:t>
            </a:r>
            <a:r>
              <a:rPr lang="ru-RU" sz="2400" dirty="0">
                <a:latin typeface="Impact" pitchFamily="34" charset="0"/>
              </a:rPr>
              <a:t>— Табель о рангах, определились (выделились) «рода» и «виды» (в современном понимании) вооружённых сил: сухопутные войска, гвардейские войска, артиллерийские войска и морской флот.</a:t>
            </a:r>
          </a:p>
        </p:txBody>
      </p:sp>
    </p:spTree>
    <p:extLst>
      <p:ext uri="{BB962C8B-B14F-4D97-AF65-F5344CB8AC3E}">
        <p14:creationId xmlns:p14="http://schemas.microsoft.com/office/powerpoint/2010/main" val="1123977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96752"/>
            <a:ext cx="8784976" cy="3539430"/>
          </a:xfrm>
          <a:prstGeom prst="rect">
            <a:avLst/>
          </a:prstGeom>
        </p:spPr>
        <p:txBody>
          <a:bodyPr wrap="square">
            <a:spAutoFit/>
          </a:bodyPr>
          <a:lstStyle/>
          <a:p>
            <a:pPr algn="ctr"/>
            <a:r>
              <a:rPr lang="ru-RU" sz="2800" dirty="0">
                <a:solidFill>
                  <a:schemeClr val="bg1"/>
                </a:solidFill>
                <a:latin typeface="Impact" pitchFamily="34" charset="0"/>
              </a:rPr>
              <a:t>Вооружение так же было изменено на европейский лад</a:t>
            </a:r>
            <a:r>
              <a:rPr lang="ru-RU" sz="2800" dirty="0" smtClean="0">
                <a:solidFill>
                  <a:schemeClr val="bg1"/>
                </a:solidFill>
                <a:latin typeface="Impact" pitchFamily="34" charset="0"/>
              </a:rPr>
              <a:t>.</a:t>
            </a:r>
          </a:p>
          <a:p>
            <a:r>
              <a:rPr lang="ru-RU" sz="2800" dirty="0" smtClean="0">
                <a:latin typeface="Impact" pitchFamily="34" charset="0"/>
              </a:rPr>
              <a:t> </a:t>
            </a:r>
            <a:r>
              <a:rPr lang="ru-RU" sz="2800" dirty="0">
                <a:latin typeface="Impact" pitchFamily="34" charset="0"/>
              </a:rPr>
              <a:t>Пехота была вооружена гладкоствольными ружьями со штыками, шпагами, тесаками, гранатами. </a:t>
            </a:r>
            <a:endParaRPr lang="ru-RU" sz="2800" dirty="0" smtClean="0">
              <a:latin typeface="Impact" pitchFamily="34" charset="0"/>
            </a:endParaRPr>
          </a:p>
          <a:p>
            <a:r>
              <a:rPr lang="ru-RU" sz="2800" dirty="0" smtClean="0">
                <a:latin typeface="Impact" pitchFamily="34" charset="0"/>
              </a:rPr>
              <a:t>Драгуны </a:t>
            </a:r>
            <a:r>
              <a:rPr lang="ru-RU" sz="2800" dirty="0">
                <a:latin typeface="Impact" pitchFamily="34" charset="0"/>
              </a:rPr>
              <a:t>— карабинами, пистолетами и палашами</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У офицеров были ещё протазаны и алебарды, не лучшее оружие для боя</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Аналогичным образом была изменена и униформа.</a:t>
            </a:r>
          </a:p>
        </p:txBody>
      </p:sp>
    </p:spTree>
    <p:extLst>
      <p:ext uri="{BB962C8B-B14F-4D97-AF65-F5344CB8AC3E}">
        <p14:creationId xmlns:p14="http://schemas.microsoft.com/office/powerpoint/2010/main" val="15236107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476400"/>
          </a:xfrm>
        </p:spPr>
        <p:txBody>
          <a:bodyPr>
            <a:normAutofit/>
          </a:bodyPr>
          <a:lstStyle/>
          <a:p>
            <a:r>
              <a:rPr lang="ru-RU" sz="3200" dirty="0">
                <a:latin typeface="Impact" pitchFamily="34" charset="0"/>
              </a:rPr>
              <a:t>На вооружении пехота имела гладкоствольное ружье со штыком и тесак</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62473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0261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5254965" cy="461665"/>
          </a:xfrm>
          <a:prstGeom prst="rect">
            <a:avLst/>
          </a:prstGeom>
        </p:spPr>
        <p:txBody>
          <a:bodyPr wrap="none">
            <a:spAutoFit/>
          </a:bodyPr>
          <a:lstStyle/>
          <a:p>
            <a:r>
              <a:rPr lang="ru-RU" sz="2400" dirty="0">
                <a:latin typeface="Impact" pitchFamily="34" charset="0"/>
              </a:rPr>
              <a:t>Драгуны были вооружены палашами</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66328"/>
            <a:ext cx="8712968" cy="580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364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4572000" cy="1938992"/>
          </a:xfrm>
          <a:prstGeom prst="rect">
            <a:avLst/>
          </a:prstGeom>
        </p:spPr>
        <p:txBody>
          <a:bodyPr>
            <a:spAutoFit/>
          </a:bodyPr>
          <a:lstStyle/>
          <a:p>
            <a:r>
              <a:rPr lang="ru-RU" sz="2000" dirty="0">
                <a:latin typeface="Impact" pitchFamily="34" charset="0"/>
              </a:rPr>
              <a:t>20 октября 1696 года Боярская дума постановила </a:t>
            </a:r>
            <a:r>
              <a:rPr lang="ru-RU" sz="2000" dirty="0">
                <a:solidFill>
                  <a:schemeClr val="bg1"/>
                </a:solidFill>
                <a:latin typeface="Impact" pitchFamily="34" charset="0"/>
              </a:rPr>
              <a:t>основать военно-морской флот.</a:t>
            </a:r>
            <a:r>
              <a:rPr lang="ru-RU" sz="2000" dirty="0">
                <a:latin typeface="Impact" pitchFamily="34" charset="0"/>
              </a:rPr>
              <a:t> Корабли строились с помощью европейских инженеров, и уже к 1722 году у России был хороший флот из 130 парусных и 396 гребных кораблей</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38992"/>
            <a:ext cx="8856984" cy="491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2573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6733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072" y="548680"/>
            <a:ext cx="8784976" cy="6124754"/>
          </a:xfrm>
          <a:prstGeom prst="rect">
            <a:avLst/>
          </a:prstGeom>
        </p:spPr>
        <p:txBody>
          <a:bodyPr wrap="square">
            <a:spAutoFit/>
          </a:bodyPr>
          <a:lstStyle/>
          <a:p>
            <a:r>
              <a:rPr lang="ru-RU" sz="2800" dirty="0">
                <a:latin typeface="Impact" pitchFamily="34" charset="0"/>
              </a:rPr>
              <a:t>После этого, вплоть до середины XIX века, особо серьёзных изменений в устройстве вооружённых сил не происходило</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Во второй половине XVIII века в пехоте </a:t>
            </a:r>
            <a:r>
              <a:rPr lang="ru-RU" sz="2800" dirty="0">
                <a:solidFill>
                  <a:schemeClr val="bg1"/>
                </a:solidFill>
                <a:latin typeface="Impact" pitchFamily="34" charset="0"/>
              </a:rPr>
              <a:t>появились егеря</a:t>
            </a:r>
            <a:r>
              <a:rPr lang="ru-RU" sz="2800" dirty="0">
                <a:latin typeface="Impact" pitchFamily="34" charset="0"/>
              </a:rPr>
              <a:t>, в коннице — </a:t>
            </a:r>
            <a:r>
              <a:rPr lang="ru-RU" sz="2800" dirty="0">
                <a:solidFill>
                  <a:schemeClr val="bg1"/>
                </a:solidFill>
                <a:latin typeface="Impact" pitchFamily="34" charset="0"/>
              </a:rPr>
              <a:t>кирасиры и гусары</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На вооружение были приняты </a:t>
            </a:r>
            <a:r>
              <a:rPr lang="ru-RU" sz="2800" dirty="0">
                <a:solidFill>
                  <a:schemeClr val="bg1"/>
                </a:solidFill>
                <a:latin typeface="Impact" pitchFamily="34" charset="0"/>
              </a:rPr>
              <a:t>ружья с кремневыми замками </a:t>
            </a:r>
            <a:r>
              <a:rPr lang="ru-RU" sz="2800" dirty="0">
                <a:latin typeface="Impact" pitchFamily="34" charset="0"/>
              </a:rPr>
              <a:t>образца 1753 </a:t>
            </a:r>
            <a:r>
              <a:rPr lang="ru-RU" sz="2800" dirty="0" smtClean="0">
                <a:latin typeface="Impact" pitchFamily="34" charset="0"/>
              </a:rPr>
              <a:t>года</a:t>
            </a:r>
          </a:p>
          <a:p>
            <a:r>
              <a:rPr lang="ru-RU" sz="2800" dirty="0" smtClean="0">
                <a:latin typeface="Impact" pitchFamily="34" charset="0"/>
              </a:rPr>
              <a:t>В </a:t>
            </a:r>
            <a:r>
              <a:rPr lang="ru-RU" sz="2800" dirty="0">
                <a:latin typeface="Impact" pitchFamily="34" charset="0"/>
              </a:rPr>
              <a:t>систему подготовки войск значительный вклад внёс Александр Васильевич Суворов. В 1810 году по инициативе А. А. Аракчеева </a:t>
            </a:r>
            <a:r>
              <a:rPr lang="ru-RU" sz="2800" dirty="0">
                <a:solidFill>
                  <a:schemeClr val="bg1"/>
                </a:solidFill>
                <a:latin typeface="Impact" pitchFamily="34" charset="0"/>
              </a:rPr>
              <a:t>начались применяться военные поселения</a:t>
            </a:r>
            <a:r>
              <a:rPr lang="ru-RU" sz="2800" dirty="0">
                <a:latin typeface="Impact" pitchFamily="34" charset="0"/>
              </a:rPr>
              <a:t>. К 1853 году численность армии составляла порядка 31 тысячи командного состава, 911 тысяч солдат в регулярных, 250 тысяч в иррегулярных </a:t>
            </a:r>
            <a:r>
              <a:rPr lang="ru-RU" sz="2800" dirty="0" smtClean="0">
                <a:latin typeface="Impact" pitchFamily="34" charset="0"/>
              </a:rPr>
              <a:t>войсках.</a:t>
            </a:r>
            <a:endParaRPr lang="ru-RU" sz="2800" dirty="0">
              <a:latin typeface="Impact" pitchFamily="34" charset="0"/>
            </a:endParaRPr>
          </a:p>
        </p:txBody>
      </p:sp>
    </p:spTree>
    <p:extLst>
      <p:ext uri="{BB962C8B-B14F-4D97-AF65-F5344CB8AC3E}">
        <p14:creationId xmlns:p14="http://schemas.microsoft.com/office/powerpoint/2010/main" val="539131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3684022" cy="584775"/>
          </a:xfrm>
          <a:prstGeom prst="rect">
            <a:avLst/>
          </a:prstGeom>
        </p:spPr>
        <p:txBody>
          <a:bodyPr wrap="none">
            <a:spAutoFit/>
          </a:bodyPr>
          <a:lstStyle/>
          <a:p>
            <a:r>
              <a:rPr lang="ru-RU" sz="3200" dirty="0">
                <a:latin typeface="Impact" pitchFamily="34" charset="0"/>
              </a:rPr>
              <a:t>Александр Суворов</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845422"/>
            <a:ext cx="5760640" cy="58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5014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4572000" cy="1107996"/>
          </a:xfrm>
          <a:prstGeom prst="rect">
            <a:avLst/>
          </a:prstGeom>
        </p:spPr>
        <p:txBody>
          <a:bodyPr>
            <a:spAutoFit/>
          </a:bodyPr>
          <a:lstStyle/>
          <a:p>
            <a:r>
              <a:rPr lang="ru-RU" sz="2400" dirty="0">
                <a:latin typeface="Impact" pitchFamily="34" charset="0"/>
              </a:rPr>
              <a:t>Гусар слободского гусарского полка (1756-61)</a:t>
            </a: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886653"/>
            <a:ext cx="4968551" cy="578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6733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0"/>
            <a:ext cx="3361818" cy="523220"/>
          </a:xfrm>
          <a:prstGeom prst="rect">
            <a:avLst/>
          </a:prstGeom>
        </p:spPr>
        <p:txBody>
          <a:bodyPr wrap="none">
            <a:spAutoFit/>
          </a:bodyPr>
          <a:lstStyle/>
          <a:p>
            <a:r>
              <a:rPr lang="ru-RU" sz="2800" dirty="0">
                <a:solidFill>
                  <a:schemeClr val="bg1"/>
                </a:solidFill>
                <a:latin typeface="Impact" pitchFamily="34" charset="0"/>
              </a:rPr>
              <a:t>Военные поселения</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 y="523220"/>
            <a:ext cx="9152632" cy="633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1026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524000"/>
            <a:ext cx="4464496" cy="5145360"/>
          </a:xfrm>
        </p:spPr>
      </p:pic>
      <p:sp>
        <p:nvSpPr>
          <p:cNvPr id="3" name="Заголовок 2"/>
          <p:cNvSpPr>
            <a:spLocks noGrp="1"/>
          </p:cNvSpPr>
          <p:nvPr>
            <p:ph type="title"/>
          </p:nvPr>
        </p:nvSpPr>
        <p:spPr/>
        <p:txBody>
          <a:bodyPr>
            <a:normAutofit fontScale="90000"/>
          </a:bodyPr>
          <a:lstStyle/>
          <a:p>
            <a:r>
              <a:rPr lang="ru-RU" dirty="0"/>
              <a:t>Древковое оружие - Боевой топор с молотом.</a:t>
            </a:r>
          </a:p>
        </p:txBody>
      </p:sp>
    </p:spTree>
    <p:extLst>
      <p:ext uri="{BB962C8B-B14F-4D97-AF65-F5344CB8AC3E}">
        <p14:creationId xmlns:p14="http://schemas.microsoft.com/office/powerpoint/2010/main" val="6229761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201246"/>
            <a:ext cx="4480137" cy="369332"/>
          </a:xfrm>
          <a:prstGeom prst="rect">
            <a:avLst/>
          </a:prstGeom>
        </p:spPr>
        <p:txBody>
          <a:bodyPr wrap="none">
            <a:spAutoFit/>
          </a:bodyPr>
          <a:lstStyle/>
          <a:p>
            <a:r>
              <a:rPr lang="ru-RU" dirty="0">
                <a:latin typeface="Impact" pitchFamily="34" charset="0"/>
              </a:rPr>
              <a:t>За побег из поселения жестоко избивали</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01988"/>
            <a:ext cx="9036496" cy="628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7494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188640"/>
            <a:ext cx="5328703" cy="461665"/>
          </a:xfrm>
          <a:prstGeom prst="rect">
            <a:avLst/>
          </a:prstGeom>
        </p:spPr>
        <p:txBody>
          <a:bodyPr wrap="none">
            <a:spAutoFit/>
          </a:bodyPr>
          <a:lstStyle/>
          <a:p>
            <a:r>
              <a:rPr lang="ru-RU" sz="2400" dirty="0">
                <a:latin typeface="Impact" pitchFamily="34" charset="0"/>
              </a:rPr>
              <a:t>Вторая половина XIX — начало XX века</a:t>
            </a:r>
          </a:p>
        </p:txBody>
      </p:sp>
      <p:sp>
        <p:nvSpPr>
          <p:cNvPr id="3" name="Прямоугольник 2"/>
          <p:cNvSpPr/>
          <p:nvPr/>
        </p:nvSpPr>
        <p:spPr>
          <a:xfrm>
            <a:off x="179512" y="751344"/>
            <a:ext cx="8784976" cy="6124754"/>
          </a:xfrm>
          <a:prstGeom prst="rect">
            <a:avLst/>
          </a:prstGeom>
        </p:spPr>
        <p:txBody>
          <a:bodyPr wrap="square">
            <a:spAutoFit/>
          </a:bodyPr>
          <a:lstStyle/>
          <a:p>
            <a:r>
              <a:rPr lang="ru-RU" sz="2800" dirty="0" smtClean="0">
                <a:latin typeface="Impact" pitchFamily="34" charset="0"/>
              </a:rPr>
              <a:t>в </a:t>
            </a:r>
            <a:r>
              <a:rPr lang="ru-RU" sz="2800" dirty="0">
                <a:latin typeface="Impact" pitchFamily="34" charset="0"/>
              </a:rPr>
              <a:t>1860—1870 годах были проведены </a:t>
            </a:r>
            <a:r>
              <a:rPr lang="ru-RU" sz="2800" dirty="0">
                <a:solidFill>
                  <a:schemeClr val="bg1"/>
                </a:solidFill>
                <a:latin typeface="Impact" pitchFamily="34" charset="0"/>
              </a:rPr>
              <a:t>военные реформы под руководством Д. А. Милютина</a:t>
            </a:r>
            <a:r>
              <a:rPr lang="ru-RU" sz="2800" dirty="0">
                <a:latin typeface="Impact" pitchFamily="34" charset="0"/>
              </a:rPr>
              <a:t>. Первые шаги по реорганизации вооружённых сил были предприняты ещё в ходе Крымской войны. В 1855 г. по указу царя была </a:t>
            </a:r>
            <a:r>
              <a:rPr lang="ru-RU" sz="2800" dirty="0">
                <a:solidFill>
                  <a:schemeClr val="bg1"/>
                </a:solidFill>
                <a:latin typeface="Impact" pitchFamily="34" charset="0"/>
              </a:rPr>
              <a:t>создана «Комиссия по улучшению воинской части»</a:t>
            </a:r>
            <a:r>
              <a:rPr lang="ru-RU" sz="2800" dirty="0">
                <a:latin typeface="Impact" pitchFamily="34" charset="0"/>
              </a:rPr>
              <a:t>. Перед ней были поставлены задачи по пересмотру уставов, обсуждение вопросов перевооружения войск, совершенствования физической и боевой подготовки.</a:t>
            </a:r>
          </a:p>
          <a:p>
            <a:r>
              <a:rPr lang="ru-RU" sz="2800" dirty="0">
                <a:latin typeface="Impact" pitchFamily="34" charset="0"/>
              </a:rPr>
              <a:t>9 ноября 1861 г. генерал Д. А. Милютин назначен военным министром, 15 января 1862 г. он представил Александру II доклад, в котором были сформулированы основные принципы, цели и задачи военной реформы</a:t>
            </a:r>
            <a:r>
              <a:rPr lang="ru-RU" sz="2800" dirty="0"/>
              <a:t>.</a:t>
            </a:r>
          </a:p>
        </p:txBody>
      </p:sp>
    </p:spTree>
    <p:extLst>
      <p:ext uri="{BB962C8B-B14F-4D97-AF65-F5344CB8AC3E}">
        <p14:creationId xmlns:p14="http://schemas.microsoft.com/office/powerpoint/2010/main" val="30129779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4572000" cy="646331"/>
          </a:xfrm>
          <a:prstGeom prst="rect">
            <a:avLst/>
          </a:prstGeom>
        </p:spPr>
        <p:txBody>
          <a:bodyPr>
            <a:spAutoFit/>
          </a:bodyPr>
          <a:lstStyle/>
          <a:p>
            <a:r>
              <a:rPr lang="ru-RU" dirty="0">
                <a:latin typeface="Impact" pitchFamily="34" charset="0"/>
              </a:rPr>
              <a:t>Дмитрий Алексеевич Милютин, военный министр Российской Империи</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06978"/>
            <a:ext cx="5616623" cy="576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9544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12845"/>
            <a:ext cx="8640960" cy="6001643"/>
          </a:xfrm>
          <a:prstGeom prst="rect">
            <a:avLst/>
          </a:prstGeom>
        </p:spPr>
        <p:txBody>
          <a:bodyPr wrap="square">
            <a:spAutoFit/>
          </a:bodyPr>
          <a:lstStyle/>
          <a:p>
            <a:pPr algn="ctr"/>
            <a:r>
              <a:rPr lang="ru-RU" sz="2400" dirty="0">
                <a:solidFill>
                  <a:schemeClr val="bg1"/>
                </a:solidFill>
                <a:latin typeface="Impact" pitchFamily="34" charset="0"/>
              </a:rPr>
              <a:t>В 1864 г. была проведена военно-окружная реформа</a:t>
            </a:r>
            <a:r>
              <a:rPr lang="ru-RU" sz="2400" dirty="0">
                <a:latin typeface="Impact" pitchFamily="34" charset="0"/>
              </a:rPr>
              <a:t>. </a:t>
            </a:r>
            <a:endParaRPr lang="ru-RU" sz="2400" dirty="0" smtClean="0">
              <a:latin typeface="Impact" pitchFamily="34" charset="0"/>
            </a:endParaRPr>
          </a:p>
          <a:p>
            <a:pPr algn="ctr"/>
            <a:r>
              <a:rPr lang="ru-RU" sz="2400" dirty="0" smtClean="0">
                <a:latin typeface="Impact" pitchFamily="34" charset="0"/>
              </a:rPr>
              <a:t>На </a:t>
            </a:r>
            <a:r>
              <a:rPr lang="ru-RU" sz="2400" dirty="0">
                <a:latin typeface="Impact" pitchFamily="34" charset="0"/>
              </a:rPr>
              <a:t>территории России создали 15 военных округов, заменив корпусную организацию управления вооружёнными силами в мирное время. </a:t>
            </a:r>
            <a:endParaRPr lang="ru-RU" sz="2400" dirty="0" smtClean="0">
              <a:latin typeface="Impact" pitchFamily="34" charset="0"/>
            </a:endParaRPr>
          </a:p>
          <a:p>
            <a:pPr algn="ctr"/>
            <a:r>
              <a:rPr lang="ru-RU" sz="2400" dirty="0" smtClean="0">
                <a:latin typeface="Impact" pitchFamily="34" charset="0"/>
              </a:rPr>
              <a:t>Командующим </a:t>
            </a:r>
            <a:r>
              <a:rPr lang="ru-RU" sz="2400" dirty="0">
                <a:latin typeface="Impact" pitchFamily="34" charset="0"/>
              </a:rPr>
              <a:t>войсками округа как правило назначался генерал-губернатор</a:t>
            </a:r>
            <a:r>
              <a:rPr lang="ru-RU" sz="2400" dirty="0" smtClean="0">
                <a:latin typeface="Impact" pitchFamily="34" charset="0"/>
              </a:rPr>
              <a:t>.</a:t>
            </a:r>
          </a:p>
          <a:p>
            <a:pPr algn="ctr"/>
            <a:r>
              <a:rPr lang="ru-RU" sz="2400" dirty="0" smtClean="0">
                <a:latin typeface="Impact" pitchFamily="34" charset="0"/>
              </a:rPr>
              <a:t> </a:t>
            </a:r>
            <a:r>
              <a:rPr lang="ru-RU" sz="2400" dirty="0">
                <a:latin typeface="Impact" pitchFamily="34" charset="0"/>
              </a:rPr>
              <a:t>Каждый округ представлял собой одновременно орган войскового управления и военно-административного устройства</a:t>
            </a:r>
            <a:r>
              <a:rPr lang="ru-RU" sz="2400" dirty="0" smtClean="0">
                <a:latin typeface="Impact" pitchFamily="34" charset="0"/>
              </a:rPr>
              <a:t>.</a:t>
            </a:r>
          </a:p>
          <a:p>
            <a:pPr algn="ctr"/>
            <a:r>
              <a:rPr lang="ru-RU" sz="2400" dirty="0" smtClean="0">
                <a:latin typeface="Impact" pitchFamily="34" charset="0"/>
              </a:rPr>
              <a:t> </a:t>
            </a:r>
            <a:r>
              <a:rPr lang="ru-RU" sz="2400" dirty="0">
                <a:latin typeface="Impact" pitchFamily="34" charset="0"/>
              </a:rPr>
              <a:t>Это позволяло оперативно руководить войсками и быстро осуществлять их мобилизацию. С созданием округов военное министерство избавлялось от широкого круга обязанностей, которые теперь выполняли командующие, в его ведении остались только те вопросы управления, которые имели значение для всей армии</a:t>
            </a:r>
            <a:r>
              <a:rPr lang="ru-RU" sz="2400" dirty="0" smtClean="0">
                <a:latin typeface="Impact" pitchFamily="34" charset="0"/>
              </a:rPr>
              <a:t>.</a:t>
            </a:r>
          </a:p>
          <a:p>
            <a:pPr algn="ctr"/>
            <a:r>
              <a:rPr lang="ru-RU" sz="2400" dirty="0" smtClean="0">
                <a:latin typeface="Impact" pitchFamily="34" charset="0"/>
              </a:rPr>
              <a:t> </a:t>
            </a:r>
            <a:r>
              <a:rPr lang="ru-RU" sz="2400" dirty="0">
                <a:latin typeface="Impact" pitchFamily="34" charset="0"/>
              </a:rPr>
              <a:t>Был создан Генеральный штаб.</a:t>
            </a:r>
          </a:p>
        </p:txBody>
      </p:sp>
    </p:spTree>
    <p:extLst>
      <p:ext uri="{BB962C8B-B14F-4D97-AF65-F5344CB8AC3E}">
        <p14:creationId xmlns:p14="http://schemas.microsoft.com/office/powerpoint/2010/main" val="189466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80728"/>
            <a:ext cx="8640960" cy="4401205"/>
          </a:xfrm>
          <a:prstGeom prst="rect">
            <a:avLst/>
          </a:prstGeom>
        </p:spPr>
        <p:txBody>
          <a:bodyPr wrap="square">
            <a:spAutoFit/>
          </a:bodyPr>
          <a:lstStyle/>
          <a:p>
            <a:pPr algn="ctr"/>
            <a:r>
              <a:rPr lang="ru-RU" sz="2800" dirty="0">
                <a:latin typeface="Impact" pitchFamily="34" charset="0"/>
              </a:rPr>
              <a:t>Система рекрутских наборов была заменена на </a:t>
            </a:r>
            <a:r>
              <a:rPr lang="ru-RU" sz="2800" dirty="0">
                <a:solidFill>
                  <a:schemeClr val="bg1"/>
                </a:solidFill>
                <a:latin typeface="Impact" pitchFamily="34" charset="0"/>
              </a:rPr>
              <a:t>всеобщую воинскую повинность</a:t>
            </a:r>
            <a:r>
              <a:rPr lang="ru-RU" sz="2800" dirty="0" smtClean="0">
                <a:latin typeface="Impact" pitchFamily="34" charset="0"/>
              </a:rPr>
              <a:t>.</a:t>
            </a:r>
          </a:p>
          <a:p>
            <a:pPr algn="ctr"/>
            <a:r>
              <a:rPr lang="ru-RU" sz="2800" dirty="0" smtClean="0">
                <a:latin typeface="Impact" pitchFamily="34" charset="0"/>
              </a:rPr>
              <a:t> </a:t>
            </a:r>
            <a:r>
              <a:rPr lang="ru-RU" sz="2800" dirty="0">
                <a:latin typeface="Impact" pitchFamily="34" charset="0"/>
              </a:rPr>
              <a:t>1 января 1874 года принимается «Устав о всесословной воинской повинности». В соответствии с ним всё мужское население без различия состояний подлежало воинской повинности с 21-летнего возраста. </a:t>
            </a:r>
            <a:endParaRPr lang="ru-RU" sz="2800" dirty="0" smtClean="0">
              <a:latin typeface="Impact" pitchFamily="34" charset="0"/>
            </a:endParaRPr>
          </a:p>
          <a:p>
            <a:pPr algn="ctr"/>
            <a:r>
              <a:rPr lang="ru-RU" sz="2800" dirty="0" smtClean="0">
                <a:latin typeface="Impact" pitchFamily="34" charset="0"/>
              </a:rPr>
              <a:t>Срок </a:t>
            </a:r>
            <a:r>
              <a:rPr lang="ru-RU" sz="2800" dirty="0">
                <a:latin typeface="Impact" pitchFamily="34" charset="0"/>
              </a:rPr>
              <a:t>действительной службы составлял в сухопутных войсках 6 лет и 9 лет в запасе, на флоте, соответственно — 7 лет и 3 года.</a:t>
            </a:r>
          </a:p>
        </p:txBody>
      </p:sp>
    </p:spTree>
    <p:extLst>
      <p:ext uri="{BB962C8B-B14F-4D97-AF65-F5344CB8AC3E}">
        <p14:creationId xmlns:p14="http://schemas.microsoft.com/office/powerpoint/2010/main" val="32725126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6555641"/>
          </a:xfrm>
          <a:prstGeom prst="rect">
            <a:avLst/>
          </a:prstGeom>
        </p:spPr>
        <p:txBody>
          <a:bodyPr wrap="square">
            <a:spAutoFit/>
          </a:bodyPr>
          <a:lstStyle/>
          <a:p>
            <a:r>
              <a:rPr lang="ru-RU" sz="2000" dirty="0" smtClean="0">
                <a:latin typeface="Impact" pitchFamily="34" charset="0"/>
              </a:rPr>
              <a:t>			Произошло </a:t>
            </a:r>
            <a:r>
              <a:rPr lang="ru-RU" sz="2000" dirty="0">
                <a:latin typeface="Impact" pitchFamily="34" charset="0"/>
              </a:rPr>
              <a:t>перевооружение</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Переход к нарезному казнозарядному оружию. </a:t>
            </a:r>
            <a:endParaRPr lang="ru-RU" sz="2000" dirty="0" smtClean="0">
              <a:latin typeface="Impact" pitchFamily="34" charset="0"/>
            </a:endParaRPr>
          </a:p>
          <a:p>
            <a:r>
              <a:rPr lang="ru-RU" sz="2000" dirty="0" smtClean="0">
                <a:latin typeface="Impact" pitchFamily="34" charset="0"/>
              </a:rPr>
              <a:t>В </a:t>
            </a:r>
            <a:r>
              <a:rPr lang="ru-RU" sz="2000" dirty="0">
                <a:latin typeface="Impact" pitchFamily="34" charset="0"/>
              </a:rPr>
              <a:t>1868 году принята американская винтовка Бердана</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в 1870 — русская винтовка Бердана № </a:t>
            </a:r>
            <a:r>
              <a:rPr lang="ru-RU" sz="2000" dirty="0" smtClean="0">
                <a:latin typeface="Impact" pitchFamily="34" charset="0"/>
              </a:rPr>
              <a:t>2. </a:t>
            </a:r>
          </a:p>
          <a:p>
            <a:r>
              <a:rPr lang="ru-RU" sz="2000" dirty="0" smtClean="0">
                <a:latin typeface="Impact" pitchFamily="34" charset="0"/>
              </a:rPr>
              <a:t>В </a:t>
            </a:r>
            <a:r>
              <a:rPr lang="ru-RU" sz="2000" dirty="0">
                <a:latin typeface="Impact" pitchFamily="34" charset="0"/>
              </a:rPr>
              <a:t>1891 — винтовка Мосина. </a:t>
            </a:r>
            <a:endParaRPr lang="ru-RU" sz="2000" dirty="0" smtClean="0">
              <a:latin typeface="Impact" pitchFamily="34" charset="0"/>
            </a:endParaRPr>
          </a:p>
          <a:p>
            <a:r>
              <a:rPr lang="ru-RU" sz="2000" dirty="0" smtClean="0">
                <a:latin typeface="Impact" pitchFamily="34" charset="0"/>
              </a:rPr>
              <a:t>С </a:t>
            </a:r>
            <a:r>
              <a:rPr lang="ru-RU" sz="2000" dirty="0">
                <a:latin typeface="Impact" pitchFamily="34" charset="0"/>
              </a:rPr>
              <a:t>1861 г. началось производство броненосных паровых кораблей</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с 1866 — подводных лодок</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К 1898 г. русский военно-морской флот, состоявший из Балтийского, Черноморского флотов, Каспийской и Сибирской флотилий, имел 14 броненосцев, 23 броненосца береговой обороны, 6 броненосных крейсеров, 17 крейсеров, 9 минных крейсеров, 77 миноносцев, 96 миноносок, 27 канонерских </a:t>
            </a:r>
            <a:r>
              <a:rPr lang="ru-RU" sz="2000" dirty="0" smtClean="0">
                <a:latin typeface="Impact" pitchFamily="34" charset="0"/>
              </a:rPr>
              <a:t>лодок.</a:t>
            </a:r>
            <a:endParaRPr lang="ru-RU" sz="2000" dirty="0">
              <a:latin typeface="Impact" pitchFamily="34" charset="0"/>
            </a:endParaRPr>
          </a:p>
          <a:p>
            <a:r>
              <a:rPr lang="ru-RU" sz="2000" dirty="0">
                <a:latin typeface="Impact" pitchFamily="34" charset="0"/>
              </a:rPr>
              <a:t>В начале XX века продолжалось активное развитие военной техники</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В 1902 г. в вооружённых силах появляются автомобильные войска</a:t>
            </a:r>
            <a:r>
              <a:rPr lang="ru-RU" sz="2000" dirty="0" smtClean="0">
                <a:latin typeface="Impact" pitchFamily="34" charset="0"/>
              </a:rPr>
              <a:t>,</a:t>
            </a:r>
          </a:p>
          <a:p>
            <a:r>
              <a:rPr lang="ru-RU" sz="2000" dirty="0" smtClean="0">
                <a:latin typeface="Impact" pitchFamily="34" charset="0"/>
              </a:rPr>
              <a:t> </a:t>
            </a:r>
            <a:r>
              <a:rPr lang="ru-RU" sz="2000" dirty="0">
                <a:latin typeface="Impact" pitchFamily="34" charset="0"/>
              </a:rPr>
              <a:t>в 1911 г. — военная авиация (Императорский военно-воздушный флот). Начиная с 1914 года Русская императорская армия активно развивает бронетехнику, </a:t>
            </a:r>
            <a:r>
              <a:rPr lang="ru-RU" sz="2000" dirty="0" smtClean="0">
                <a:latin typeface="Impact" pitchFamily="34" charset="0"/>
              </a:rPr>
              <a:t>а</a:t>
            </a:r>
          </a:p>
          <a:p>
            <a:r>
              <a:rPr lang="ru-RU" sz="2000" dirty="0" smtClean="0">
                <a:latin typeface="Impact" pitchFamily="34" charset="0"/>
              </a:rPr>
              <a:t> </a:t>
            </a:r>
            <a:r>
              <a:rPr lang="ru-RU" sz="2000" dirty="0">
                <a:latin typeface="Impact" pitchFamily="34" charset="0"/>
              </a:rPr>
              <a:t>в 1915 году проходят испытания первые образцы танков.</a:t>
            </a:r>
          </a:p>
          <a:p>
            <a:r>
              <a:rPr lang="ru-RU" sz="2000" dirty="0">
                <a:latin typeface="Impact" pitchFamily="34" charset="0"/>
              </a:rPr>
              <a:t>Принята большая и малые судостроительные программы, заложены линкоры типов «Севастополь», «Императрица Мария»; крейсера типа «Измаил».</a:t>
            </a:r>
          </a:p>
        </p:txBody>
      </p:sp>
    </p:spTree>
    <p:extLst>
      <p:ext uri="{BB962C8B-B14F-4D97-AF65-F5344CB8AC3E}">
        <p14:creationId xmlns:p14="http://schemas.microsoft.com/office/powerpoint/2010/main" val="34898030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3562194" cy="523220"/>
          </a:xfrm>
          <a:prstGeom prst="rect">
            <a:avLst/>
          </a:prstGeom>
        </p:spPr>
        <p:txBody>
          <a:bodyPr wrap="none">
            <a:spAutoFit/>
          </a:bodyPr>
          <a:lstStyle/>
          <a:p>
            <a:r>
              <a:rPr lang="ru-RU" dirty="0"/>
              <a:t>"</a:t>
            </a:r>
            <a:r>
              <a:rPr lang="ru-RU" sz="2800" dirty="0">
                <a:latin typeface="Impact" pitchFamily="34" charset="0"/>
              </a:rPr>
              <a:t>Русские броненосцы</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83869"/>
            <a:ext cx="8928992" cy="588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5005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4204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56984"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4403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56697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568952"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654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3841116" cy="461665"/>
          </a:xfrm>
          <a:prstGeom prst="rect">
            <a:avLst/>
          </a:prstGeom>
        </p:spPr>
        <p:txBody>
          <a:bodyPr wrap="none">
            <a:spAutoFit/>
          </a:bodyPr>
          <a:lstStyle/>
          <a:p>
            <a:r>
              <a:rPr lang="ru-RU" sz="2400" dirty="0">
                <a:latin typeface="Impact" pitchFamily="34" charset="0"/>
              </a:rPr>
              <a:t>Линкор типа "Севастополь</a:t>
            </a:r>
            <a:r>
              <a:rPr lang="ru-RU" dirty="0"/>
              <a:t>"</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0304"/>
            <a:ext cx="9036496" cy="609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7789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404664"/>
            <a:ext cx="4572000" cy="1015663"/>
          </a:xfrm>
          <a:prstGeom prst="rect">
            <a:avLst/>
          </a:prstGeom>
        </p:spPr>
        <p:txBody>
          <a:bodyPr>
            <a:spAutoFit/>
          </a:bodyPr>
          <a:lstStyle/>
          <a:p>
            <a:r>
              <a:rPr lang="ru-RU" sz="2000" dirty="0">
                <a:latin typeface="Impact" pitchFamily="34" charset="0"/>
              </a:rPr>
              <a:t>По состоянию на 1898 год Русская Императорская армия представляла собой крупнейшую армию в Европе</a:t>
            </a:r>
          </a:p>
        </p:txBody>
      </p:sp>
      <p:sp>
        <p:nvSpPr>
          <p:cNvPr id="3" name="Прямоугольник 2"/>
          <p:cNvSpPr/>
          <p:nvPr/>
        </p:nvSpPr>
        <p:spPr>
          <a:xfrm>
            <a:off x="179512" y="1582341"/>
            <a:ext cx="8712968" cy="1754326"/>
          </a:xfrm>
          <a:prstGeom prst="rect">
            <a:avLst/>
          </a:prstGeom>
        </p:spPr>
        <p:txBody>
          <a:bodyPr wrap="square">
            <a:spAutoFit/>
          </a:bodyPr>
          <a:lstStyle/>
          <a:p>
            <a:r>
              <a:rPr lang="ru-RU" dirty="0">
                <a:latin typeface="Impact" pitchFamily="34" charset="0"/>
              </a:rPr>
              <a:t>В первые годы XX века основной организационной единицей вооружённых сил был корпус, состоявший из 1 кавалерийской и 3 пехотных дивизий, а при каждой пехотной дивизии в военное время создавался конный казачий полк.</a:t>
            </a:r>
          </a:p>
          <a:p>
            <a:r>
              <a:rPr lang="ru-RU" dirty="0">
                <a:latin typeface="Impact" pitchFamily="34" charset="0"/>
              </a:rPr>
              <a:t>В начале XX века территория Российской империи делилась на двенадцать военных округов. Во главе каждого стоял командующий войсками. Военнобязанными считались мужчины в возрасте от 21 до 43 лет. </a:t>
            </a:r>
          </a:p>
        </p:txBody>
      </p:sp>
      <p:sp>
        <p:nvSpPr>
          <p:cNvPr id="4" name="Прямоугольник 3"/>
          <p:cNvSpPr/>
          <p:nvPr/>
        </p:nvSpPr>
        <p:spPr>
          <a:xfrm>
            <a:off x="179512" y="3435866"/>
            <a:ext cx="3976345" cy="369332"/>
          </a:xfrm>
          <a:prstGeom prst="rect">
            <a:avLst/>
          </a:prstGeom>
        </p:spPr>
        <p:txBody>
          <a:bodyPr wrap="none">
            <a:spAutoFit/>
          </a:bodyPr>
          <a:lstStyle/>
          <a:p>
            <a:r>
              <a:rPr lang="ru-RU" dirty="0">
                <a:latin typeface="Impact" pitchFamily="34" charset="0"/>
              </a:rPr>
              <a:t>В армию могли идти и добровольцы</a:t>
            </a:r>
          </a:p>
        </p:txBody>
      </p:sp>
      <p:sp>
        <p:nvSpPr>
          <p:cNvPr id="5" name="Прямоугольник 4"/>
          <p:cNvSpPr/>
          <p:nvPr/>
        </p:nvSpPr>
        <p:spPr>
          <a:xfrm>
            <a:off x="143508" y="3794542"/>
            <a:ext cx="8784976" cy="1754326"/>
          </a:xfrm>
          <a:prstGeom prst="rect">
            <a:avLst/>
          </a:prstGeom>
        </p:spPr>
        <p:txBody>
          <a:bodyPr wrap="square">
            <a:spAutoFit/>
          </a:bodyPr>
          <a:lstStyle/>
          <a:p>
            <a:endParaRPr lang="ru-RU" dirty="0" smtClean="0">
              <a:latin typeface="Impact" pitchFamily="34" charset="0"/>
            </a:endParaRPr>
          </a:p>
          <a:p>
            <a:endParaRPr lang="ru-RU" dirty="0">
              <a:latin typeface="Impact" pitchFamily="34" charset="0"/>
            </a:endParaRPr>
          </a:p>
          <a:p>
            <a:r>
              <a:rPr lang="ru-RU" dirty="0" smtClean="0">
                <a:latin typeface="Impact" pitchFamily="34" charset="0"/>
              </a:rPr>
              <a:t>Кроме </a:t>
            </a:r>
            <a:r>
              <a:rPr lang="ru-RU" dirty="0">
                <a:latin typeface="Impact" pitchFamily="34" charset="0"/>
              </a:rPr>
              <a:t>регулярной Армии существовало государственное ополчение, разделённое на две категории и в которое зачислялись все те мужчины в возрасте от 21 до 43 лет, которые освобождались от службы в регулярной </a:t>
            </a:r>
            <a:r>
              <a:rPr lang="ru-RU" dirty="0" smtClean="0">
                <a:latin typeface="Impact" pitchFamily="34" charset="0"/>
              </a:rPr>
              <a:t>Армии. </a:t>
            </a:r>
            <a:r>
              <a:rPr lang="ru-RU" dirty="0">
                <a:latin typeface="Impact" pitchFamily="34" charset="0"/>
              </a:rPr>
              <a:t>Всего на случай войны предполагалось сформировать 640 «дружин» (батальонов) ополчения</a:t>
            </a:r>
          </a:p>
        </p:txBody>
      </p:sp>
    </p:spTree>
    <p:extLst>
      <p:ext uri="{BB962C8B-B14F-4D97-AF65-F5344CB8AC3E}">
        <p14:creationId xmlns:p14="http://schemas.microsoft.com/office/powerpoint/2010/main" val="19751177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4752528" cy="369332"/>
          </a:xfrm>
          <a:prstGeom prst="rect">
            <a:avLst/>
          </a:prstGeom>
        </p:spPr>
        <p:txBody>
          <a:bodyPr wrap="square">
            <a:spAutoFit/>
          </a:bodyPr>
          <a:lstStyle/>
          <a:p>
            <a:r>
              <a:rPr lang="ru-RU" dirty="0">
                <a:latin typeface="Impact" pitchFamily="34" charset="0"/>
              </a:rPr>
              <a:t>Форма Лейб-Гвардии Конного полка в 1848 г..</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773996"/>
            <a:ext cx="4824536" cy="589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3350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3627916" cy="400110"/>
          </a:xfrm>
          <a:prstGeom prst="rect">
            <a:avLst/>
          </a:prstGeom>
        </p:spPr>
        <p:txBody>
          <a:bodyPr wrap="none">
            <a:spAutoFit/>
          </a:bodyPr>
          <a:lstStyle/>
          <a:p>
            <a:r>
              <a:rPr lang="ru-RU" sz="2000" dirty="0">
                <a:latin typeface="Impact" pitchFamily="34" charset="0"/>
              </a:rPr>
              <a:t>В годы Первой мировой войны</a:t>
            </a:r>
          </a:p>
        </p:txBody>
      </p:sp>
      <p:sp>
        <p:nvSpPr>
          <p:cNvPr id="3" name="Прямоугольник 2"/>
          <p:cNvSpPr/>
          <p:nvPr/>
        </p:nvSpPr>
        <p:spPr>
          <a:xfrm>
            <a:off x="179512" y="889844"/>
            <a:ext cx="8784976" cy="5693866"/>
          </a:xfrm>
          <a:prstGeom prst="rect">
            <a:avLst/>
          </a:prstGeom>
        </p:spPr>
        <p:txBody>
          <a:bodyPr wrap="square">
            <a:spAutoFit/>
          </a:bodyPr>
          <a:lstStyle/>
          <a:p>
            <a:r>
              <a:rPr lang="ru-RU" sz="2800" dirty="0">
                <a:latin typeface="Impact" pitchFamily="34" charset="0"/>
              </a:rPr>
              <a:t>На начало Первой мировой войны Русская императорская армия насчитывала 1 350 000 человек, по мобилизации развёрнутых до 5 338 000 человек, на вооружении было 6848 лёгких и 240 тяжёлых орудий, 4157 пулемётов, 263 самолёта, свыше 4000 автомобилей[2]. Впервые в истории Российской империи пришлось держать сплошной фронт протяжённостью 900 километров и глубиной до 750 километров, и развернуть армию численностью более пяти миллионов человек. Война продемонстрировала множество нововведений: воздушные бои, химическое оружие, первые танки, и «окопную войну», сделавшую бесполезной российскую кавалерию.</a:t>
            </a:r>
          </a:p>
        </p:txBody>
      </p:sp>
    </p:spTree>
    <p:extLst>
      <p:ext uri="{BB962C8B-B14F-4D97-AF65-F5344CB8AC3E}">
        <p14:creationId xmlns:p14="http://schemas.microsoft.com/office/powerpoint/2010/main" val="566329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365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899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2813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2114" y="260648"/>
            <a:ext cx="3621504" cy="461665"/>
          </a:xfrm>
          <a:prstGeom prst="rect">
            <a:avLst/>
          </a:prstGeom>
        </p:spPr>
        <p:txBody>
          <a:bodyPr wrap="none">
            <a:spAutoFit/>
          </a:bodyPr>
          <a:lstStyle/>
          <a:p>
            <a:r>
              <a:rPr lang="ru-RU" sz="2400" dirty="0">
                <a:latin typeface="Impact" pitchFamily="34" charset="0"/>
              </a:rPr>
              <a:t>Русская пехота на марше</a:t>
            </a:r>
            <a:r>
              <a:rPr lang="ru-RU" dirty="0"/>
              <a:t>.</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763"/>
            <a:ext cx="9144000" cy="597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4050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016" y="692696"/>
            <a:ext cx="8784976" cy="4524315"/>
          </a:xfrm>
          <a:prstGeom prst="rect">
            <a:avLst/>
          </a:prstGeom>
        </p:spPr>
        <p:txBody>
          <a:bodyPr wrap="square">
            <a:spAutoFit/>
          </a:bodyPr>
          <a:lstStyle/>
          <a:p>
            <a:pPr algn="ctr"/>
            <a:r>
              <a:rPr lang="ru-RU" sz="3200" dirty="0">
                <a:latin typeface="Impact" pitchFamily="34" charset="0"/>
              </a:rPr>
              <a:t>Во время Февральской революции, еще за день до отречения последнего российского императора Николая II, Петроградский совет издал приказ №1, отменявший принцип единоначалия в армии и учреждавший солдатские комитеты в воинских частях и на судах. Это ускорило моральное разложение армии, снижало её боеспособность и способствовало росту дезертирства</a:t>
            </a:r>
            <a:r>
              <a:rPr lang="ru-RU" dirty="0"/>
              <a:t>.</a:t>
            </a:r>
          </a:p>
        </p:txBody>
      </p:sp>
    </p:spTree>
    <p:extLst>
      <p:ext uri="{BB962C8B-B14F-4D97-AF65-F5344CB8AC3E}">
        <p14:creationId xmlns:p14="http://schemas.microsoft.com/office/powerpoint/2010/main" val="28489482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2448272" cy="1384995"/>
          </a:xfrm>
          <a:prstGeom prst="rect">
            <a:avLst/>
          </a:prstGeom>
        </p:spPr>
        <p:txBody>
          <a:bodyPr wrap="square">
            <a:spAutoFit/>
          </a:bodyPr>
          <a:lstStyle/>
          <a:p>
            <a:r>
              <a:rPr lang="ru-RU" sz="2800" dirty="0">
                <a:latin typeface="Impact" pitchFamily="34" charset="0"/>
              </a:rPr>
              <a:t>Самокатчики, 1910 - 1916 года</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0"/>
            <a:ext cx="5472608" cy="659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26646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4572000" cy="646331"/>
          </a:xfrm>
          <a:prstGeom prst="rect">
            <a:avLst/>
          </a:prstGeom>
        </p:spPr>
        <p:txBody>
          <a:bodyPr>
            <a:spAutoFit/>
          </a:bodyPr>
          <a:lstStyle/>
          <a:p>
            <a:r>
              <a:rPr lang="ru-RU" dirty="0">
                <a:latin typeface="Impact" pitchFamily="34" charset="0"/>
              </a:rPr>
              <a:t>Бронеавтомобили Остин Русской Императорской армии</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979"/>
            <a:ext cx="9144000" cy="5951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065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Impact" pitchFamily="34" charset="0"/>
              </a:rPr>
              <a:t>IX—XIII </a:t>
            </a:r>
            <a:r>
              <a:rPr lang="ru-RU" dirty="0">
                <a:latin typeface="Impact" pitchFamily="34" charset="0"/>
              </a:rPr>
              <a:t>века</a:t>
            </a:r>
          </a:p>
        </p:txBody>
      </p:sp>
      <p:sp>
        <p:nvSpPr>
          <p:cNvPr id="3" name="Прямоугольник 2"/>
          <p:cNvSpPr/>
          <p:nvPr/>
        </p:nvSpPr>
        <p:spPr>
          <a:xfrm>
            <a:off x="323528" y="2136339"/>
            <a:ext cx="8568952" cy="4524315"/>
          </a:xfrm>
          <a:prstGeom prst="rect">
            <a:avLst/>
          </a:prstGeom>
        </p:spPr>
        <p:txBody>
          <a:bodyPr wrap="square">
            <a:spAutoFit/>
          </a:bodyPr>
          <a:lstStyle/>
          <a:p>
            <a:r>
              <a:rPr lang="ru-RU" sz="3200" dirty="0" smtClean="0">
                <a:latin typeface="Impact" pitchFamily="34" charset="0"/>
              </a:rPr>
              <a:t>Основной частью княжеского войска была дружина. В ней имелась чёткая классификация людей по уровню опытности и профессионализма. Она разделялась на старшую и младшую. В состав старшей дружины входили не только славяне, но и различные скандинавы, которые внесли свой вклад в формирование древнерусского воинства. </a:t>
            </a:r>
            <a:endParaRPr lang="ru-RU" sz="3200" dirty="0">
              <a:latin typeface="Impact" pitchFamily="34" charset="0"/>
            </a:endParaRPr>
          </a:p>
        </p:txBody>
      </p:sp>
    </p:spTree>
    <p:extLst>
      <p:ext uri="{BB962C8B-B14F-4D97-AF65-F5344CB8AC3E}">
        <p14:creationId xmlns:p14="http://schemas.microsoft.com/office/powerpoint/2010/main" val="4835386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260648"/>
            <a:ext cx="3879588" cy="400110"/>
          </a:xfrm>
          <a:prstGeom prst="rect">
            <a:avLst/>
          </a:prstGeom>
        </p:spPr>
        <p:txBody>
          <a:bodyPr wrap="none">
            <a:spAutoFit/>
          </a:bodyPr>
          <a:lstStyle/>
          <a:p>
            <a:r>
              <a:rPr lang="ru-RU" sz="2000" dirty="0">
                <a:latin typeface="Impact" pitchFamily="34" charset="0"/>
              </a:rPr>
              <a:t>«Императрица Мария» в 1916 году</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758"/>
            <a:ext cx="9144000" cy="6080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8179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332656"/>
            <a:ext cx="4966424" cy="584775"/>
          </a:xfrm>
          <a:prstGeom prst="rect">
            <a:avLst/>
          </a:prstGeom>
        </p:spPr>
        <p:txBody>
          <a:bodyPr wrap="none">
            <a:spAutoFit/>
          </a:bodyPr>
          <a:lstStyle/>
          <a:p>
            <a:r>
              <a:rPr lang="ru-RU" sz="3200" dirty="0">
                <a:latin typeface="Impact" pitchFamily="34" charset="0"/>
              </a:rPr>
              <a:t>Самолёт «Русский витязь».</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7432"/>
            <a:ext cx="9036496" cy="594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9692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4572000" cy="707886"/>
          </a:xfrm>
          <a:prstGeom prst="rect">
            <a:avLst/>
          </a:prstGeom>
        </p:spPr>
        <p:txBody>
          <a:bodyPr>
            <a:spAutoFit/>
          </a:bodyPr>
          <a:lstStyle/>
          <a:p>
            <a:r>
              <a:rPr lang="ru-RU" sz="2000" dirty="0">
                <a:latin typeface="Impact" pitchFamily="34" charset="0"/>
              </a:rPr>
              <a:t>Русская Армия в Гражданской войне (1917—1922)</a:t>
            </a:r>
          </a:p>
        </p:txBody>
      </p:sp>
      <p:sp>
        <p:nvSpPr>
          <p:cNvPr id="3" name="Прямоугольник 2"/>
          <p:cNvSpPr/>
          <p:nvPr/>
        </p:nvSpPr>
        <p:spPr>
          <a:xfrm>
            <a:off x="179512" y="1028343"/>
            <a:ext cx="8784976" cy="4585871"/>
          </a:xfrm>
          <a:prstGeom prst="rect">
            <a:avLst/>
          </a:prstGeom>
        </p:spPr>
        <p:txBody>
          <a:bodyPr wrap="square">
            <a:spAutoFit/>
          </a:bodyPr>
          <a:lstStyle/>
          <a:p>
            <a:r>
              <a:rPr lang="ru-RU" sz="2800" dirty="0" smtClean="0">
                <a:latin typeface="Impact" pitchFamily="34" charset="0"/>
              </a:rPr>
              <a:t>		</a:t>
            </a:r>
            <a:r>
              <a:rPr lang="ru-RU" sz="2400" dirty="0" smtClean="0">
                <a:latin typeface="Impact" pitchFamily="34" charset="0"/>
              </a:rPr>
              <a:t>Бе́лая </a:t>
            </a:r>
            <a:r>
              <a:rPr lang="ru-RU" sz="2400" dirty="0">
                <a:latin typeface="Impact" pitchFamily="34" charset="0"/>
              </a:rPr>
              <a:t>а́рмия (также Белая гвардия) — распространённое в исторической литературе собирательное наименование вооружённых формирований Белого движения и антисоветских правительств в годы Гражданской войны в России (1917—1922</a:t>
            </a:r>
            <a:r>
              <a:rPr lang="ru-RU" sz="2400" dirty="0" smtClean="0">
                <a:latin typeface="Impact" pitchFamily="34" charset="0"/>
              </a:rPr>
              <a:t>)</a:t>
            </a:r>
          </a:p>
          <a:p>
            <a:r>
              <a:rPr lang="ru-RU" sz="2400" dirty="0" smtClean="0">
                <a:latin typeface="Impact" pitchFamily="34" charset="0"/>
              </a:rPr>
              <a:t>. </a:t>
            </a:r>
            <a:r>
              <a:rPr lang="ru-RU" sz="2400" dirty="0">
                <a:latin typeface="Impact" pitchFamily="34" charset="0"/>
              </a:rPr>
              <a:t>При строительстве Белой армии в основном использовалась структура Русской армии периода Временного Правительства, при этом почти каждому отдельному формированию были присущи свои особенности</a:t>
            </a:r>
            <a:r>
              <a:rPr lang="ru-RU" sz="2400" dirty="0" smtClean="0">
                <a:latin typeface="Impact" pitchFamily="34" charset="0"/>
              </a:rPr>
              <a:t>.</a:t>
            </a:r>
          </a:p>
          <a:p>
            <a:r>
              <a:rPr lang="ru-RU" sz="2400" dirty="0" smtClean="0">
                <a:latin typeface="Impact" pitchFamily="34" charset="0"/>
              </a:rPr>
              <a:t> </a:t>
            </a:r>
            <a:r>
              <a:rPr lang="ru-RU" sz="2400" dirty="0">
                <a:latin typeface="Impact" pitchFamily="34" charset="0"/>
              </a:rPr>
              <a:t>Военное искусство Белой армии основывалось на опыте Первой мировой войны, на который, однако, наложила сильный отпечаток специфика гражданской войны</a:t>
            </a:r>
          </a:p>
        </p:txBody>
      </p:sp>
    </p:spTree>
    <p:extLst>
      <p:ext uri="{BB962C8B-B14F-4D97-AF65-F5344CB8AC3E}">
        <p14:creationId xmlns:p14="http://schemas.microsoft.com/office/powerpoint/2010/main" val="7097488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12968"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170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6672"/>
            <a:ext cx="3139001" cy="400110"/>
          </a:xfrm>
          <a:prstGeom prst="rect">
            <a:avLst/>
          </a:prstGeom>
        </p:spPr>
        <p:txBody>
          <a:bodyPr wrap="none">
            <a:spAutoFit/>
          </a:bodyPr>
          <a:lstStyle/>
          <a:p>
            <a:r>
              <a:rPr lang="ru-RU" sz="2000" dirty="0">
                <a:latin typeface="Impact" pitchFamily="34" charset="0"/>
              </a:rPr>
              <a:t>Белогвардеец в башлыке</a:t>
            </a:r>
            <a:r>
              <a:rPr lang="ru-RU" dirty="0"/>
              <a:t>.</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0"/>
            <a:ext cx="5148064"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9117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030818" cy="523220"/>
          </a:xfrm>
          <a:prstGeom prst="rect">
            <a:avLst/>
          </a:prstGeom>
        </p:spPr>
        <p:txBody>
          <a:bodyPr wrap="none">
            <a:spAutoFit/>
          </a:bodyPr>
          <a:lstStyle/>
          <a:p>
            <a:r>
              <a:rPr lang="ru-RU" sz="2800" dirty="0">
                <a:latin typeface="Impact" pitchFamily="34" charset="0"/>
              </a:rPr>
              <a:t>Добровольческая армия (1917—1920)</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0113"/>
            <a:ext cx="8856984" cy="584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9266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44824"/>
            <a:ext cx="8568952" cy="2062103"/>
          </a:xfrm>
          <a:prstGeom prst="rect">
            <a:avLst/>
          </a:prstGeom>
        </p:spPr>
        <p:txBody>
          <a:bodyPr wrap="square">
            <a:spAutoFit/>
          </a:bodyPr>
          <a:lstStyle/>
          <a:p>
            <a:r>
              <a:rPr lang="ru-RU" sz="3200" dirty="0">
                <a:latin typeface="Impact" pitchFamily="34" charset="0"/>
              </a:rPr>
              <a:t>Доброво́льческая а́рмия — оперативно-стратегическое объединение белогвардейских войск на Юге России в 1917—1920 гг. во время Гражданской войны в России.</a:t>
            </a:r>
          </a:p>
        </p:txBody>
      </p:sp>
    </p:spTree>
    <p:extLst>
      <p:ext uri="{BB962C8B-B14F-4D97-AF65-F5344CB8AC3E}">
        <p14:creationId xmlns:p14="http://schemas.microsoft.com/office/powerpoint/2010/main" val="9943262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4572000" cy="830997"/>
          </a:xfrm>
          <a:prstGeom prst="rect">
            <a:avLst/>
          </a:prstGeom>
        </p:spPr>
        <p:txBody>
          <a:bodyPr>
            <a:spAutoFit/>
          </a:bodyPr>
          <a:lstStyle/>
          <a:p>
            <a:r>
              <a:rPr lang="ru-RU" sz="2400" dirty="0">
                <a:latin typeface="Impact" pitchFamily="34" charset="0"/>
              </a:rPr>
              <a:t>Самолет в составе Добровольческой Армии</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699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0"/>
            <a:ext cx="8928992" cy="674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2562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260648"/>
            <a:ext cx="4572000" cy="954107"/>
          </a:xfrm>
          <a:prstGeom prst="rect">
            <a:avLst/>
          </a:prstGeom>
        </p:spPr>
        <p:txBody>
          <a:bodyPr>
            <a:spAutoFit/>
          </a:bodyPr>
          <a:lstStyle/>
          <a:p>
            <a:r>
              <a:rPr lang="ru-RU" sz="2800" dirty="0">
                <a:latin typeface="Impact" pitchFamily="34" charset="0"/>
              </a:rPr>
              <a:t>Вооружённые силы Юга России (1919—1920)</a:t>
            </a:r>
          </a:p>
        </p:txBody>
      </p:sp>
      <p:sp>
        <p:nvSpPr>
          <p:cNvPr id="3" name="Прямоугольник 2"/>
          <p:cNvSpPr/>
          <p:nvPr/>
        </p:nvSpPr>
        <p:spPr>
          <a:xfrm>
            <a:off x="0" y="6093296"/>
            <a:ext cx="4572000" cy="646331"/>
          </a:xfrm>
          <a:prstGeom prst="rect">
            <a:avLst/>
          </a:prstGeom>
        </p:spPr>
        <p:txBody>
          <a:bodyPr>
            <a:spAutoFit/>
          </a:bodyPr>
          <a:lstStyle/>
          <a:p>
            <a:r>
              <a:rPr lang="ru-RU" dirty="0">
                <a:latin typeface="Impact" pitchFamily="34" charset="0"/>
              </a:rPr>
              <a:t>Главнокомандующий Вооружёнными силами Юга России А. И. Деникин </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2776"/>
            <a:ext cx="7620000" cy="449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8678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2638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751344"/>
            <a:ext cx="8784976" cy="4893647"/>
          </a:xfrm>
          <a:prstGeom prst="rect">
            <a:avLst/>
          </a:prstGeom>
        </p:spPr>
        <p:txBody>
          <a:bodyPr wrap="square">
            <a:spAutoFit/>
          </a:bodyPr>
          <a:lstStyle/>
          <a:p>
            <a:r>
              <a:rPr lang="ru-RU" sz="2400" dirty="0" smtClean="0">
                <a:latin typeface="Impact" pitchFamily="34" charset="0"/>
              </a:rPr>
              <a:t>		</a:t>
            </a:r>
            <a:r>
              <a:rPr lang="ru-RU" sz="2400" dirty="0" smtClean="0">
                <a:solidFill>
                  <a:schemeClr val="bg1"/>
                </a:solidFill>
                <a:latin typeface="Impact" pitchFamily="34" charset="0"/>
              </a:rPr>
              <a:t>Вооружённые </a:t>
            </a:r>
            <a:r>
              <a:rPr lang="ru-RU" sz="2400" dirty="0">
                <a:solidFill>
                  <a:schemeClr val="bg1"/>
                </a:solidFill>
                <a:latin typeface="Impact" pitchFamily="34" charset="0"/>
              </a:rPr>
              <a:t>си́лы Ю́га </a:t>
            </a:r>
            <a:r>
              <a:rPr lang="ru-RU" sz="2400" dirty="0" smtClean="0">
                <a:solidFill>
                  <a:schemeClr val="bg1"/>
                </a:solidFill>
                <a:latin typeface="Impact" pitchFamily="34" charset="0"/>
              </a:rPr>
              <a:t>Росси́и </a:t>
            </a:r>
            <a:r>
              <a:rPr lang="ru-RU" sz="2400" dirty="0">
                <a:solidFill>
                  <a:schemeClr val="bg1"/>
                </a:solidFill>
                <a:latin typeface="Impact" pitchFamily="34" charset="0"/>
              </a:rPr>
              <a:t>(ВСЮР</a:t>
            </a:r>
            <a:r>
              <a:rPr lang="ru-RU" sz="2400" dirty="0" smtClean="0">
                <a:solidFill>
                  <a:schemeClr val="bg1"/>
                </a:solidFill>
                <a:latin typeface="Impact" pitchFamily="34" charset="0"/>
              </a:rPr>
              <a:t>)</a:t>
            </a:r>
          </a:p>
          <a:p>
            <a:r>
              <a:rPr lang="ru-RU" sz="2400" dirty="0" smtClean="0">
                <a:latin typeface="Impact" pitchFamily="34" charset="0"/>
              </a:rPr>
              <a:t> </a:t>
            </a:r>
            <a:r>
              <a:rPr lang="ru-RU" sz="2400" dirty="0">
                <a:latin typeface="Impact" pitchFamily="34" charset="0"/>
              </a:rPr>
              <a:t>— оперативно-стратегическое объединение белых войск Юга России в 1919—1920 годах, в ходе Гражданской войны. Образованы 8 января 1919 года в результате объединения Добровольческой армии и армии Всевеликого Войска Донского для совместной борьбы против большевиков.</a:t>
            </a:r>
          </a:p>
          <a:p>
            <a:r>
              <a:rPr lang="ru-RU" sz="2400" dirty="0">
                <a:solidFill>
                  <a:schemeClr val="bg1"/>
                </a:solidFill>
                <a:latin typeface="Impact" pitchFamily="34" charset="0"/>
              </a:rPr>
              <a:t>Максимальной численности ВСЮР достигли в октябре 1919 года — 270 тыс. человек, 600 орудий, 38 танков, 72 самолёта, около 120 </a:t>
            </a:r>
            <a:r>
              <a:rPr lang="ru-RU" sz="2400" dirty="0" smtClean="0">
                <a:solidFill>
                  <a:schemeClr val="bg1"/>
                </a:solidFill>
                <a:latin typeface="Impact" pitchFamily="34" charset="0"/>
              </a:rPr>
              <a:t>кораблей</a:t>
            </a:r>
            <a:r>
              <a:rPr lang="ru-RU" sz="2400" dirty="0" smtClean="0">
                <a:latin typeface="Impact" pitchFamily="34" charset="0"/>
              </a:rPr>
              <a:t> </a:t>
            </a:r>
            <a:r>
              <a:rPr lang="ru-RU" sz="2400" dirty="0">
                <a:latin typeface="Impact" pitchFamily="34" charset="0"/>
              </a:rPr>
              <a:t>(по другим данным, около 160 тыс. человек в июле 1919 года</a:t>
            </a:r>
            <a:r>
              <a:rPr lang="ru-RU" sz="2400" dirty="0" smtClean="0">
                <a:latin typeface="Impact" pitchFamily="34" charset="0"/>
              </a:rPr>
              <a:t>).</a:t>
            </a:r>
            <a:endParaRPr lang="ru-RU" sz="2400" dirty="0">
              <a:latin typeface="Impact" pitchFamily="34" charset="0"/>
            </a:endParaRPr>
          </a:p>
          <a:p>
            <a:r>
              <a:rPr lang="ru-RU" sz="2400" dirty="0">
                <a:latin typeface="Impact" pitchFamily="34" charset="0"/>
              </a:rPr>
              <a:t>С января по декабрь 1919 года Ставка Главнокомандующего Вооружёнными силами Юга России генерала А. И. Деникина находилась в Таганроге.</a:t>
            </a:r>
          </a:p>
        </p:txBody>
      </p:sp>
    </p:spTree>
    <p:extLst>
      <p:ext uri="{BB962C8B-B14F-4D97-AF65-F5344CB8AC3E}">
        <p14:creationId xmlns:p14="http://schemas.microsoft.com/office/powerpoint/2010/main" val="28988814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1744" y="188640"/>
            <a:ext cx="3958135" cy="584775"/>
          </a:xfrm>
          <a:prstGeom prst="rect">
            <a:avLst/>
          </a:prstGeom>
        </p:spPr>
        <p:txBody>
          <a:bodyPr wrap="none">
            <a:spAutoFit/>
          </a:bodyPr>
          <a:lstStyle/>
          <a:p>
            <a:r>
              <a:rPr lang="ru-RU" sz="3200" dirty="0">
                <a:latin typeface="Impact" pitchFamily="34" charset="0"/>
              </a:rPr>
              <a:t>Русская Армия (1920)</a:t>
            </a:r>
          </a:p>
        </p:txBody>
      </p:sp>
      <p:sp>
        <p:nvSpPr>
          <p:cNvPr id="3" name="Прямоугольник 2"/>
          <p:cNvSpPr/>
          <p:nvPr/>
        </p:nvSpPr>
        <p:spPr>
          <a:xfrm>
            <a:off x="179512" y="751344"/>
            <a:ext cx="8784976" cy="4893647"/>
          </a:xfrm>
          <a:prstGeom prst="rect">
            <a:avLst/>
          </a:prstGeom>
        </p:spPr>
        <p:txBody>
          <a:bodyPr wrap="square">
            <a:spAutoFit/>
          </a:bodyPr>
          <a:lstStyle/>
          <a:p>
            <a:r>
              <a:rPr lang="ru-RU" sz="2400" dirty="0">
                <a:latin typeface="Impact" pitchFamily="34" charset="0"/>
              </a:rPr>
              <a:t>Ру́сская а́рмия (рус.дореф. Русская армія) («Армия Врангеля», «Крымская армия») — оперативно-стратегическое объединение белогвардейских войск в апреле-ноябре 1920 г. на юге России. </a:t>
            </a:r>
            <a:endParaRPr lang="ru-RU" sz="2400" dirty="0" smtClean="0">
              <a:latin typeface="Impact" pitchFamily="34" charset="0"/>
            </a:endParaRPr>
          </a:p>
          <a:p>
            <a:r>
              <a:rPr lang="ru-RU" sz="2400" dirty="0" smtClean="0">
                <a:latin typeface="Impact" pitchFamily="34" charset="0"/>
              </a:rPr>
              <a:t>После </a:t>
            </a:r>
            <a:r>
              <a:rPr lang="ru-RU" sz="2400" dirty="0">
                <a:latin typeface="Impact" pitchFamily="34" charset="0"/>
              </a:rPr>
              <a:t>принятия генералом бароном П. Н. Врангелем должности Главнокомандующего В. С. Ю. Р., последние были им в Крыму реорганизованы и 28 апреля 1920 г. переименованы в Русскую армию.</a:t>
            </a:r>
          </a:p>
          <a:p>
            <a:r>
              <a:rPr lang="ru-RU" sz="2400" dirty="0">
                <a:latin typeface="Impact" pitchFamily="34" charset="0"/>
              </a:rPr>
              <a:t>В ноябре 1920 г., после отступления с перекопских позиций армия была эвакуирована в район Босфорских проливов, впоследствии в Болгарию и в Королевство Сербов, Хорватов и Словенцев. Впоследствии воинские части Русской армии стали основой Русского Общевоинского Союза.</a:t>
            </a:r>
          </a:p>
        </p:txBody>
      </p:sp>
    </p:spTree>
    <p:extLst>
      <p:ext uri="{BB962C8B-B14F-4D97-AF65-F5344CB8AC3E}">
        <p14:creationId xmlns:p14="http://schemas.microsoft.com/office/powerpoint/2010/main" val="25397052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260648"/>
            <a:ext cx="4572000" cy="830997"/>
          </a:xfrm>
          <a:prstGeom prst="rect">
            <a:avLst/>
          </a:prstGeom>
        </p:spPr>
        <p:txBody>
          <a:bodyPr>
            <a:spAutoFit/>
          </a:bodyPr>
          <a:lstStyle/>
          <a:p>
            <a:r>
              <a:rPr lang="ru-RU" sz="2400" dirty="0">
                <a:latin typeface="Impact" pitchFamily="34" charset="0"/>
              </a:rPr>
              <a:t>Командующий Русской армией барон Врангель. 1920</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91645"/>
            <a:ext cx="8712968" cy="5577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2641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67484" y="27980"/>
            <a:ext cx="3501280" cy="584775"/>
          </a:xfrm>
          <a:prstGeom prst="rect">
            <a:avLst/>
          </a:prstGeom>
        </p:spPr>
        <p:txBody>
          <a:bodyPr wrap="none">
            <a:spAutoFit/>
          </a:bodyPr>
          <a:lstStyle/>
          <a:p>
            <a:r>
              <a:rPr lang="ru-RU" sz="3200" dirty="0">
                <a:latin typeface="Impact" pitchFamily="34" charset="0"/>
              </a:rPr>
              <a:t>Советский период</a:t>
            </a:r>
          </a:p>
        </p:txBody>
      </p:sp>
      <p:sp>
        <p:nvSpPr>
          <p:cNvPr id="3" name="Прямоугольник 2"/>
          <p:cNvSpPr/>
          <p:nvPr/>
        </p:nvSpPr>
        <p:spPr>
          <a:xfrm>
            <a:off x="179512" y="615910"/>
            <a:ext cx="8856984" cy="5632311"/>
          </a:xfrm>
          <a:prstGeom prst="rect">
            <a:avLst/>
          </a:prstGeom>
        </p:spPr>
        <p:txBody>
          <a:bodyPr wrap="square">
            <a:spAutoFit/>
          </a:bodyPr>
          <a:lstStyle/>
          <a:p>
            <a:r>
              <a:rPr lang="ru-RU" sz="2400" dirty="0">
                <a:latin typeface="Impact" pitchFamily="34" charset="0"/>
              </a:rPr>
              <a:t>Вооружённые Силы Российской Федеративной Социалистической Республики начали формироваться в 1917 году в виде отрядов красногвардейцев и не имели исторической преемственности от Русской Императорской Армии и Флота</a:t>
            </a:r>
            <a:r>
              <a:rPr lang="ru-RU" sz="2400" dirty="0" smtClean="0">
                <a:latin typeface="Impact" pitchFamily="34" charset="0"/>
              </a:rPr>
              <a:t>.</a:t>
            </a:r>
          </a:p>
          <a:p>
            <a:r>
              <a:rPr lang="ru-RU" sz="2400" dirty="0" smtClean="0">
                <a:latin typeface="Impact" pitchFamily="34" charset="0"/>
              </a:rPr>
              <a:t> </a:t>
            </a:r>
            <a:r>
              <a:rPr lang="ru-RU" sz="2400" dirty="0">
                <a:latin typeface="Impact" pitchFamily="34" charset="0"/>
              </a:rPr>
              <a:t>Официальной датой основания Рабоче-Крестьянской Красной Армии (РККА) считается день 23 февраля 1918 года. Военнослужащие и чиновники Русской Императорской Армии и Флота (военспец) внесли значительный вклад в их </a:t>
            </a:r>
            <a:r>
              <a:rPr lang="ru-RU" sz="2400" dirty="0" smtClean="0">
                <a:latin typeface="Impact" pitchFamily="34" charset="0"/>
              </a:rPr>
              <a:t>строительство</a:t>
            </a:r>
          </a:p>
          <a:p>
            <a:r>
              <a:rPr lang="ru-RU" sz="2400" dirty="0" smtClean="0">
                <a:latin typeface="Impact" pitchFamily="34" charset="0"/>
              </a:rPr>
              <a:t>. </a:t>
            </a:r>
            <a:r>
              <a:rPr lang="ru-RU" sz="2400" dirty="0">
                <a:latin typeface="Impact" pitchFamily="34" charset="0"/>
              </a:rPr>
              <a:t>В годы Гражданской войны вооружение Красной Армии ничем не отличалось от вооружения Белой армии. После образования СССР вначале на основе иностранных моделей, а позднее — собственных разработок, происходило дальнейшее развитие огнестрельного оружия, бронетехники, авиации и флота. </a:t>
            </a:r>
          </a:p>
        </p:txBody>
      </p:sp>
    </p:spTree>
    <p:extLst>
      <p:ext uri="{BB962C8B-B14F-4D97-AF65-F5344CB8AC3E}">
        <p14:creationId xmlns:p14="http://schemas.microsoft.com/office/powerpoint/2010/main" val="14312027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4217821" cy="523220"/>
          </a:xfrm>
          <a:prstGeom prst="rect">
            <a:avLst/>
          </a:prstGeom>
        </p:spPr>
        <p:txBody>
          <a:bodyPr wrap="none">
            <a:spAutoFit/>
          </a:bodyPr>
          <a:lstStyle/>
          <a:p>
            <a:r>
              <a:rPr lang="ru-RU" sz="2800" dirty="0">
                <a:latin typeface="Impact" pitchFamily="34" charset="0"/>
              </a:rPr>
              <a:t>Красногвардеец и матрос</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27884"/>
            <a:ext cx="6192688" cy="59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820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7499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332656"/>
            <a:ext cx="4572000" cy="830997"/>
          </a:xfrm>
          <a:prstGeom prst="rect">
            <a:avLst/>
          </a:prstGeom>
        </p:spPr>
        <p:txBody>
          <a:bodyPr>
            <a:spAutoFit/>
          </a:bodyPr>
          <a:lstStyle/>
          <a:p>
            <a:pPr algn="ctr"/>
            <a:r>
              <a:rPr lang="ru-RU" sz="2400" dirty="0">
                <a:latin typeface="Impact" pitchFamily="34" charset="0"/>
              </a:rPr>
              <a:t>Рабоче-Крестьянская Красная Армия (1918—1945)</a:t>
            </a:r>
          </a:p>
        </p:txBody>
      </p:sp>
      <p:sp>
        <p:nvSpPr>
          <p:cNvPr id="3" name="Прямоугольник 2"/>
          <p:cNvSpPr/>
          <p:nvPr/>
        </p:nvSpPr>
        <p:spPr>
          <a:xfrm>
            <a:off x="323528" y="1412776"/>
            <a:ext cx="4572000" cy="1938992"/>
          </a:xfrm>
          <a:prstGeom prst="rect">
            <a:avLst/>
          </a:prstGeom>
        </p:spPr>
        <p:txBody>
          <a:bodyPr>
            <a:spAutoFit/>
          </a:bodyPr>
          <a:lstStyle/>
          <a:p>
            <a:r>
              <a:rPr lang="ru-RU" sz="2000" dirty="0">
                <a:latin typeface="Impact" pitchFamily="34" charset="0"/>
              </a:rPr>
              <a:t>Впервые о рабоче-крестьянской красной армии вскользь говорилось в Декларации прав трудящегося и эксплуатируемого народа. Развёрнутый закон был принят в середине января 1918 года.</a:t>
            </a:r>
          </a:p>
        </p:txBody>
      </p:sp>
      <p:sp>
        <p:nvSpPr>
          <p:cNvPr id="4" name="Прямоугольник 3"/>
          <p:cNvSpPr/>
          <p:nvPr/>
        </p:nvSpPr>
        <p:spPr>
          <a:xfrm>
            <a:off x="3779912" y="3140968"/>
            <a:ext cx="4572000" cy="3139321"/>
          </a:xfrm>
          <a:prstGeom prst="rect">
            <a:avLst/>
          </a:prstGeom>
        </p:spPr>
        <p:txBody>
          <a:bodyPr>
            <a:spAutoFit/>
          </a:bodyPr>
          <a:lstStyle/>
          <a:p>
            <a:r>
              <a:rPr lang="ru-RU" dirty="0">
                <a:latin typeface="Impact" pitchFamily="34" charset="0"/>
              </a:rPr>
              <a:t>Военные комиссары — представители правящей партии (РКП/б/) в армии. Смысл института военных комиссаров состоял в том, что они должны были осуществлять контроль за командирами.</a:t>
            </a:r>
          </a:p>
          <a:p>
            <a:r>
              <a:rPr lang="ru-RU" dirty="0">
                <a:latin typeface="Impact" pitchFamily="34" charset="0"/>
              </a:rPr>
              <a:t>Благодаря энергичной деятельности по созданию Красной армии, уже осенью 1918 года она превратилась в массовую армию, которая насчитывала от 800 000 в начале Гражданской войны до 1 500 000 в дальнейшем.</a:t>
            </a:r>
          </a:p>
        </p:txBody>
      </p:sp>
    </p:spTree>
    <p:extLst>
      <p:ext uri="{BB962C8B-B14F-4D97-AF65-F5344CB8AC3E}">
        <p14:creationId xmlns:p14="http://schemas.microsoft.com/office/powerpoint/2010/main" val="2040299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6632"/>
            <a:ext cx="6336704"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0199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6280" y="548680"/>
            <a:ext cx="8784976" cy="6124754"/>
          </a:xfrm>
          <a:prstGeom prst="rect">
            <a:avLst/>
          </a:prstGeom>
        </p:spPr>
        <p:txBody>
          <a:bodyPr wrap="square">
            <a:spAutoFit/>
          </a:bodyPr>
          <a:lstStyle/>
          <a:p>
            <a:r>
              <a:rPr lang="ru-RU" sz="2800" dirty="0">
                <a:latin typeface="Impact" pitchFamily="34" charset="0"/>
              </a:rPr>
              <a:t>В 1937 году на вооружение были приняты </a:t>
            </a:r>
            <a:r>
              <a:rPr lang="ru-RU" sz="2800" dirty="0">
                <a:solidFill>
                  <a:schemeClr val="bg1"/>
                </a:solidFill>
                <a:latin typeface="Impact" pitchFamily="34" charset="0"/>
              </a:rPr>
              <a:t>реактивные снаряды</a:t>
            </a:r>
            <a:r>
              <a:rPr lang="ru-RU" sz="2800" dirty="0">
                <a:latin typeface="Impact" pitchFamily="34" charset="0"/>
              </a:rPr>
              <a:t>, немного позднее — реактивные системы залпового огня. Великая Отечественная война привела к значительному развитию военной техники. После неё маршал Г. К. Жуков начал формировать </a:t>
            </a:r>
            <a:r>
              <a:rPr lang="ru-RU" sz="2800" dirty="0">
                <a:solidFill>
                  <a:schemeClr val="bg1"/>
                </a:solidFill>
                <a:latin typeface="Impact" pitchFamily="34" charset="0"/>
              </a:rPr>
              <a:t>диверсионные отряды спецназначения</a:t>
            </a:r>
            <a:r>
              <a:rPr lang="ru-RU" sz="2800" dirty="0">
                <a:latin typeface="Impact" pitchFamily="34" charset="0"/>
              </a:rPr>
              <a:t>, а также </a:t>
            </a:r>
            <a:r>
              <a:rPr lang="ru-RU" sz="2800" dirty="0">
                <a:solidFill>
                  <a:schemeClr val="bg1"/>
                </a:solidFill>
                <a:latin typeface="Impact" pitchFamily="34" charset="0"/>
              </a:rPr>
              <a:t>разработано ядерное оружие</a:t>
            </a:r>
            <a:r>
              <a:rPr lang="ru-RU" sz="2800" dirty="0">
                <a:latin typeface="Impact" pitchFamily="34" charset="0"/>
              </a:rPr>
              <a:t>. ВС СССР состояли из видов вооружённых сил</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ракетные войска стратегического назначения, </a:t>
            </a:r>
            <a:endParaRPr lang="ru-RU" sz="2800" dirty="0" smtClean="0">
              <a:latin typeface="Impact" pitchFamily="34" charset="0"/>
            </a:endParaRPr>
          </a:p>
          <a:p>
            <a:r>
              <a:rPr lang="ru-RU" sz="2800" dirty="0" smtClean="0">
                <a:latin typeface="Impact" pitchFamily="34" charset="0"/>
              </a:rPr>
              <a:t>войска </a:t>
            </a:r>
            <a:r>
              <a:rPr lang="ru-RU" sz="2800" dirty="0">
                <a:latin typeface="Impact" pitchFamily="34" charset="0"/>
              </a:rPr>
              <a:t>противовоздушной обороны страны, сухопутные войска</a:t>
            </a:r>
            <a:r>
              <a:rPr lang="ru-RU" sz="2800" dirty="0" smtClean="0">
                <a:latin typeface="Impact" pitchFamily="34" charset="0"/>
              </a:rPr>
              <a:t>,</a:t>
            </a:r>
          </a:p>
          <a:p>
            <a:r>
              <a:rPr lang="ru-RU" sz="2800" dirty="0" smtClean="0">
                <a:latin typeface="Impact" pitchFamily="34" charset="0"/>
              </a:rPr>
              <a:t> </a:t>
            </a:r>
            <a:r>
              <a:rPr lang="ru-RU" sz="2800" dirty="0">
                <a:latin typeface="Impact" pitchFamily="34" charset="0"/>
              </a:rPr>
              <a:t>военно-воздушные </a:t>
            </a:r>
            <a:r>
              <a:rPr lang="ru-RU" sz="2800" dirty="0" smtClean="0">
                <a:latin typeface="Impact" pitchFamily="34" charset="0"/>
              </a:rPr>
              <a:t>силы</a:t>
            </a:r>
          </a:p>
          <a:p>
            <a:r>
              <a:rPr lang="ru-RU" sz="2800" dirty="0" smtClean="0">
                <a:latin typeface="Impact" pitchFamily="34" charset="0"/>
              </a:rPr>
              <a:t>, </a:t>
            </a:r>
            <a:r>
              <a:rPr lang="ru-RU" sz="2800" dirty="0">
                <a:latin typeface="Impact" pitchFamily="34" charset="0"/>
              </a:rPr>
              <a:t>военно-морской флот и родов войск: пограничных и внутренних.</a:t>
            </a:r>
          </a:p>
        </p:txBody>
      </p:sp>
    </p:spTree>
    <p:extLst>
      <p:ext uri="{BB962C8B-B14F-4D97-AF65-F5344CB8AC3E}">
        <p14:creationId xmlns:p14="http://schemas.microsoft.com/office/powerpoint/2010/main" val="30481389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028343"/>
            <a:ext cx="8712968" cy="4524315"/>
          </a:xfrm>
          <a:prstGeom prst="rect">
            <a:avLst/>
          </a:prstGeom>
        </p:spPr>
        <p:txBody>
          <a:bodyPr wrap="square">
            <a:spAutoFit/>
          </a:bodyPr>
          <a:lstStyle/>
          <a:p>
            <a:r>
              <a:rPr lang="ru-RU" sz="2400" dirty="0" smtClean="0">
                <a:latin typeface="Impact" pitchFamily="34" charset="0"/>
              </a:rPr>
              <a:t>	</a:t>
            </a:r>
            <a:r>
              <a:rPr lang="ru-RU" sz="2400" dirty="0" smtClean="0">
                <a:solidFill>
                  <a:schemeClr val="bg1"/>
                </a:solidFill>
                <a:latin typeface="Impact" pitchFamily="34" charset="0"/>
              </a:rPr>
              <a:t>Преобразование </a:t>
            </a:r>
            <a:r>
              <a:rPr lang="ru-RU" sz="2400" dirty="0">
                <a:solidFill>
                  <a:schemeClr val="bg1"/>
                </a:solidFill>
                <a:latin typeface="Impact" pitchFamily="34" charset="0"/>
              </a:rPr>
              <a:t>армии в 1946—1949 годах</a:t>
            </a:r>
          </a:p>
          <a:p>
            <a:r>
              <a:rPr lang="ru-RU" sz="2400" dirty="0">
                <a:latin typeface="Impact" pitchFamily="34" charset="0"/>
              </a:rPr>
              <a:t>Трансформация из революционного ополчения в регулярную армию суверенного государства была закреплена официальным переименованием РККА в «Советскую Армию» в феврале 1946 года.</a:t>
            </a:r>
          </a:p>
          <a:p>
            <a:r>
              <a:rPr lang="ru-RU" sz="2400" dirty="0">
                <a:latin typeface="Impact" pitchFamily="34" charset="0"/>
              </a:rPr>
              <a:t>В феврале-марте 1946 года наркоматы обороны и ВМФ объединены в министерство Вооруженных Сил СССР. </a:t>
            </a:r>
            <a:endParaRPr lang="ru-RU" sz="2400" dirty="0" smtClean="0">
              <a:latin typeface="Impact" pitchFamily="34" charset="0"/>
            </a:endParaRPr>
          </a:p>
          <a:p>
            <a:r>
              <a:rPr lang="ru-RU" sz="2400" dirty="0" smtClean="0">
                <a:latin typeface="Impact" pitchFamily="34" charset="0"/>
              </a:rPr>
              <a:t>В </a:t>
            </a:r>
            <a:r>
              <a:rPr lang="ru-RU" sz="2400" dirty="0">
                <a:latin typeface="Impact" pitchFamily="34" charset="0"/>
              </a:rPr>
              <a:t>марте 1946 года командующим Сухопутными войсками был назначен маршал Г. К. Жуков, но уже в июле он был сменён маршалом И. С. Коневым.</a:t>
            </a:r>
          </a:p>
          <a:p>
            <a:r>
              <a:rPr lang="ru-RU" sz="2400" dirty="0">
                <a:latin typeface="Impact" pitchFamily="34" charset="0"/>
              </a:rPr>
              <a:t>В период 1946—1948 гг. Советские Вооружённые Силы были сокращены с 11,3 млн человек до примерно 2,8 млн человек. </a:t>
            </a:r>
          </a:p>
        </p:txBody>
      </p:sp>
    </p:spTree>
    <p:extLst>
      <p:ext uri="{BB962C8B-B14F-4D97-AF65-F5344CB8AC3E}">
        <p14:creationId xmlns:p14="http://schemas.microsoft.com/office/powerpoint/2010/main" val="14362822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501</TotalTime>
  <Words>3430</Words>
  <Application>Microsoft Office PowerPoint</Application>
  <PresentationFormat>Экран (4:3)</PresentationFormat>
  <Paragraphs>244</Paragraphs>
  <Slides>121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121</vt:i4>
      </vt:variant>
    </vt:vector>
  </HeadingPairs>
  <TitlesOfParts>
    <vt:vector size="122" baseType="lpstr">
      <vt:lpstr>Бумажная</vt:lpstr>
      <vt:lpstr>ИСТОРИЯ СОЗДАНИЯ РУССКОЙ АРМИИ</vt:lpstr>
      <vt:lpstr>С древнейших времён до XIII века</vt:lpstr>
      <vt:lpstr>Презентация PowerPoint</vt:lpstr>
      <vt:lpstr>Презентация PowerPoint</vt:lpstr>
      <vt:lpstr>Презентация PowerPoint</vt:lpstr>
      <vt:lpstr>Древковое оружие - Боевой топор с молотом.</vt:lpstr>
      <vt:lpstr>Презентация PowerPoint</vt:lpstr>
      <vt:lpstr>IX—XIII века</vt:lpstr>
      <vt:lpstr>Презентация PowerPoint</vt:lpstr>
      <vt:lpstr>Презентация PowerPoint</vt:lpstr>
      <vt:lpstr>милостники.</vt:lpstr>
      <vt:lpstr>Презентация PowerPoint</vt:lpstr>
      <vt:lpstr>князь Киевский Святополк </vt:lpstr>
      <vt:lpstr>Презентация PowerPoint</vt:lpstr>
      <vt:lpstr>городской ополченец</vt:lpstr>
      <vt:lpstr>Презентация PowerPoint</vt:lpstr>
      <vt:lpstr>Презентация PowerPoint</vt:lpstr>
      <vt:lpstr>Легковооруженный конный воин из Западной Руси. 1350</vt:lpstr>
      <vt:lpstr>Презентация PowerPoint</vt:lpstr>
      <vt:lpstr>Корабли гребного и парусного флотов. Русская ладья. 9—17 вв</vt:lpstr>
      <vt:lpstr>Презентация PowerPoint</vt:lpstr>
      <vt:lpstr>Презентация PowerPoint</vt:lpstr>
      <vt:lpstr>..полчный ряд" - расчленение по фронту на три составные части</vt:lpstr>
      <vt:lpstr>Презентация PowerPoint</vt:lpstr>
      <vt:lpstr>Мечи, ножи и сабли</vt:lpstr>
      <vt:lpstr>Презентация PowerPoint</vt:lpstr>
      <vt:lpstr>Шлем воина Руси.</vt:lpstr>
      <vt:lpstr>Презентация PowerPoint</vt:lpstr>
      <vt:lpstr>Единое Русское государство</vt:lpstr>
      <vt:lpstr>Презентация PowerPoint</vt:lpstr>
      <vt:lpstr>ПЕРВЫЕ ОГНЕСТРЕЛЬНЫЕ ОРУДИЯ НА РУСИ</vt:lpstr>
      <vt:lpstr>Казачество </vt:lpstr>
      <vt:lpstr>Презентация PowerPoint</vt:lpstr>
      <vt:lpstr>посошная рать.</vt:lpstr>
      <vt:lpstr>отряды пищальников</vt:lpstr>
      <vt:lpstr>Велико княжеский воевода</vt:lpstr>
      <vt:lpstr>Презентация PowerPoint</vt:lpstr>
      <vt:lpstr>стрелецкое войско</vt:lpstr>
      <vt:lpstr>Презентация PowerPoint</vt:lpstr>
      <vt:lpstr>Презентация PowerPoint</vt:lpstr>
      <vt:lpstr>Презентация PowerPoint</vt:lpstr>
      <vt:lpstr>Презентация PowerPoint</vt:lpstr>
      <vt:lpstr>Презентация PowerPoint</vt:lpstr>
      <vt:lpstr>Период Российской империи</vt:lpstr>
      <vt:lpstr>Пехота конца XVIII века</vt:lpstr>
      <vt:lpstr>Презентация PowerPoint</vt:lpstr>
      <vt:lpstr>Презентация PowerPoint</vt:lpstr>
      <vt:lpstr>рекруты</vt:lpstr>
      <vt:lpstr>Рядовой Лейб-гвардии драгунского полка.</vt:lpstr>
      <vt:lpstr>Презентация PowerPoint</vt:lpstr>
      <vt:lpstr>Презентация PowerPoint</vt:lpstr>
      <vt:lpstr>На вооружении пехота имела гладкоствольное ружье со штыком и тесак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создания Русской Армии</dc:title>
  <dc:creator>Ирина</dc:creator>
  <dcterms:created xsi:type="dcterms:W3CDTF">2013-03-18T14:12:41Z</dcterms:created>
  <dcterms:modified xsi:type="dcterms:W3CDTF">2013-04-23T18:12:15Z</dcterms:modified>
</cp:coreProperties>
</file>