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08T19:35:30.718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82481-173A-49B8-BED7-757BCA63CD7F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FA1DC35-D071-4105-BEBF-189F167B05F2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baseline="0" dirty="0" smtClean="0"/>
            <a:t>СПАСИБО </a:t>
          </a:r>
          <a:endParaRPr lang="ru-RU" dirty="0"/>
        </a:p>
      </dgm:t>
    </dgm:pt>
    <dgm:pt modelId="{5B0D44D1-0BB2-4B77-8678-F3B5131C9FA2}" type="parTrans" cxnId="{CFB0E791-819B-4755-9936-405248BCBB7C}">
      <dgm:prSet/>
      <dgm:spPr/>
      <dgm:t>
        <a:bodyPr/>
        <a:lstStyle/>
        <a:p>
          <a:endParaRPr lang="ru-RU"/>
        </a:p>
      </dgm:t>
    </dgm:pt>
    <dgm:pt modelId="{54512EC0-FF02-4451-AD41-CBDC7F2BA108}" type="sibTrans" cxnId="{CFB0E791-819B-4755-9936-405248BCBB7C}">
      <dgm:prSet/>
      <dgm:spPr/>
      <dgm:t>
        <a:bodyPr/>
        <a:lstStyle/>
        <a:p>
          <a:endParaRPr lang="ru-RU"/>
        </a:p>
      </dgm:t>
    </dgm:pt>
    <dgm:pt modelId="{58ED6913-C2D7-477C-BA86-2F27DBE087B8}">
      <dgm:prSet/>
      <dgm:spPr>
        <a:scene3d>
          <a:camera prst="perspectiveFront"/>
          <a:lightRig rig="threePt" dir="t"/>
        </a:scene3d>
      </dgm:spPr>
      <dgm:t>
        <a:bodyPr/>
        <a:lstStyle/>
        <a:p>
          <a:pPr rtl="0"/>
          <a:r>
            <a:rPr lang="ru-RU" baseline="0" dirty="0" smtClean="0"/>
            <a:t>ЗА ВНИМАНИЕ</a:t>
          </a:r>
          <a:r>
            <a:rPr lang="en-US" baseline="0" dirty="0" smtClean="0"/>
            <a:t>.</a:t>
          </a:r>
          <a:endParaRPr lang="ru-RU" baseline="0" dirty="0"/>
        </a:p>
      </dgm:t>
    </dgm:pt>
    <dgm:pt modelId="{AD2EFA68-F8D8-41D1-88F6-E37511162304}" type="parTrans" cxnId="{BC291F51-A452-4A12-A76C-13D6EF6AC290}">
      <dgm:prSet/>
      <dgm:spPr/>
      <dgm:t>
        <a:bodyPr/>
        <a:lstStyle/>
        <a:p>
          <a:endParaRPr lang="ru-RU"/>
        </a:p>
      </dgm:t>
    </dgm:pt>
    <dgm:pt modelId="{D8D49B99-B0AC-40DC-91C3-1D7894463FE2}" type="sibTrans" cxnId="{BC291F51-A452-4A12-A76C-13D6EF6AC290}">
      <dgm:prSet/>
      <dgm:spPr/>
      <dgm:t>
        <a:bodyPr/>
        <a:lstStyle/>
        <a:p>
          <a:endParaRPr lang="ru-RU"/>
        </a:p>
      </dgm:t>
    </dgm:pt>
    <dgm:pt modelId="{2795FBF0-4EBF-4792-9ADB-EA639625F8AB}" type="pres">
      <dgm:prSet presAssocID="{10D82481-173A-49B8-BED7-757BCA63CD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050000-6789-4789-96F3-EB7526BBD0B4}" type="pres">
      <dgm:prSet presAssocID="{7FA1DC35-D071-4105-BEBF-189F167B05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B3849-0141-42BF-90EB-DBAE0F1D8C3D}" type="pres">
      <dgm:prSet presAssocID="{54512EC0-FF02-4451-AD41-CBDC7F2BA108}" presName="spacer" presStyleCnt="0"/>
      <dgm:spPr/>
    </dgm:pt>
    <dgm:pt modelId="{BD4F34FD-984C-4523-A9AB-AE1862CCA7AE}" type="pres">
      <dgm:prSet presAssocID="{58ED6913-C2D7-477C-BA86-2F27DBE087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173D42-918E-4B3C-B4BD-66D63982B7C2}" type="presOf" srcId="{10D82481-173A-49B8-BED7-757BCA63CD7F}" destId="{2795FBF0-4EBF-4792-9ADB-EA639625F8AB}" srcOrd="0" destOrd="0" presId="urn:microsoft.com/office/officeart/2005/8/layout/vList2"/>
    <dgm:cxn modelId="{1D481D46-0137-4FEB-8A8A-778904AB9B8C}" type="presOf" srcId="{58ED6913-C2D7-477C-BA86-2F27DBE087B8}" destId="{BD4F34FD-984C-4523-A9AB-AE1862CCA7AE}" srcOrd="0" destOrd="0" presId="urn:microsoft.com/office/officeart/2005/8/layout/vList2"/>
    <dgm:cxn modelId="{CFB0E791-819B-4755-9936-405248BCBB7C}" srcId="{10D82481-173A-49B8-BED7-757BCA63CD7F}" destId="{7FA1DC35-D071-4105-BEBF-189F167B05F2}" srcOrd="0" destOrd="0" parTransId="{5B0D44D1-0BB2-4B77-8678-F3B5131C9FA2}" sibTransId="{54512EC0-FF02-4451-AD41-CBDC7F2BA108}"/>
    <dgm:cxn modelId="{BE1D9413-9ECD-49C3-BEF1-ADEA08D9CA76}" type="presOf" srcId="{7FA1DC35-D071-4105-BEBF-189F167B05F2}" destId="{24050000-6789-4789-96F3-EB7526BBD0B4}" srcOrd="0" destOrd="0" presId="urn:microsoft.com/office/officeart/2005/8/layout/vList2"/>
    <dgm:cxn modelId="{BC291F51-A452-4A12-A76C-13D6EF6AC290}" srcId="{10D82481-173A-49B8-BED7-757BCA63CD7F}" destId="{58ED6913-C2D7-477C-BA86-2F27DBE087B8}" srcOrd="1" destOrd="0" parTransId="{AD2EFA68-F8D8-41D1-88F6-E37511162304}" sibTransId="{D8D49B99-B0AC-40DC-91C3-1D7894463FE2}"/>
    <dgm:cxn modelId="{5F825F39-7855-4724-AE84-04F398ADEB6F}" type="presParOf" srcId="{2795FBF0-4EBF-4792-9ADB-EA639625F8AB}" destId="{24050000-6789-4789-96F3-EB7526BBD0B4}" srcOrd="0" destOrd="0" presId="urn:microsoft.com/office/officeart/2005/8/layout/vList2"/>
    <dgm:cxn modelId="{8694B36B-6F6E-4684-ABC7-809A5838F333}" type="presParOf" srcId="{2795FBF0-4EBF-4792-9ADB-EA639625F8AB}" destId="{B75B3849-0141-42BF-90EB-DBAE0F1D8C3D}" srcOrd="1" destOrd="0" presId="urn:microsoft.com/office/officeart/2005/8/layout/vList2"/>
    <dgm:cxn modelId="{D42A4B4A-B654-4A1D-8299-4602C7CF7F87}" type="presParOf" srcId="{2795FBF0-4EBF-4792-9ADB-EA639625F8AB}" destId="{BD4F34FD-984C-4523-A9AB-AE1862CCA7AE}" srcOrd="2" destOrd="0" presId="urn:microsoft.com/office/officeart/2005/8/layout/vList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50000-6789-4789-96F3-EB7526BBD0B4}">
      <dsp:nvSpPr>
        <dsp:cNvPr id="0" name=""/>
        <dsp:cNvSpPr/>
      </dsp:nvSpPr>
      <dsp:spPr>
        <a:xfrm>
          <a:off x="0" y="808560"/>
          <a:ext cx="7239000" cy="15210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baseline="0" dirty="0" smtClean="0"/>
            <a:t>СПАСИБО </a:t>
          </a:r>
          <a:endParaRPr lang="ru-RU" sz="6500" kern="1200" dirty="0"/>
        </a:p>
      </dsp:txBody>
      <dsp:txXfrm>
        <a:off x="74249" y="882809"/>
        <a:ext cx="7090502" cy="1372502"/>
      </dsp:txXfrm>
    </dsp:sp>
    <dsp:sp modelId="{BD4F34FD-984C-4523-A9AB-AE1862CCA7AE}">
      <dsp:nvSpPr>
        <dsp:cNvPr id="0" name=""/>
        <dsp:cNvSpPr/>
      </dsp:nvSpPr>
      <dsp:spPr>
        <a:xfrm>
          <a:off x="0" y="2516760"/>
          <a:ext cx="7239000" cy="1521000"/>
        </a:xfrm>
        <a:prstGeom prst="roundRect">
          <a:avLst/>
        </a:prstGeom>
        <a:solidFill>
          <a:schemeClr val="accent1">
            <a:shade val="80000"/>
            <a:hueOff val="370734"/>
            <a:satOff val="-14519"/>
            <a:lumOff val="2823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baseline="0" dirty="0" smtClean="0"/>
            <a:t>ЗА ВНИМАНИЕ</a:t>
          </a:r>
          <a:r>
            <a:rPr lang="en-US" sz="6500" kern="1200" baseline="0" dirty="0" smtClean="0"/>
            <a:t>.</a:t>
          </a:r>
          <a:endParaRPr lang="ru-RU" sz="6500" kern="1200" baseline="0" dirty="0"/>
        </a:p>
      </dsp:txBody>
      <dsp:txXfrm>
        <a:off x="74249" y="2591009"/>
        <a:ext cx="7090502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428628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FF0000"/>
                </a:solidFill>
                <a:latin typeface="Bookman Old Style" pitchFamily="18" charset="0"/>
              </a:rPr>
              <a:t>Обучение письму при подготовке к </a:t>
            </a:r>
            <a:r>
              <a:rPr lang="ru-RU" sz="4400" b="1" dirty="0" smtClean="0">
                <a:solidFill>
                  <a:srgbClr val="FF0000"/>
                </a:solidFill>
                <a:latin typeface="Bookman Old Style" pitchFamily="18" charset="0"/>
              </a:rPr>
              <a:t>Единому </a:t>
            </a:r>
            <a:r>
              <a:rPr lang="ru-RU" sz="4400" b="1" dirty="0" smtClean="0">
                <a:solidFill>
                  <a:srgbClr val="FF0000"/>
                </a:solidFill>
                <a:latin typeface="Bookman Old Style" pitchFamily="18" charset="0"/>
              </a:rPr>
              <a:t>государственному экзамену</a:t>
            </a:r>
            <a:r>
              <a:rPr lang="ru-RU" sz="4400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Bookman Old Style" pitchFamily="18" charset="0"/>
              </a:rPr>
              <a:t>(задание С2)</a:t>
            </a:r>
            <a:endParaRPr lang="ru-RU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714512"/>
          </a:xfrm>
          <a:solidFill>
            <a:schemeClr val="tx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английского языка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Фарафонова Юлия Владимировна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МБОУ гимназия № 4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67604" cy="124875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Учащимся было предложено дома написать сочинение по теме: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“Some people think that life-long friendship exists only in books and films. Others believe that it exists in real life” What is your opinion?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050000-6789-4789-96F3-EB7526BBD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24050000-6789-4789-96F3-EB7526BBD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4F34FD-984C-4523-A9AB-AE1862CCA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D4F34FD-984C-4523-A9AB-AE1862CCA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Тема : “Обучение коммуникативному письму”.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Цель урока:</a:t>
            </a:r>
            <a:r>
              <a:rPr lang="ru-RU" dirty="0" smtClean="0"/>
              <a:t> Научить учащихся писать сочинение-рассуждение “Ваше мнение”.</a:t>
            </a:r>
          </a:p>
          <a:p>
            <a:r>
              <a:rPr lang="ru-RU" b="1" dirty="0" smtClean="0"/>
              <a:t>Задачи урока:</a:t>
            </a:r>
            <a:endParaRPr lang="ru-RU" dirty="0" smtClean="0"/>
          </a:p>
          <a:p>
            <a:r>
              <a:rPr lang="ru-RU" dirty="0" smtClean="0"/>
              <a:t>– Совершенствовать навык выражать собственное мнение.</a:t>
            </a:r>
          </a:p>
          <a:p>
            <a:r>
              <a:rPr lang="ru-RU" dirty="0" smtClean="0"/>
              <a:t> – Формировать умение следить за логикой высказывания, отбирать аргументы и факты в поддержку своих мыслей.</a:t>
            </a:r>
          </a:p>
          <a:p>
            <a:r>
              <a:rPr lang="ru-RU" dirty="0" smtClean="0"/>
              <a:t> – Формировать умение использовать средства логической связи между частями текста.</a:t>
            </a:r>
          </a:p>
          <a:p>
            <a:r>
              <a:rPr lang="ru-RU" dirty="0" smtClean="0"/>
              <a:t> – Развивать навыки ведения дискуссии.</a:t>
            </a:r>
          </a:p>
          <a:p>
            <a:r>
              <a:rPr lang="ru-RU" dirty="0" smtClean="0"/>
              <a:t> – Развивать исследовательские навыки.</a:t>
            </a:r>
          </a:p>
          <a:p>
            <a:r>
              <a:rPr lang="ru-RU" dirty="0" smtClean="0"/>
              <a:t> – Формировать умение строить развёрнутое высказывание в соответствии с коммуникативной задачей.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достижения этих задач были использованы: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Работа в группах:</a:t>
            </a:r>
            <a:endParaRPr lang="ru-RU" dirty="0" smtClean="0"/>
          </a:p>
          <a:p>
            <a:pPr lvl="0"/>
            <a:r>
              <a:rPr lang="ru-RU" dirty="0" smtClean="0"/>
              <a:t>Участие всех учеников в обсуждении.</a:t>
            </a:r>
          </a:p>
          <a:p>
            <a:pPr lvl="0"/>
            <a:r>
              <a:rPr lang="ru-RU" dirty="0" smtClean="0"/>
              <a:t>Предоставление своей точки зрения, и изложения ее в противоположную.</a:t>
            </a:r>
          </a:p>
          <a:p>
            <a:pPr lvl="0"/>
            <a:r>
              <a:rPr lang="ru-RU" dirty="0" smtClean="0"/>
              <a:t>Развитие навыков ведения дискуссии.</a:t>
            </a:r>
          </a:p>
          <a:p>
            <a:r>
              <a:rPr lang="ru-RU" b="1" dirty="0" smtClean="0"/>
              <a:t>Самостоятельная работа с текстами:</a:t>
            </a:r>
            <a:endParaRPr lang="ru-RU" dirty="0" smtClean="0"/>
          </a:p>
          <a:p>
            <a:r>
              <a:rPr lang="ru-RU" dirty="0" smtClean="0"/>
              <a:t>Формирование умения использовать средства логической связи между частями текста.</a:t>
            </a:r>
          </a:p>
          <a:p>
            <a:r>
              <a:rPr lang="ru-RU" b="1" dirty="0" smtClean="0"/>
              <a:t>Компьютерные презентации учащихся с элементами исследовательской деятельности:</a:t>
            </a:r>
            <a:endParaRPr lang="ru-RU" dirty="0" smtClean="0"/>
          </a:p>
          <a:p>
            <a:r>
              <a:rPr lang="ru-RU" dirty="0" smtClean="0"/>
              <a:t>Для применения навыка умения исследовательской деятельности и навыка умения аргументировать разные точки зрения и делать выводы на практике.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Сочинение</a:t>
            </a:r>
            <a:r>
              <a:rPr lang="ru-RU" dirty="0" smtClean="0"/>
              <a:t>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“</a:t>
            </a:r>
            <a:r>
              <a:rPr lang="ru-RU" sz="4800" dirty="0" err="1" smtClean="0"/>
              <a:t>Only</a:t>
            </a:r>
            <a:r>
              <a:rPr lang="ru-RU" sz="4800" dirty="0" smtClean="0"/>
              <a:t> </a:t>
            </a:r>
            <a:r>
              <a:rPr lang="ru-RU" sz="4800" dirty="0" err="1" smtClean="0"/>
              <a:t>a</a:t>
            </a:r>
            <a:r>
              <a:rPr lang="ru-RU" sz="4800" dirty="0" smtClean="0"/>
              <a:t> </a:t>
            </a:r>
            <a:r>
              <a:rPr lang="ru-RU" sz="4800" dirty="0" err="1" smtClean="0"/>
              <a:t>Madman</a:t>
            </a:r>
            <a:r>
              <a:rPr lang="ru-RU" sz="4800" dirty="0" smtClean="0"/>
              <a:t> </a:t>
            </a:r>
            <a:r>
              <a:rPr lang="ru-RU" sz="4800" dirty="0" err="1" smtClean="0"/>
              <a:t>Should</a:t>
            </a:r>
            <a:r>
              <a:rPr lang="ru-RU" sz="4800" dirty="0" smtClean="0"/>
              <a:t> </a:t>
            </a:r>
            <a:r>
              <a:rPr lang="ru-RU" sz="4800" dirty="0" err="1" smtClean="0"/>
              <a:t>Choose</a:t>
            </a:r>
            <a:r>
              <a:rPr lang="ru-RU" sz="4800" dirty="0" smtClean="0"/>
              <a:t> </a:t>
            </a:r>
            <a:r>
              <a:rPr lang="ru-RU" sz="4800" dirty="0" err="1" smtClean="0"/>
              <a:t>to</a:t>
            </a:r>
            <a:r>
              <a:rPr lang="ru-RU" sz="4800" dirty="0" smtClean="0"/>
              <a:t> </a:t>
            </a:r>
            <a:r>
              <a:rPr lang="ru-RU" sz="4800" dirty="0" err="1" smtClean="0"/>
              <a:t>Live</a:t>
            </a:r>
            <a:r>
              <a:rPr lang="ru-RU" sz="4800" dirty="0" smtClean="0"/>
              <a:t> </a:t>
            </a:r>
            <a:r>
              <a:rPr lang="ru-RU" sz="4800" dirty="0" err="1" smtClean="0"/>
              <a:t>in</a:t>
            </a:r>
            <a:r>
              <a:rPr lang="ru-RU" sz="4800" dirty="0" smtClean="0"/>
              <a:t> </a:t>
            </a:r>
            <a:r>
              <a:rPr lang="ru-RU" sz="4800" dirty="0" err="1" smtClean="0"/>
              <a:t>a</a:t>
            </a:r>
            <a:r>
              <a:rPr lang="ru-RU" sz="4800" dirty="0" smtClean="0"/>
              <a:t> </a:t>
            </a:r>
            <a:r>
              <a:rPr lang="ru-RU" sz="4800" dirty="0" err="1" smtClean="0"/>
              <a:t>Large</a:t>
            </a:r>
            <a:r>
              <a:rPr lang="ru-RU" sz="4800" dirty="0" smtClean="0"/>
              <a:t> </a:t>
            </a:r>
            <a:r>
              <a:rPr lang="ru-RU" sz="4800" dirty="0" err="1" smtClean="0"/>
              <a:t>Modern</a:t>
            </a:r>
            <a:r>
              <a:rPr lang="ru-RU" sz="4800" dirty="0" smtClean="0"/>
              <a:t> </a:t>
            </a:r>
            <a:r>
              <a:rPr lang="ru-RU" sz="4800" dirty="0" err="1" smtClean="0"/>
              <a:t>City</a:t>
            </a:r>
            <a:r>
              <a:rPr lang="ru-RU" sz="4800" dirty="0" smtClean="0"/>
              <a:t>”. </a:t>
            </a:r>
            <a:r>
              <a:rPr lang="ru-RU" sz="4800" dirty="0" err="1" smtClean="0"/>
              <a:t>Do</a:t>
            </a:r>
            <a:r>
              <a:rPr lang="ru-RU" sz="4800" dirty="0" smtClean="0"/>
              <a:t> </a:t>
            </a:r>
            <a:r>
              <a:rPr lang="ru-RU" sz="4800" dirty="0" err="1" smtClean="0"/>
              <a:t>you</a:t>
            </a:r>
            <a:r>
              <a:rPr lang="ru-RU" sz="4800" dirty="0" smtClean="0"/>
              <a:t> </a:t>
            </a:r>
            <a:r>
              <a:rPr lang="ru-RU" sz="4800" dirty="0" err="1" smtClean="0"/>
              <a:t>share</a:t>
            </a:r>
            <a:r>
              <a:rPr lang="ru-RU" sz="4800" dirty="0" smtClean="0"/>
              <a:t> </a:t>
            </a:r>
            <a:r>
              <a:rPr lang="ru-RU" sz="4800" dirty="0" err="1" smtClean="0"/>
              <a:t>this</a:t>
            </a:r>
            <a:r>
              <a:rPr lang="ru-RU" sz="4800" dirty="0" smtClean="0"/>
              <a:t> </a:t>
            </a:r>
            <a:r>
              <a:rPr lang="ru-RU" sz="4800" dirty="0" err="1" smtClean="0"/>
              <a:t>point</a:t>
            </a:r>
            <a:r>
              <a:rPr lang="ru-RU" sz="4800" dirty="0" smtClean="0"/>
              <a:t> </a:t>
            </a:r>
            <a:r>
              <a:rPr lang="ru-RU" sz="4800" dirty="0" err="1" smtClean="0"/>
              <a:t>of</a:t>
            </a:r>
            <a:r>
              <a:rPr lang="ru-RU" sz="4800" dirty="0" smtClean="0"/>
              <a:t> </a:t>
            </a:r>
            <a:r>
              <a:rPr lang="ru-RU" sz="4800" dirty="0" err="1" smtClean="0"/>
              <a:t>view</a:t>
            </a:r>
            <a:r>
              <a:rPr lang="ru-RU" sz="48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following plan: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Make an introduction (state the problem )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en-US" dirty="0" smtClean="0"/>
              <a:t>Express your personal opinion and give reasons for it.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en-US" dirty="0" smtClean="0"/>
              <a:t>Give arguments for the other point of view and explain why you don’t agree with it.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err="1" smtClean="0"/>
              <a:t>Make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conclusion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68580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600" dirty="0" smtClean="0"/>
              <a:t>Useful phrases for writing opinion essays: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 smtClean="0"/>
              <a:t>To list points of view:</a:t>
            </a:r>
            <a:r>
              <a:rPr lang="en-US" dirty="0" smtClean="0"/>
              <a:t> in the first place, first of all, to start with, firstly, secondly ...</a:t>
            </a:r>
            <a:endParaRPr lang="ru-RU" dirty="0" smtClean="0"/>
          </a:p>
          <a:p>
            <a:pPr lvl="0"/>
            <a:r>
              <a:rPr lang="en-US" b="1" dirty="0" smtClean="0"/>
              <a:t>To add more points:</a:t>
            </a:r>
            <a:r>
              <a:rPr lang="en-US" dirty="0" smtClean="0"/>
              <a:t> what is more, another major reason, furthermore, moreover, in addition to, besides ...</a:t>
            </a:r>
            <a:endParaRPr lang="ru-RU" dirty="0" smtClean="0"/>
          </a:p>
          <a:p>
            <a:pPr lvl="0"/>
            <a:r>
              <a:rPr lang="en-US" b="1" dirty="0" smtClean="0"/>
              <a:t>To express opinion:</a:t>
            </a:r>
            <a:r>
              <a:rPr lang="en-US" dirty="0" smtClean="0"/>
              <a:t> I believe, in my opinion, from my point of view, I strongly believe ...</a:t>
            </a:r>
            <a:endParaRPr lang="ru-RU" dirty="0" smtClean="0"/>
          </a:p>
          <a:p>
            <a:pPr lvl="0"/>
            <a:r>
              <a:rPr lang="en-US" b="1" dirty="0" smtClean="0"/>
              <a:t>To introduce conflicting points of view:</a:t>
            </a:r>
            <a:r>
              <a:rPr lang="en-US" dirty="0" smtClean="0"/>
              <a:t> It is argued that, people argue that, opponents of this view say, some people disagree ... </a:t>
            </a:r>
            <a:endParaRPr lang="ru-RU" dirty="0" smtClean="0"/>
          </a:p>
          <a:p>
            <a:pPr lvl="0"/>
            <a:r>
              <a:rPr lang="en-US" b="1" dirty="0" smtClean="0"/>
              <a:t>Other linking words which can be used: </a:t>
            </a:r>
            <a:r>
              <a:rPr lang="en-US" dirty="0" smtClean="0"/>
              <a:t>Because, because of, in case, as a result, especially, in order to, so that, such as ...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/>
          <a:lstStyle/>
          <a:p>
            <a:pPr algn="ctr"/>
            <a:r>
              <a:rPr lang="en-US" dirty="0" err="1" smtClean="0"/>
              <a:t>TeXT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55000" lnSpcReduction="20000"/>
          </a:bodyPr>
          <a:lstStyle/>
          <a:p>
            <a:endParaRPr lang="en-US" sz="2900" dirty="0" smtClean="0"/>
          </a:p>
          <a:p>
            <a:r>
              <a:rPr lang="en-US" sz="2900" b="1" dirty="0" smtClean="0"/>
              <a:t>It goes without saying </a:t>
            </a:r>
            <a:r>
              <a:rPr lang="en-US" sz="2900" dirty="0" smtClean="0"/>
              <a:t>that life in a big city has got a lot of disadvantages. But whatever the disadvantages are, a lot of people prefer living in it and would never change it for life in the country. What can the reasons be?</a:t>
            </a:r>
            <a:endParaRPr lang="ru-RU" sz="2900" dirty="0" smtClean="0"/>
          </a:p>
          <a:p>
            <a:r>
              <a:rPr lang="en-US" sz="2900" b="1" dirty="0" smtClean="0"/>
              <a:t>In my opinion </a:t>
            </a:r>
            <a:r>
              <a:rPr lang="en-US" sz="2900" dirty="0" smtClean="0"/>
              <a:t>life in the city is better than that in the country.  </a:t>
            </a:r>
            <a:r>
              <a:rPr lang="en-US" sz="2900" b="1" dirty="0" smtClean="0"/>
              <a:t>Firstly</a:t>
            </a:r>
            <a:r>
              <a:rPr lang="en-US" sz="2900" dirty="0" smtClean="0"/>
              <a:t>, life in the city is more anonymous. You can be what you want to be. </a:t>
            </a:r>
            <a:r>
              <a:rPr lang="en-US" sz="2900" b="1" dirty="0" smtClean="0"/>
              <a:t>Secondly</a:t>
            </a:r>
            <a:r>
              <a:rPr lang="en-US" sz="2900" dirty="0" smtClean="0"/>
              <a:t>, I find the city an easy place to make friends in. There is much wider range of people than in the country. </a:t>
            </a:r>
            <a:r>
              <a:rPr lang="en-US" sz="2900" b="1" dirty="0" smtClean="0"/>
              <a:t>Another reason</a:t>
            </a:r>
            <a:r>
              <a:rPr lang="en-US" sz="2900" dirty="0" smtClean="0"/>
              <a:t>, why I like living in the city is because there is so much going on. There are a lot of entertainments such as, cinemas, theatres, discos, museums.</a:t>
            </a:r>
            <a:endParaRPr lang="ru-RU" sz="2900" dirty="0" smtClean="0"/>
          </a:p>
          <a:p>
            <a:r>
              <a:rPr lang="en-US" sz="2900" b="1" dirty="0" smtClean="0"/>
              <a:t>Opponents to this</a:t>
            </a:r>
            <a:r>
              <a:rPr lang="en-US" sz="2900" dirty="0" smtClean="0"/>
              <a:t> view say that life in the city is rather dangerous. </a:t>
            </a:r>
            <a:r>
              <a:rPr lang="en-US" sz="2900" b="1" dirty="0" smtClean="0"/>
              <a:t>To start with</a:t>
            </a:r>
            <a:r>
              <a:rPr lang="en-US" sz="2900" dirty="0" smtClean="0"/>
              <a:t> there is an enormous air-and-noise pollution which is very harmful to people. </a:t>
            </a:r>
            <a:r>
              <a:rPr lang="en-US" sz="2900" b="1" dirty="0" smtClean="0"/>
              <a:t>Besides</a:t>
            </a:r>
            <a:r>
              <a:rPr lang="en-US" sz="2900" dirty="0" smtClean="0"/>
              <a:t>, life in a big city is more stressful than in the country because of traffic jams, queues, irregularity of public transport. </a:t>
            </a:r>
            <a:r>
              <a:rPr lang="en-US" sz="2900" b="1" dirty="0" smtClean="0"/>
              <a:t>Moreover</a:t>
            </a:r>
            <a:r>
              <a:rPr lang="en-US" sz="2900" dirty="0" smtClean="0"/>
              <a:t>, the cost of living is very high. Despite all these disadvantages I personally, wouldn’t swop life in the city for anything in the world. I suppose that the monotony of rural life would very soon bore me.</a:t>
            </a:r>
            <a:endParaRPr lang="ru-RU" sz="2900" dirty="0" smtClean="0"/>
          </a:p>
          <a:p>
            <a:r>
              <a:rPr lang="en-US" sz="2900" b="1" dirty="0" smtClean="0"/>
              <a:t>To sum up</a:t>
            </a:r>
            <a:r>
              <a:rPr lang="en-US" sz="2900" dirty="0" smtClean="0"/>
              <a:t> I can say that I disagree with the statement that only a madman would live in a modern city, because I am a big city girl and I can hardly do without all the hustle and bustle of my native city. But if you are tired of a rat race you can have a relaxing break in the country for a change.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6767538" cy="124875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Золотые правила.</a:t>
            </a:r>
            <a:br>
              <a:rPr lang="ru-RU" sz="2000" dirty="0" smtClean="0"/>
            </a:br>
            <a:r>
              <a:rPr lang="ru-RU" sz="2000" dirty="0" smtClean="0"/>
              <a:t>Письменное высказывание с элементами рассуждения “Ваше мнение”.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Во вступлении изложите своими словами утверждение, данное в задании; изложите суть проблемы, не переписывая задание.</a:t>
            </a:r>
          </a:p>
          <a:p>
            <a:pPr lvl="0"/>
            <a:r>
              <a:rPr lang="ru-RU" dirty="0" smtClean="0"/>
              <a:t>Во втором параграфе нужно высказать своё мнение и привести два-три аргумента в его пользу.</a:t>
            </a:r>
          </a:p>
          <a:p>
            <a:pPr lvl="0"/>
            <a:r>
              <a:rPr lang="ru-RU" dirty="0" smtClean="0"/>
              <a:t>Затем в следующем параграфе, </a:t>
            </a:r>
            <a:r>
              <a:rPr lang="ru-RU" b="1" dirty="0" smtClean="0"/>
              <a:t>согласно плану</a:t>
            </a:r>
            <a:r>
              <a:rPr lang="ru-RU" dirty="0" smtClean="0"/>
              <a:t>, следует представить другую точку зрения на данную проблему и привести 1-2 аргумента её приверженцев. </a:t>
            </a:r>
          </a:p>
          <a:p>
            <a:pPr lvl="0"/>
            <a:r>
              <a:rPr lang="ru-RU" dirty="0" smtClean="0"/>
              <a:t>В том же параграфе, выразив уважение к альтернативной точке зрения, следует привести </a:t>
            </a:r>
            <a:r>
              <a:rPr lang="ru-RU" b="1" dirty="0" smtClean="0"/>
              <a:t>контраргументы</a:t>
            </a:r>
            <a:r>
              <a:rPr lang="ru-RU" dirty="0" smtClean="0"/>
              <a:t> в защиту своей позиции. Старайтесь не повторяться.</a:t>
            </a:r>
          </a:p>
          <a:p>
            <a:pPr lvl="0"/>
            <a:r>
              <a:rPr lang="ru-RU" dirty="0" smtClean="0"/>
              <a:t>В заключительном параграфе ещё раз кратко изложите смысл данного в задании утверждения; подведите итоги, кратко, но убедительно доказав правоту своего мнения.</a:t>
            </a:r>
          </a:p>
          <a:p>
            <a:pPr lvl="0"/>
            <a:r>
              <a:rPr lang="ru-RU" b="1" dirty="0" smtClean="0"/>
              <a:t>Помните,</a:t>
            </a:r>
            <a:r>
              <a:rPr lang="ru-RU" dirty="0" smtClean="0"/>
              <a:t> что необходимо логически делить текст на параграфы и графически выделять их, используя либо красную строку, либо двойной межстрочный интервал между параграфами.</a:t>
            </a:r>
          </a:p>
          <a:p>
            <a:pPr lvl="0"/>
            <a:r>
              <a:rPr lang="ru-RU" dirty="0" smtClean="0"/>
              <a:t>Старайтесь использовать разнообразную лексику и разнообразные грамматические конструкции. </a:t>
            </a:r>
          </a:p>
          <a:p>
            <a:r>
              <a:rPr lang="ru-RU" b="1" dirty="0" smtClean="0"/>
              <a:t>Вы написали письменное высказывание-рассуждение “Ваше мнение”. Теперь проверьте написанное, сверяя ваш текст с планом.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196166" cy="146304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Убедитесь, что вы: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– во вступлении перефразировали проблему;</a:t>
            </a:r>
          </a:p>
          <a:p>
            <a:r>
              <a:rPr lang="ru-RU" dirty="0" smtClean="0"/>
              <a:t>– высказали своё мнение и привели в его защиту по крайней мере два развёрнутых аргумента.</a:t>
            </a:r>
          </a:p>
          <a:p>
            <a:r>
              <a:rPr lang="ru-RU" dirty="0" smtClean="0"/>
              <a:t>– представили альтернативное мнение, объяснили, почему с ним не согласны и привели два развёрнутых контраргумента.</a:t>
            </a:r>
          </a:p>
          <a:p>
            <a:r>
              <a:rPr lang="ru-RU" dirty="0" smtClean="0"/>
              <a:t>– в заключении сделали вытекающий из текста вывод; </a:t>
            </a:r>
          </a:p>
          <a:p>
            <a:r>
              <a:rPr lang="ru-RU" dirty="0" smtClean="0"/>
              <a:t>– разделили текст на параграфы в соответствии с его логической структурой;</a:t>
            </a:r>
          </a:p>
          <a:p>
            <a:r>
              <a:rPr lang="ru-RU" dirty="0" smtClean="0"/>
              <a:t>– использовали языковые средства логической связи внутри предложений и между параграфами;</a:t>
            </a:r>
          </a:p>
          <a:p>
            <a:r>
              <a:rPr lang="ru-RU" dirty="0" smtClean="0"/>
              <a:t>– уложились в указанный лимит слов (250 слов).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938</Words>
  <Application>Microsoft Office PowerPoint</Application>
  <PresentationFormat>Экран (4:3)</PresentationFormat>
  <Paragraphs>67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Обучение письму при подготовке к Единому государственному экзамену (задание С2)</vt:lpstr>
      <vt:lpstr>Тема : “Обучение коммуникативному письму”.  </vt:lpstr>
      <vt:lpstr>Для достижения этих задач были использованы:</vt:lpstr>
      <vt:lpstr>Сочинение по теме:</vt:lpstr>
      <vt:lpstr>Use the following plan: </vt:lpstr>
      <vt:lpstr>     Useful phrases for writing opinion essays:  </vt:lpstr>
      <vt:lpstr>TeXT</vt:lpstr>
      <vt:lpstr>Золотые правила. Письменное высказывание с элементами рассуждения “Ваше мнение”. </vt:lpstr>
      <vt:lpstr>  Убедитесь, что вы: </vt:lpstr>
      <vt:lpstr>Учащимся было предложено дома написать сочинение по теме: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ТРЕНИРОВКА И СОВЕРШЕНСТВОВАНИЕ НАВЫКОВ КОММУНИКАТИВНОГО ПИСЬМА НА УРОКАХ АНГЛИЙСКОГО ЯЗЫКА В ПРОЦЕССЕ  ПОДГОТОВКИ К ЕГЭ</dc:title>
  <cp:lastModifiedBy>1</cp:lastModifiedBy>
  <cp:revision>28</cp:revision>
  <dcterms:modified xsi:type="dcterms:W3CDTF">2014-05-14T14:26:51Z</dcterms:modified>
</cp:coreProperties>
</file>