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783EF-033D-4A45-9085-461105EB7C2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3943-4BBA-4597-8C70-F98917205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5968" cy="2262113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GungsuhChe" pitchFamily="49" charset="-127"/>
                <a:ea typeface="GungsuhChe" pitchFamily="49" charset="-127"/>
              </a:rPr>
              <a:t>Поэма Гомера «Илиада»</a:t>
            </a:r>
            <a:endParaRPr lang="ru-RU" sz="8800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Агамемнон – царь Микен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Патрокл </a:t>
            </a:r>
            <a:r>
              <a:rPr lang="ru-RU" dirty="0" smtClean="0"/>
              <a:t>– друг Ахиллеса</a:t>
            </a:r>
            <a:endParaRPr lang="ru-RU" dirty="0"/>
          </a:p>
        </p:txBody>
      </p:sp>
      <p:pic>
        <p:nvPicPr>
          <p:cNvPr id="22530" name="Picture 2" descr="http://sarahdeming.typepad.com/.a/6a00d8341c58ca53ef0147e24b1ede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2636912"/>
            <a:ext cx="4968552" cy="6619288"/>
          </a:xfrm>
          <a:prstGeom prst="rect">
            <a:avLst/>
          </a:prstGeom>
          <a:noFill/>
        </p:spPr>
      </p:pic>
      <p:pic>
        <p:nvPicPr>
          <p:cNvPr id="22532" name="Picture 4" descr="http://img89.imageshack.us/img95/7908/achillespatroclusberlinf2278g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2420888"/>
            <a:ext cx="3876675" cy="3857625"/>
          </a:xfrm>
          <a:prstGeom prst="rect">
            <a:avLst/>
          </a:prstGeom>
          <a:noFill/>
        </p:spPr>
      </p:pic>
      <p:pic>
        <p:nvPicPr>
          <p:cNvPr id="22534" name="Picture 6" descr="http://greeks.kharkov.ua/site/images/stories/articles/2007-11/001/a_p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05218"/>
            <a:ext cx="3168352" cy="315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Одиссей – царь острова Итака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mifielladi.ru/gallery/2-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971800" cy="3857625"/>
          </a:xfrm>
          <a:prstGeom prst="rect">
            <a:avLst/>
          </a:prstGeom>
          <a:noFill/>
        </p:spPr>
      </p:pic>
      <p:pic>
        <p:nvPicPr>
          <p:cNvPr id="23556" name="Picture 4" descr="http://i4.fastpic.ru/big/2010/1221/27/2dcd9f580b04a0d6b246b6d56f987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4572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688632" cy="1885602"/>
          </a:xfrm>
        </p:spPr>
        <p:txBody>
          <a:bodyPr/>
          <a:lstStyle/>
          <a:p>
            <a:r>
              <a:rPr lang="ru-RU" dirty="0" smtClean="0"/>
              <a:t>Гефест – </a:t>
            </a:r>
            <a:br>
              <a:rPr lang="ru-RU" dirty="0" smtClean="0"/>
            </a:br>
            <a:r>
              <a:rPr lang="ru-RU" dirty="0" smtClean="0"/>
              <a:t>бог-кузнец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ebpage.pace.edu/nreagin/tempmotherhood/spring2002c/pics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619500" cy="2667000"/>
          </a:xfrm>
          <a:prstGeom prst="rect">
            <a:avLst/>
          </a:prstGeom>
          <a:noFill/>
        </p:spPr>
      </p:pic>
      <p:pic>
        <p:nvPicPr>
          <p:cNvPr id="28676" name="Picture 4" descr="http://www.symbolsbook.ru/images/G/Gefe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476625" cy="3857625"/>
          </a:xfrm>
          <a:prstGeom prst="rect">
            <a:avLst/>
          </a:prstGeom>
          <a:noFill/>
        </p:spPr>
      </p:pic>
      <p:pic>
        <p:nvPicPr>
          <p:cNvPr id="28678" name="Picture 6" descr="http://www.nextohm.com/blog-ru/blog/wp-content/uploads/2011/08/924aGef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286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Поединок Ахиллеса с Гектором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hotobucket.com/albums/dd106/TheAutark/AchillesKillsH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33661"/>
            <a:ext cx="5832648" cy="5624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Похороны Гектора</a:t>
            </a:r>
            <a:endParaRPr lang="ru-RU" dirty="0"/>
          </a:p>
        </p:txBody>
      </p:sp>
      <p:pic>
        <p:nvPicPr>
          <p:cNvPr id="25602" name="Picture 2" descr="http://900igr.net/datai/istorija/Akhilles-i-Gektor/0011-008-Pokhorony-Gekt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22687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Троянский конь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ages.fan-de-cinema.com/photos/aventures/troie/pays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09650"/>
            <a:ext cx="7429500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ages.macworld.com/appguide/images/300/599/904/s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64088" cy="3573118"/>
          </a:xfrm>
          <a:prstGeom prst="rect">
            <a:avLst/>
          </a:prstGeom>
          <a:noFill/>
        </p:spPr>
      </p:pic>
      <p:pic>
        <p:nvPicPr>
          <p:cNvPr id="27652" name="Picture 4" descr="http://cdn.uberreview.com/wp-content/uploads/archaictrojanho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00375"/>
            <a:ext cx="47053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Оцените поступки героев «Илиады».</a:t>
            </a:r>
          </a:p>
          <a:p>
            <a:pPr algn="ctr">
              <a:buNone/>
            </a:pPr>
            <a:r>
              <a:rPr lang="ru-RU" sz="4400" dirty="0" smtClean="0"/>
              <a:t>Что вас в них привлекает?</a:t>
            </a:r>
          </a:p>
          <a:p>
            <a:pPr algn="ctr">
              <a:buNone/>
            </a:pPr>
            <a:r>
              <a:rPr lang="ru-RU" sz="4400" dirty="0" smtClean="0"/>
              <a:t>Что вы осуждаете?</a:t>
            </a: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882554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 § 26, стр. 40 – вопрос 2 устно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210146"/>
          </a:xfrm>
        </p:spPr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28800"/>
            <a:ext cx="3754760" cy="4497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Что изображено на картинке?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Как это связано с древним городом Микены?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fr.academic.ru/pictures/frwiki/76/Linear_B_Mus%C3%A9e_arch%C3%A9ologique_de_Myc%C3%A8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762000"/>
            <a:ext cx="504825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iewy.ru/data/pix5/a4ab91773dSBFABYG_59848_e57efedf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95550" cy="4286250"/>
          </a:xfrm>
          <a:prstGeom prst="rect">
            <a:avLst/>
          </a:prstGeom>
          <a:noFill/>
        </p:spPr>
      </p:pic>
      <p:pic>
        <p:nvPicPr>
          <p:cNvPr id="15364" name="Picture 4" descr="http://webzavr.ru/mif_pic/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762125" cy="3857625"/>
          </a:xfrm>
          <a:prstGeom prst="rect">
            <a:avLst/>
          </a:prstGeom>
          <a:noFill/>
        </p:spPr>
      </p:pic>
      <p:pic>
        <p:nvPicPr>
          <p:cNvPr id="15366" name="Picture 6" descr="http://www.accommodationinrome.com/images/venus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9040"/>
            <a:ext cx="3113549" cy="27775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18864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Гера –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5313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Афродита – 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213285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Афина –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260648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старшая богиня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204864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богиня-воительница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445224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огиня любви</a:t>
            </a:r>
            <a:endParaRPr lang="ru-RU" sz="4400" dirty="0"/>
          </a:p>
        </p:txBody>
      </p:sp>
      <p:sp>
        <p:nvSpPr>
          <p:cNvPr id="14" name="Сердце 13"/>
          <p:cNvSpPr/>
          <p:nvPr/>
        </p:nvSpPr>
        <p:spPr>
          <a:xfrm>
            <a:off x="2771800" y="5589240"/>
            <a:ext cx="1224136" cy="108012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accommodationinrome.com/images/venus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755" y="4437112"/>
            <a:ext cx="2713786" cy="2420888"/>
          </a:xfrm>
          <a:prstGeom prst="rect">
            <a:avLst/>
          </a:prstGeom>
          <a:noFill/>
        </p:spPr>
      </p:pic>
      <p:pic>
        <p:nvPicPr>
          <p:cNvPr id="16386" name="Picture 2" descr="http://www.proza.ru/pics/2009/07/30/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124200" cy="3857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Кому Парис должен отдать яблоко?</a:t>
            </a:r>
            <a:endParaRPr lang="ru-RU" sz="4800" dirty="0"/>
          </a:p>
        </p:txBody>
      </p:sp>
      <p:pic>
        <p:nvPicPr>
          <p:cNvPr id="16392" name="Picture 8" descr="http://img-fotki.yandex.ru/get/4814/103425212.11/0_58848_9c999b7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1008"/>
            <a:ext cx="2570280" cy="2948905"/>
          </a:xfrm>
          <a:prstGeom prst="rect">
            <a:avLst/>
          </a:prstGeom>
          <a:noFill/>
        </p:spPr>
      </p:pic>
      <p:pic>
        <p:nvPicPr>
          <p:cNvPr id="9" name="Picture 2" descr="http://viewy.ru/data/pix5/a4ab91773dSBFABYG_59848_e57efedf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123728" cy="3647625"/>
          </a:xfrm>
          <a:prstGeom prst="rect">
            <a:avLst/>
          </a:prstGeom>
          <a:noFill/>
        </p:spPr>
      </p:pic>
      <p:pic>
        <p:nvPicPr>
          <p:cNvPr id="10" name="Picture 4" descr="http://webzavr.ru/mif_pic/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2123" y="3504431"/>
            <a:ext cx="1531877" cy="335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94265E-7 L 0.18108 0.13645 " pathEditMode="relative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Гомер и две его поэмы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Гнев Ахиллеса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Поединок Ахиллеса с Гектором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Похороны Гектора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Троянский конь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Гомер и две его поэмы</a:t>
            </a:r>
            <a:endParaRPr lang="ru-RU" dirty="0"/>
          </a:p>
        </p:txBody>
      </p:sp>
      <p:pic>
        <p:nvPicPr>
          <p:cNvPr id="17410" name="Picture 2" descr="http://cs10789.vkontakte.ru/u2008214/117332151/x_1b903e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943225" cy="3857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1484784"/>
            <a:ext cx="522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«Илиада» </a:t>
            </a:r>
            <a:r>
              <a:rPr lang="ru-RU" sz="3600" dirty="0" smtClean="0"/>
              <a:t>- ее название произошло от слова </a:t>
            </a:r>
            <a:r>
              <a:rPr lang="ru-RU" sz="3600" dirty="0" err="1" smtClean="0"/>
              <a:t>Илион</a:t>
            </a:r>
            <a:r>
              <a:rPr lang="ru-RU" sz="3600" dirty="0" smtClean="0"/>
              <a:t> – другое название города Троя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005064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«Одиссея» </a:t>
            </a:r>
            <a:r>
              <a:rPr lang="ru-RU" sz="3200" dirty="0" smtClean="0"/>
              <a:t>– ее название произошло от имени главного героя поэмы – Одиссея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99792" y="1556792"/>
            <a:ext cx="1224136" cy="79208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71800" y="4005064"/>
            <a:ext cx="1224136" cy="79208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27984" y="407707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Поэмы были созданы в 8-м веке до н.э.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«Илиада» повествует о Троянской войне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63691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 каком году произошла Троянская война?</a:t>
            </a:r>
            <a:endParaRPr lang="ru-RU" sz="4800" dirty="0"/>
          </a:p>
        </p:txBody>
      </p:sp>
      <p:pic>
        <p:nvPicPr>
          <p:cNvPr id="19458" name="Picture 2" descr="http://www.artble.com/imgs/8/6/8/215497/the_wrath_of_ach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11546"/>
            <a:ext cx="6696744" cy="5146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301208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1200 до н.э.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Ахиллес – грек, герой Троянской войны</a:t>
            </a:r>
            <a:endParaRPr lang="ru-RU" dirty="0"/>
          </a:p>
        </p:txBody>
      </p:sp>
      <p:pic>
        <p:nvPicPr>
          <p:cNvPr id="20482" name="Picture 2" descr="http://b1.ac-images.myspacecdn.com/02046/13/40/204644043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158751" cy="3888432"/>
          </a:xfrm>
          <a:prstGeom prst="rect">
            <a:avLst/>
          </a:prstGeom>
          <a:noFill/>
        </p:spPr>
      </p:pic>
      <p:pic>
        <p:nvPicPr>
          <p:cNvPr id="1026" name="Picture 2" descr="http://www.peoples.ru/art/cinema/actor/pitt/pitt_200610311422169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412776"/>
            <a:ext cx="3095625" cy="3857625"/>
          </a:xfrm>
          <a:prstGeom prst="rect">
            <a:avLst/>
          </a:prstGeom>
          <a:noFill/>
        </p:spPr>
      </p:pic>
      <p:pic>
        <p:nvPicPr>
          <p:cNvPr id="1028" name="Picture 4" descr="http://madamemarchay.free.fr/ach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12776"/>
            <a:ext cx="2314575" cy="3857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103674"/>
            <a:ext cx="37289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Ахиллесова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32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Стр. 37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30120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Фетида – морская богиня, мать Ахиллеса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Гектор</a:t>
            </a:r>
            <a:r>
              <a:rPr lang="ru-RU" dirty="0" smtClean="0"/>
              <a:t> – военный вождь троянцев</a:t>
            </a:r>
            <a:endParaRPr lang="ru-RU" dirty="0"/>
          </a:p>
        </p:txBody>
      </p:sp>
      <p:pic>
        <p:nvPicPr>
          <p:cNvPr id="21506" name="Picture 2" descr="http://www.qpic.ws/images/2011093022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268760"/>
            <a:ext cx="2800350" cy="3857625"/>
          </a:xfrm>
          <a:prstGeom prst="rect">
            <a:avLst/>
          </a:prstGeom>
          <a:noFill/>
        </p:spPr>
      </p:pic>
      <p:pic>
        <p:nvPicPr>
          <p:cNvPr id="21508" name="Picture 4" descr="http://troy.indiatimes.com/images/wall6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1268760"/>
            <a:ext cx="5143500" cy="3857625"/>
          </a:xfrm>
          <a:prstGeom prst="rect">
            <a:avLst/>
          </a:prstGeom>
          <a:noFill/>
        </p:spPr>
      </p:pic>
      <p:pic>
        <p:nvPicPr>
          <p:cNvPr id="21510" name="Picture 6" descr="http://www.perseus.tufts.edu/Olympics/pictures/1990.01.177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268760"/>
            <a:ext cx="3532703" cy="24208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Приам</a:t>
            </a:r>
            <a:r>
              <a:rPr lang="ru-RU" sz="4000" dirty="0" smtClean="0"/>
              <a:t> – отец Гетора, царь Трои</a:t>
            </a:r>
          </a:p>
          <a:p>
            <a:r>
              <a:rPr lang="ru-RU" sz="4000" b="1" dirty="0" smtClean="0"/>
              <a:t>Андромаха</a:t>
            </a:r>
            <a:r>
              <a:rPr lang="ru-RU" sz="4000" dirty="0" smtClean="0"/>
              <a:t> – жена Гектора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199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Поэма Гомера «Илиада»</vt:lpstr>
      <vt:lpstr>Повторение</vt:lpstr>
      <vt:lpstr>Slide 3</vt:lpstr>
      <vt:lpstr>Slide 4</vt:lpstr>
      <vt:lpstr>План урока</vt:lpstr>
      <vt:lpstr>Гомер и две его поэмы</vt:lpstr>
      <vt:lpstr>Slide 7</vt:lpstr>
      <vt:lpstr>Ахиллес – грек, герой Троянской войны</vt:lpstr>
      <vt:lpstr>Гектор – военный вождь троянцев</vt:lpstr>
      <vt:lpstr>Агамемнон – царь Микен   Патрокл – друг Ахиллеса</vt:lpstr>
      <vt:lpstr>Одиссей – царь острова Итака</vt:lpstr>
      <vt:lpstr>Гефест –  бог-кузнец</vt:lpstr>
      <vt:lpstr>Поединок Ахиллеса с Гектором</vt:lpstr>
      <vt:lpstr>Похороны Гектора</vt:lpstr>
      <vt:lpstr>Троянский конь</vt:lpstr>
      <vt:lpstr>Slide 16</vt:lpstr>
      <vt:lpstr>Slide 17</vt:lpstr>
      <vt:lpstr>Домашнее задание: § 26, стр. 40 – вопрос 2 устно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Гомера «Илиада»</dc:title>
  <dc:creator>Эльмора</dc:creator>
  <cp:lastModifiedBy>Школа</cp:lastModifiedBy>
  <cp:revision>17</cp:revision>
  <dcterms:created xsi:type="dcterms:W3CDTF">2012-12-12T15:30:51Z</dcterms:created>
  <dcterms:modified xsi:type="dcterms:W3CDTF">2012-12-13T05:13:11Z</dcterms:modified>
</cp:coreProperties>
</file>