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8C8AD-1CAA-40A3-BEEC-2FA27516690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570F5-3490-41F4-9F23-28F0286CD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FF39CE-B9E6-4BB8-B6D5-273DC27ED1B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019F92-315A-45F1-BB9C-266F95B6E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Nastya\&#1052;&#1086;&#1080;%20&#1076;&#1086;&#1082;&#1091;&#1084;&#1077;&#1085;&#1090;&#1099;\&#1052;&#1086;&#1103;%20&#1084;&#1091;&#1079;&#1099;&#1082;&#1072;\robert_rozhdestvenskiy_-_dlya_tebya_(zaycev.net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28596" y="5715016"/>
            <a:ext cx="342902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8305800" cy="1143000"/>
          </a:xfrm>
        </p:spPr>
        <p:txBody>
          <a:bodyPr/>
          <a:lstStyle/>
          <a:p>
            <a:r>
              <a:rPr lang="ru-RU" dirty="0" smtClean="0"/>
              <a:t>И</a:t>
            </a:r>
            <a:r>
              <a:rPr lang="ru-RU" dirty="0" smtClean="0"/>
              <a:t>звестный </a:t>
            </a:r>
            <a:r>
              <a:rPr lang="ru-RU" dirty="0" smtClean="0"/>
              <a:t>советский поэт, переводчик, лауреат Премии Ленинского </a:t>
            </a:r>
            <a:r>
              <a:rPr lang="ru-RU" dirty="0" smtClean="0"/>
              <a:t>Комсомола </a:t>
            </a:r>
            <a:r>
              <a:rPr lang="ru-RU" dirty="0" smtClean="0"/>
              <a:t>и Государственной Премии СССР.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305800" cy="1981200"/>
          </a:xfrm>
        </p:spPr>
        <p:txBody>
          <a:bodyPr/>
          <a:lstStyle/>
          <a:p>
            <a:r>
              <a:rPr lang="ru-RU" sz="4000" b="1" dirty="0" smtClean="0"/>
              <a:t>Рождественский Роберт Иванович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428604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«Филологов не понимает </a:t>
            </a:r>
            <a:r>
              <a:rPr lang="ru-RU" sz="1200" i="1" dirty="0" err="1" smtClean="0"/>
              <a:t>физтех</a:t>
            </a:r>
            <a:r>
              <a:rPr lang="ru-RU" sz="1200" i="1" dirty="0" smtClean="0"/>
              <a:t>,- Молчит в темноте. Эти не понимают тех. А этих — те.</a:t>
            </a:r>
          </a:p>
          <a:p>
            <a:r>
              <a:rPr lang="ru-RU" sz="1200" i="1" dirty="0" smtClean="0"/>
              <a:t>Не понимает дочки своей нервная мать. Не знает, как и ответить ей </a:t>
            </a:r>
          </a:p>
          <a:p>
            <a:r>
              <a:rPr lang="ru-RU" sz="1200" i="1" dirty="0" smtClean="0"/>
              <a:t>и что понимать». </a:t>
            </a:r>
            <a:endParaRPr lang="ru-RU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78645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Презентация ученицы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11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класса «А»</a:t>
            </a: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Трофимовой Анастасии.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 descr="8e882fd3fcc4c3314980cccb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1912456" cy="1269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17px-VLKSM-Prize-Medal-fro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714884"/>
            <a:ext cx="215873" cy="520635"/>
          </a:xfrm>
          <a:prstGeom prst="rect">
            <a:avLst/>
          </a:prstGeom>
        </p:spPr>
      </p:pic>
      <p:pic>
        <p:nvPicPr>
          <p:cNvPr id="10" name="Рисунок 9" descr="20px-Medal_State_Prize_Soviet_Un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714884"/>
            <a:ext cx="190500" cy="381000"/>
          </a:xfrm>
          <a:prstGeom prst="rect">
            <a:avLst/>
          </a:prstGeom>
        </p:spPr>
      </p:pic>
      <p:pic>
        <p:nvPicPr>
          <p:cNvPr id="11" name="Рисунок 10" descr="rozhdestvenskiy.jpg"/>
          <p:cNvPicPr>
            <a:picLocks noChangeAspect="1"/>
          </p:cNvPicPr>
          <p:nvPr/>
        </p:nvPicPr>
        <p:blipFill>
          <a:blip r:embed="rId5" cstate="print"/>
          <a:srcRect b="21739"/>
          <a:stretch>
            <a:fillRect/>
          </a:stretch>
        </p:blipFill>
        <p:spPr>
          <a:xfrm>
            <a:off x="2786050" y="500042"/>
            <a:ext cx="1285868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rozhdestvenskiy_robert_9.jpg"/>
          <p:cNvPicPr>
            <a:picLocks noChangeAspect="1"/>
          </p:cNvPicPr>
          <p:nvPr/>
        </p:nvPicPr>
        <p:blipFill>
          <a:blip r:embed="rId6"/>
          <a:srcRect l="53750" t="1013" r="5000" b="68581"/>
          <a:stretch>
            <a:fillRect/>
          </a:stretch>
        </p:blipFill>
        <p:spPr>
          <a:xfrm>
            <a:off x="4214810" y="500042"/>
            <a:ext cx="1571636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071678"/>
            <a:ext cx="5072098" cy="2643206"/>
          </a:xfrm>
        </p:spPr>
        <p:txBody>
          <a:bodyPr/>
          <a:lstStyle/>
          <a:p>
            <a:r>
              <a:rPr lang="ru-RU" sz="1600" dirty="0" smtClean="0"/>
              <a:t>Роберт Иванович Рождественский умер в Москве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19 августа 1994 </a:t>
            </a:r>
            <a:r>
              <a:rPr lang="ru-RU" sz="1600" dirty="0" smtClean="0"/>
              <a:t>года от </a:t>
            </a:r>
            <a:r>
              <a:rPr lang="ru-RU" sz="1600" dirty="0" smtClean="0"/>
              <a:t>инфаркта. </a:t>
            </a:r>
            <a:r>
              <a:rPr lang="ru-RU" sz="1600" dirty="0" smtClean="0"/>
              <a:t>Похоронен в </a:t>
            </a:r>
            <a:r>
              <a:rPr lang="ru-RU" sz="1600" dirty="0" err="1" smtClean="0"/>
              <a:t>Переделкине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В том же году в Москве вышел сборник «</a:t>
            </a:r>
            <a:r>
              <a:rPr lang="ru-RU" sz="1600" u="sng" dirty="0" smtClean="0"/>
              <a:t>Последние стихи Роберта Рождественского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В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1997</a:t>
            </a:r>
            <a:r>
              <a:rPr lang="ru-RU" sz="1600" dirty="0" smtClean="0"/>
              <a:t> году имя Роберта Рождественского было присвоено малой планете, зарегистрированной в международном каталоге малых планет под № 5360.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220px-Doska_Rogdestvenskii_Mosk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57166"/>
            <a:ext cx="1877381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20px-Memorial_stone_to_Russian_poet_Robert_Rozhdestven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286124"/>
            <a:ext cx="2794000" cy="218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57422" y="50004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Памятная доска на доме в Москве, где жил Роберт Рождественский (установлена в 2012 </a:t>
            </a:r>
            <a:r>
              <a:rPr lang="ru-RU" sz="1200" i="1" dirty="0" smtClean="0"/>
              <a:t>году)</a:t>
            </a:r>
            <a:endParaRPr lang="ru-RU" sz="1200" i="1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6143636" y="571480"/>
            <a:ext cx="428628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15074" y="592933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Мемориальный камень Р. Рождественскому в Омске. </a:t>
            </a:r>
            <a:endParaRPr lang="ru-RU" sz="1400" i="1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7358082" y="5572140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43768" y="1500174"/>
            <a:ext cx="1643074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1500174"/>
            <a:ext cx="1714512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1500174"/>
            <a:ext cx="2286016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500174"/>
            <a:ext cx="2214578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143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могу не поделиться одним из самым любимых стихов Роберта Ивановича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785794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Бессонница-90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2143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</a:t>
            </a:r>
            <a:r>
              <a:rPr lang="ru-RU" sz="1000" dirty="0" smtClean="0"/>
              <a:t> –</a:t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боящиеся озонной дыры, </a:t>
            </a:r>
            <a:r>
              <a:rPr lang="ru-RU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СПИДа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кооператоров,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нашпигованные с детства лекарствами,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слухами и нитратами,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молящиеся, матерящиеся,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работающие и бастующие,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следователи и подследственные,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стареющие и растущие,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спорящие, с чего начинать: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фундамента или кровли,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жаждущие немедленной демократии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или крови,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857628"/>
            <a:ext cx="264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</a:t>
            </a:r>
            <a:r>
              <a:rPr lang="ru-RU" sz="1000" dirty="0" smtClean="0"/>
              <a:t> </a:t>
            </a:r>
            <a:r>
              <a:rPr lang="ru-RU" sz="1000" dirty="0" smtClean="0"/>
              <a:t>–</a:t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типовые, типичные,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кажущиеся нетипичными,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поумневшие вдруг на «консенсусы»,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«конверсии»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«импичменты»,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ждущие указаний,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 делать надо, а что не надо,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обожающие: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– музыку </a:t>
            </a:r>
            <a:r>
              <a:rPr lang="ru-RU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Шнитке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– </a:t>
            </a:r>
            <a:r>
              <a:rPr lang="ru-RU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перетягиванье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каната,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говорящие на трех языках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не знающие своего,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готовые примкнуть к пятерым,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пятеро – на одного,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1571612"/>
            <a:ext cx="2428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 </a:t>
            </a:r>
            <a:r>
              <a:rPr lang="ru-RU" sz="1000" dirty="0" smtClean="0"/>
              <a:t>– </a:t>
            </a:r>
            <a:endParaRPr lang="ru-RU" sz="1000" dirty="0" smtClean="0"/>
          </a:p>
          <a:p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страже, в долгу и в долгах,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взлете и на больничном,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хвастающие куском колбасы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или теликом заграничным,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привычке докладывающие наверх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досрочном весеннем севе,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отъезжающие,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за свободой на Запад,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за деньгами на Север,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3071810"/>
            <a:ext cx="1785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 </a:t>
            </a:r>
            <a:r>
              <a:rPr lang="ru-RU" sz="1000" dirty="0" smtClean="0"/>
              <a:t>–</a:t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обитающие в общежитиях,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хоромах, подвалах, квартирах,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требующие вместо «Хлеба и зрелищ!» -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«Хлеба и презервативов!»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объединенные, разъединенные,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фобы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-</a:t>
            </a:r>
            <a:r>
              <a:rPr lang="ru-RU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маны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-филы,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обожающие бег трусцой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детективные фильмы,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4949785"/>
            <a:ext cx="207170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</a:t>
            </a:r>
            <a:r>
              <a:rPr lang="ru-RU" sz="1000" dirty="0" smtClean="0"/>
              <a:t> –</a:t>
            </a: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замкнувшиеся на себе,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познавшие Эрмитаж и </a:t>
            </a:r>
            <a:r>
              <a:rPr lang="ru-RU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Бутырки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сдающие карты или экзамены,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вахты или пустые бутылки,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задыхающиеся от смога,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 счастья и от обид,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делающие открытия,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подлости,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важный вид,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1500174"/>
            <a:ext cx="18573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</a:t>
            </a:r>
            <a:r>
              <a:rPr lang="ru-RU" sz="1000" dirty="0" smtClean="0"/>
              <a:t> </a:t>
            </a:r>
            <a:r>
              <a:rPr lang="ru-RU" sz="1000" dirty="0" smtClean="0"/>
              <a:t>– </a:t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озирающие со страхом воспаленные веси и грады,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мечтающие о светлом грядущем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о том, как дожить до зарплаты,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 – 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идейные и безыдейные,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вперед и назад глядящие,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непрерывно ищущие врагов 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все время их находящие,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пышущие здоровьем,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никотинною слизью харкающие,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надежные и растерянные,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побирающиеся и хапающие</a:t>
            </a:r>
            <a:r>
              <a:rPr lang="ru-RU" sz="1000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4143380"/>
            <a:ext cx="1643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 </a:t>
            </a:r>
            <a:r>
              <a:rPr lang="ru-RU" sz="1000" dirty="0" smtClean="0"/>
              <a:t>–</a:t>
            </a: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одетые в шубы и ватники,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купальники и бронежилеты,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любители флоксов и домино,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березовых веников и оперетты,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шагающие на службу с утра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переулку морозному,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1428736"/>
            <a:ext cx="17145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ругающие радикулит и Совмин,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верящие </a:t>
            </a:r>
            <a:r>
              <a:rPr lang="ru-RU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Кашпировскому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орущие на своих детей,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магазинам рыскающие,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стиснутые в вагонах метро,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слушающие и не слышащие,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3286124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</a:t>
            </a:r>
            <a:r>
              <a:rPr lang="ru-RU" sz="1000" dirty="0" smtClean="0"/>
              <a:t> –</a:t>
            </a: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равняющиеся на красное,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черное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или белое знамя,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спрашиваем у самих себя: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 же будет</a:t>
            </a:r>
            <a:b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 всеми нами?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картинки из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Google,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Yandex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Mail.ru.</a:t>
            </a:r>
          </a:p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личные файлы: «Будь, пожалуйста, послабее…»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незаменимая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Википедия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воображение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Источники (использовала)</a:t>
            </a:r>
            <a:r>
              <a:rPr sz="2800" b="1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 descr="1350959999_42_file65du1wgj6sh1lryd7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000372"/>
            <a:ext cx="3357559" cy="2518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5643578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Благодарю за внимание.</a:t>
            </a:r>
            <a:endParaRPr lang="ru-RU" sz="20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3857652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следует отметить, что родился этот поистине талантливый человек 20 июня 1932 г. </a:t>
            </a:r>
            <a:r>
              <a:rPr lang="ru-RU" dirty="0" err="1" smtClean="0"/>
              <a:t>Петкевич</a:t>
            </a:r>
            <a:r>
              <a:rPr lang="ru-RU" dirty="0" smtClean="0"/>
              <a:t> Роберт Станиславович – полное имя Роберта Рождественского, полученное им при </a:t>
            </a:r>
            <a:r>
              <a:rPr lang="ru-RU" dirty="0" smtClean="0"/>
              <a:t>рождении*. </a:t>
            </a:r>
            <a:endParaRPr lang="ru-RU" dirty="0" smtClean="0"/>
          </a:p>
          <a:p>
            <a:r>
              <a:rPr lang="ru-RU" dirty="0" smtClean="0"/>
              <a:t>Не премину также отметить, что имя своё он получил в честь Роберта Эйхе (известного революционера, советского </a:t>
            </a:r>
            <a:r>
              <a:rPr lang="ru-RU" dirty="0" smtClean="0"/>
              <a:t>государственного и  </a:t>
            </a:r>
            <a:r>
              <a:rPr lang="ru-RU" dirty="0" smtClean="0"/>
              <a:t>партийного деятеля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oberts_Eihe_1890-1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4786322"/>
            <a:ext cx="1000132" cy="1316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43802" y="6072206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2">
                    <a:lumMod val="75000"/>
                  </a:schemeClr>
                </a:solidFill>
              </a:rPr>
              <a:t>    Роберт Эйхе</a:t>
            </a:r>
            <a:endParaRPr lang="ru-RU" sz="1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643578"/>
            <a:ext cx="5715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*Фамилию «Рождественский» Роберт </a:t>
            </a:r>
            <a:r>
              <a:rPr lang="ru-RU" sz="1400" i="1" dirty="0" err="1" smtClean="0">
                <a:solidFill>
                  <a:schemeClr val="bg2">
                    <a:lumMod val="75000"/>
                  </a:schemeClr>
                </a:solidFill>
              </a:rPr>
              <a:t>Станиславич</a:t>
            </a:r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 получил от своего отчима, Ивана Ивановича Рождественского </a:t>
            </a:r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14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675728619.jpg"/>
          <p:cNvPicPr>
            <a:picLocks noChangeAspect="1"/>
          </p:cNvPicPr>
          <p:nvPr/>
        </p:nvPicPr>
        <p:blipFill>
          <a:blip r:embed="rId3"/>
          <a:srcRect l="43323" t="22778" r="33306" b="20056"/>
          <a:stretch>
            <a:fillRect/>
          </a:stretch>
        </p:blipFill>
        <p:spPr>
          <a:xfrm>
            <a:off x="6215074" y="4572008"/>
            <a:ext cx="1000132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72198" y="6072206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chemeClr val="bg2">
                    <a:lumMod val="75000"/>
                  </a:schemeClr>
                </a:solidFill>
              </a:rPr>
              <a:t>Вера Павловна Рождественская (мать)</a:t>
            </a:r>
            <a:endParaRPr lang="ru-RU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Первая публикация Роберта — это стихотворение «С винтовкой мой папа уходит в поход…» («Омская правда»,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8 июля 1941 г</a:t>
            </a:r>
            <a:r>
              <a:rPr lang="ru-RU" sz="2000" dirty="0" smtClean="0"/>
              <a:t>.).</a:t>
            </a:r>
          </a:p>
          <a:p>
            <a:r>
              <a:rPr lang="ru-RU" sz="2000" dirty="0" smtClean="0"/>
              <a:t>В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1943</a:t>
            </a:r>
            <a:r>
              <a:rPr lang="ru-RU" sz="2000" dirty="0" smtClean="0"/>
              <a:t> году учился в военно-музыкальной школе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1950 </a:t>
            </a:r>
            <a:r>
              <a:rPr lang="ru-RU" sz="2000" dirty="0" smtClean="0"/>
              <a:t>году в журнале «</a:t>
            </a:r>
            <a:r>
              <a:rPr lang="ru-RU" sz="2000" u="sng" dirty="0" smtClean="0"/>
              <a:t>На рубеже</a:t>
            </a:r>
            <a:r>
              <a:rPr lang="ru-RU" sz="2000" dirty="0" smtClean="0"/>
              <a:t>» (Петрозаводск) появляются первые взрослые публикации стихов Роберта Рождественского. В этом же году Рождественский пробует поступить в </a:t>
            </a:r>
            <a:r>
              <a:rPr lang="ru-RU" sz="2000" dirty="0" smtClean="0"/>
              <a:t>Литературный институт им. Горького, </a:t>
            </a:r>
            <a:r>
              <a:rPr lang="ru-RU" sz="2000" dirty="0" smtClean="0"/>
              <a:t>но неудачно. </a:t>
            </a:r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1986</a:t>
            </a:r>
            <a:r>
              <a:rPr lang="ru-RU" sz="2000" b="1" dirty="0" smtClean="0"/>
              <a:t> </a:t>
            </a:r>
            <a:r>
              <a:rPr lang="ru-RU" sz="2000" dirty="0" smtClean="0"/>
              <a:t>года — председатель Комиссии по литературному наследию </a:t>
            </a:r>
            <a:r>
              <a:rPr lang="ru-RU" sz="2000" dirty="0" smtClean="0"/>
              <a:t>Осипа Мандельштама, </a:t>
            </a:r>
            <a:r>
              <a:rPr lang="ru-RU" sz="2000" dirty="0" smtClean="0"/>
              <a:t>принимал непосредственное участие в деле о реабилитации О. Э. Мандельштама. Председатель Комиссии по литературному наследию </a:t>
            </a:r>
            <a:r>
              <a:rPr lang="ru-RU" sz="2000" dirty="0" smtClean="0"/>
              <a:t> Марины Цветаевой, </a:t>
            </a:r>
            <a:r>
              <a:rPr lang="ru-RU" sz="2000" dirty="0" smtClean="0"/>
              <a:t>добился открытия Дома-музея Цветаевой в Москве. Председатель Комиссии по литературному наследию </a:t>
            </a:r>
            <a:r>
              <a:rPr lang="ru-RU" sz="2000" dirty="0" smtClean="0"/>
              <a:t>Владимира Высоцкого, </a:t>
            </a:r>
            <a:r>
              <a:rPr lang="ru-RU" sz="2000" dirty="0" smtClean="0"/>
              <a:t>составитель первой изданной в СССР книги стихов Высоцкого «</a:t>
            </a:r>
            <a:r>
              <a:rPr lang="ru-RU" sz="2000" u="sng" dirty="0" smtClean="0"/>
              <a:t>Нерв</a:t>
            </a:r>
            <a:r>
              <a:rPr lang="ru-RU" sz="2000" dirty="0" smtClean="0"/>
              <a:t>» (1981 г.). В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1993</a:t>
            </a:r>
            <a:r>
              <a:rPr lang="ru-RU" sz="2000" dirty="0" smtClean="0"/>
              <a:t> году подписал </a:t>
            </a:r>
            <a:r>
              <a:rPr lang="ru-RU" sz="2000" dirty="0" smtClean="0"/>
              <a:t>«</a:t>
            </a:r>
            <a:r>
              <a:rPr lang="ru-RU" sz="2000" u="sng" dirty="0" smtClean="0"/>
              <a:t>Письмо сорока двух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14290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bg2">
                    <a:lumMod val="75000"/>
                  </a:schemeClr>
                </a:solidFill>
              </a:rPr>
              <a:t>Несколько фактов из биографии:</a:t>
            </a:r>
            <a:endParaRPr lang="ru-RU" sz="3600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ac6978aa51dccaa077d237ee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1471390" cy="115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a10b6de28290d7be955d1b6566b57fd_f2fb3dbf311a7f2143312f86ed136e40_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28604"/>
            <a:ext cx="785818" cy="115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428604"/>
            <a:ext cx="1481955" cy="113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14311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Роберт </a:t>
            </a:r>
            <a:r>
              <a:rPr lang="ru-RU" dirty="0" smtClean="0"/>
              <a:t>Рождественский вошёл в литературу вместе с группой талантливых сверстников, </a:t>
            </a:r>
            <a:endParaRPr lang="ru-RU" dirty="0" smtClean="0"/>
          </a:p>
          <a:p>
            <a:r>
              <a:rPr lang="ru-RU" dirty="0" smtClean="0"/>
              <a:t>среди </a:t>
            </a:r>
            <a:r>
              <a:rPr lang="ru-RU" dirty="0" smtClean="0"/>
              <a:t>которых выделялись </a:t>
            </a:r>
            <a:endParaRPr lang="ru-RU" dirty="0" smtClean="0"/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Евгений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Евтушенко, Белла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Ахмадулина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Андрей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Вознесенский.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1571612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chemeClr val="bg2">
                    <a:lumMod val="75000"/>
                  </a:schemeClr>
                </a:solidFill>
              </a:rPr>
              <a:t>А.Е. Евтушенко</a:t>
            </a:r>
            <a:endParaRPr lang="ru-RU" sz="105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1571612"/>
            <a:ext cx="1285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chemeClr val="bg2">
                    <a:lumMod val="75000"/>
                  </a:schemeClr>
                </a:solidFill>
              </a:rPr>
              <a:t>А.А. Вознесенский</a:t>
            </a:r>
            <a:endParaRPr lang="ru-RU" sz="105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1571612"/>
            <a:ext cx="1285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chemeClr val="bg2">
                    <a:lumMod val="75000"/>
                  </a:schemeClr>
                </a:solidFill>
              </a:rPr>
              <a:t>Б.А. Ахмадулина</a:t>
            </a:r>
            <a:endParaRPr lang="ru-RU" sz="105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786314" y="714356"/>
            <a:ext cx="1714512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6572264" y="357166"/>
            <a:ext cx="2143140" cy="26432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57752" y="928670"/>
            <a:ext cx="1500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10000"/>
                  </a:schemeClr>
                </a:solidFill>
              </a:rPr>
              <a:t>Поэты-шестидесятники</a:t>
            </a:r>
            <a:endParaRPr lang="ru-RU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9454" y="642918"/>
            <a:ext cx="1428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Субкультура советской интеллигенции, </a:t>
            </a:r>
            <a:r>
              <a:rPr lang="ru-RU" sz="10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в основном захватившая поколение, родившееся приблизительно между </a:t>
            </a:r>
            <a:r>
              <a:rPr lang="ru-RU" sz="10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1925 и 1945 годами. Историческим </a:t>
            </a:r>
            <a:r>
              <a:rPr lang="ru-RU" sz="10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контекстом, сформировавшим взгляды «шестидесятников», были годы </a:t>
            </a:r>
            <a:r>
              <a:rPr lang="ru-RU" sz="10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сталинизма, </a:t>
            </a:r>
            <a:r>
              <a:rPr lang="ru-RU" sz="10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Великая Отечественная война и </a:t>
            </a:r>
            <a:r>
              <a:rPr lang="ru-RU" sz="10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эпоха </a:t>
            </a:r>
            <a:r>
              <a:rPr lang="ru-RU" sz="10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«оттепели».</a:t>
            </a:r>
            <a:endParaRPr lang="ru-RU" sz="1000" i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358082" y="3357562"/>
            <a:ext cx="57150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57356" y="4214818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Молодая поэзия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1950-х</a:t>
            </a:r>
            <a:r>
              <a:rPr lang="ru-RU" sz="1600" dirty="0" smtClean="0"/>
              <a:t> начинала с броских манифестов, стремясь как можно скорее утвердиться в сознании читателей. Ей помогла эстрада: сам стих молодых лет не мог существовать без звучания. Но прежде всего, подкупали гражданский и нравственный пафос этой внутренне разнообразной </a:t>
            </a:r>
            <a:endParaRPr lang="ru-RU" sz="1600" dirty="0" smtClean="0"/>
          </a:p>
          <a:p>
            <a:r>
              <a:rPr lang="ru-RU" sz="1600" dirty="0" smtClean="0"/>
              <a:t>лирики</a:t>
            </a:r>
            <a:r>
              <a:rPr lang="ru-RU" sz="1600" dirty="0" smtClean="0"/>
              <a:t>, поэтический взгляд, который утверждает личность творящего человека в центре вселенной.</a:t>
            </a:r>
            <a:endParaRPr lang="ru-RU" sz="1600" dirty="0"/>
          </a:p>
        </p:txBody>
      </p:sp>
      <p:pic>
        <p:nvPicPr>
          <p:cNvPr id="24" name="Рисунок 23" descr="nc3375-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714752"/>
            <a:ext cx="1559890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robert_rozhdestvenskiy_-_dlya_teby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071670" y="3571876"/>
            <a:ext cx="304800" cy="304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57422" y="3571876"/>
            <a:ext cx="3429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«Будь, пожалуйста, послабее…» Рождественский (читает автор).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7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002vl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000504"/>
            <a:ext cx="2286016" cy="2145898"/>
          </a:xfrm>
          <a:prstGeom prst="rect">
            <a:avLst/>
          </a:prstGeom>
        </p:spPr>
      </p:pic>
      <p:pic>
        <p:nvPicPr>
          <p:cNvPr id="18" name="Рисунок 17" descr="002vl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000240"/>
            <a:ext cx="2000264" cy="2071702"/>
          </a:xfrm>
          <a:prstGeom prst="rect">
            <a:avLst/>
          </a:prstGeom>
        </p:spPr>
      </p:pic>
      <p:pic>
        <p:nvPicPr>
          <p:cNvPr id="16" name="Рисунок 15" descr="002vl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071942"/>
            <a:ext cx="1928826" cy="2071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7858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Характерное свойство поэзии Рождественского — постоянно пульсирующая современность, живая актуальность вопросов, которые он ставит перед самим собой и перед нами. Эти вопросы касаются столь многих людей, что мгновенно находят отклик в самых различных кругах. Если выстроить стихи и поэмы Рождественского в хронологическом порядке, то можно убедиться, что лирическая исповедь поэта отражает некоторые существенные черты, свойственные нашей общественной жизни, её движение, возмужание, духовные обретения и потери.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4214818"/>
            <a:ext cx="18573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chemeClr val="bg2">
                    <a:lumMod val="75000"/>
                  </a:schemeClr>
                </a:solidFill>
              </a:rPr>
              <a:t>Человеку надо мало: чтоб искал и находил. Чтоб имелись для начала Друг - один и враг - один... Человеку надо мало: чтоб тропинка вдаль вела. Чтоб жила на свете мама. Сколько нужно ей - жила.. </a:t>
            </a:r>
            <a:endParaRPr lang="ru-RU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214554"/>
            <a:ext cx="185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2">
                    <a:lumMod val="75000"/>
                  </a:schemeClr>
                </a:solidFill>
              </a:rPr>
              <a:t>Этих снежинок смесь. Этого снега прах. Как запоздалая месть летнему буйству трав. Этих снежинок явь, призрачное крыло. Белого небытия множественное число... </a:t>
            </a:r>
            <a:endParaRPr lang="ru-RU" sz="1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4357694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2">
                    <a:lumMod val="75000"/>
                  </a:schemeClr>
                </a:solidFill>
              </a:rPr>
              <a:t>Я буквы выучил еще до школы, и это было сладко и рисково... Но я любую книжную лавину бесстрашно сокращал наполовину. Природа и другие «трали-вали» меня совсем не интересовали. </a:t>
            </a:r>
            <a:endParaRPr lang="ru-RU" sz="1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18128910">
            <a:off x="1102196" y="2303773"/>
            <a:ext cx="1927351" cy="9687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2963196">
            <a:off x="5705735" y="2344388"/>
            <a:ext cx="2090248" cy="9366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Рисунок 23" descr="27__YUrij_Gulyaev_2C_Kolonnyj_z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286256"/>
            <a:ext cx="2214578" cy="178595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Большое место в творчестве Роберта Рождественского занимает </a:t>
            </a:r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любовная лирика</a:t>
            </a:r>
            <a:r>
              <a:rPr lang="ru-RU" sz="1600" dirty="0" smtClean="0"/>
              <a:t>.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20" y="1357298"/>
            <a:ext cx="4572032" cy="2308324"/>
          </a:xfrm>
          <a:prstGeom prst="rect">
            <a:avLst/>
          </a:prstGeom>
          <a:noFill/>
          <a:effectLst>
            <a:outerShdw blurRad="50800" dist="50800" dir="5400000" sx="73000" sy="73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Хотя б во сне давай увидимся с тобой. </a:t>
            </a:r>
            <a:endParaRPr lang="ru-RU" sz="1200" i="1" dirty="0" smtClean="0"/>
          </a:p>
          <a:p>
            <a:r>
              <a:rPr lang="ru-RU" sz="1200" i="1" dirty="0" smtClean="0"/>
              <a:t>Пусть </a:t>
            </a:r>
            <a:r>
              <a:rPr lang="ru-RU" sz="1200" i="1" dirty="0" smtClean="0"/>
              <a:t>хоть во сне твой голос зазвучит... </a:t>
            </a:r>
            <a:endParaRPr lang="ru-RU" sz="1200" i="1" dirty="0" smtClean="0"/>
          </a:p>
          <a:p>
            <a:r>
              <a:rPr lang="ru-RU" sz="1200" i="1" dirty="0" smtClean="0"/>
              <a:t>В </a:t>
            </a:r>
            <a:r>
              <a:rPr lang="ru-RU" sz="1200" i="1" dirty="0" smtClean="0"/>
              <a:t>окно — не то дождем, не то крупой с утра заладило. </a:t>
            </a:r>
            <a:endParaRPr lang="ru-RU" sz="1200" i="1" dirty="0" smtClean="0"/>
          </a:p>
          <a:p>
            <a:r>
              <a:rPr lang="ru-RU" sz="1200" i="1" dirty="0" smtClean="0"/>
              <a:t>И </a:t>
            </a:r>
            <a:r>
              <a:rPr lang="ru-RU" sz="1200" i="1" dirty="0" smtClean="0"/>
              <a:t>вот стучит, стучит</a:t>
            </a:r>
            <a:r>
              <a:rPr lang="ru-RU" sz="1200" i="1" dirty="0" smtClean="0"/>
              <a:t>...</a:t>
            </a:r>
          </a:p>
          <a:p>
            <a:r>
              <a:rPr lang="ru-RU" sz="1200" i="1" dirty="0" smtClean="0"/>
              <a:t>Как </a:t>
            </a:r>
            <a:r>
              <a:rPr lang="ru-RU" sz="1200" i="1" dirty="0" smtClean="0"/>
              <a:t>ты необходима мне теперь! </a:t>
            </a:r>
            <a:endParaRPr lang="ru-RU" sz="1200" i="1" dirty="0" smtClean="0"/>
          </a:p>
          <a:p>
            <a:r>
              <a:rPr lang="ru-RU" sz="1200" i="1" dirty="0" smtClean="0"/>
              <a:t>Увидеть </a:t>
            </a:r>
            <a:r>
              <a:rPr lang="ru-RU" sz="1200" i="1" dirty="0" smtClean="0"/>
              <a:t>бы. </a:t>
            </a:r>
            <a:endParaRPr lang="ru-RU" sz="1200" i="1" dirty="0" smtClean="0"/>
          </a:p>
          <a:p>
            <a:r>
              <a:rPr lang="ru-RU" sz="1200" i="1" dirty="0" smtClean="0"/>
              <a:t>Запомнить </a:t>
            </a:r>
            <a:r>
              <a:rPr lang="ru-RU" sz="1200" i="1" dirty="0" smtClean="0"/>
              <a:t>все подряд... </a:t>
            </a:r>
            <a:endParaRPr lang="ru-RU" sz="1200" i="1" dirty="0" smtClean="0"/>
          </a:p>
          <a:p>
            <a:r>
              <a:rPr lang="ru-RU" sz="1200" i="1" dirty="0" smtClean="0"/>
              <a:t>За </a:t>
            </a:r>
            <a:r>
              <a:rPr lang="ru-RU" sz="1200" i="1" dirty="0" smtClean="0"/>
              <a:t>стенкою о чём-то говорят. </a:t>
            </a:r>
            <a:endParaRPr lang="ru-RU" sz="1200" i="1" dirty="0" smtClean="0"/>
          </a:p>
          <a:p>
            <a:r>
              <a:rPr lang="ru-RU" sz="1200" i="1" dirty="0" smtClean="0"/>
              <a:t>Не </a:t>
            </a:r>
            <a:r>
              <a:rPr lang="ru-RU" sz="1200" i="1" dirty="0" smtClean="0"/>
              <a:t>слышу. Но, наверно,— о тебе!.. </a:t>
            </a:r>
            <a:endParaRPr lang="ru-RU" sz="1200" i="1" dirty="0" smtClean="0"/>
          </a:p>
          <a:p>
            <a:r>
              <a:rPr lang="ru-RU" sz="1200" i="1" dirty="0" smtClean="0"/>
              <a:t>Наверное</a:t>
            </a:r>
            <a:r>
              <a:rPr lang="ru-RU" sz="1200" i="1" dirty="0" smtClean="0"/>
              <a:t>, я у тебя в долгу, любовь, наверно, плохо берегу: хочу услышать голос — не могу! </a:t>
            </a:r>
            <a:endParaRPr lang="ru-RU" sz="1200" i="1" dirty="0" smtClean="0"/>
          </a:p>
          <a:p>
            <a:r>
              <a:rPr lang="ru-RU" sz="1200" i="1" dirty="0" smtClean="0"/>
              <a:t>Лицо </a:t>
            </a:r>
            <a:r>
              <a:rPr lang="ru-RU" sz="1200" i="1" dirty="0" smtClean="0"/>
              <a:t>пытаюсь вспомнить — не могу!.. </a:t>
            </a:r>
            <a:endParaRPr lang="ru-RU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1357298"/>
            <a:ext cx="335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/>
              <a:t>Ты мне сказала: «Ночью Тебя я видела с другой! Снилось: на тонкой ноте в печке гудел огонь. Снилось, что пахло гарью. Снилось, метель мела, Снилось, что та — другая — тебя у метро ждала. И это было началом и приближеньем конца. Я где-то ее встречала — жаль, не помню лица. </a:t>
            </a:r>
            <a:endParaRPr lang="ru-RU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Его герой и здесь целен, как и в других проявлениях своего характера. Это вовсе не означает, что, вступая в зону чувства, он не испытывает драматических противоречий, конфликтов. Напротив, все стихи Рождественского о любви наполнены тревожным сердечным движением. Путь к любимой для поэта — всегда непростой путь; это, по существу, поиск смысла жизни, единственного и неповторимого счастья, путь к себе.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78631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Печататься Роберт Рождественский начал </a:t>
            </a:r>
            <a:r>
              <a:rPr lang="ru-RU" dirty="0" smtClean="0"/>
              <a:t>в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1950 </a:t>
            </a:r>
            <a:r>
              <a:rPr lang="ru-RU" dirty="0" smtClean="0"/>
              <a:t>году.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многочисленных сборниках проявил себя как один из представителей (наряду с Е. А. Евтушенко, А. А. Вознесенским, Б. А. Ахмадулиной и другими), «молодой поэзии»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1950—1960-х</a:t>
            </a:r>
            <a:r>
              <a:rPr lang="ru-RU" dirty="0" smtClean="0"/>
              <a:t> годов, творчество которого отличали не только искренность и свежесть поэтического языка, но и ярко выраженная гражданственность, высокая патетика, масштабность и контрастность изображения в сочетании с известной рационалистичностью.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57222" y="2643182"/>
            <a:ext cx="8301038" cy="1357314"/>
          </a:xfrm>
        </p:spPr>
        <p:txBody>
          <a:bodyPr>
            <a:normAutofit/>
          </a:bodyPr>
          <a:lstStyle/>
          <a:p>
            <a:pPr lvl="4"/>
            <a:r>
              <a:rPr lang="ru-RU" dirty="0" smtClean="0"/>
              <a:t>С годами отходя от свойственной ему декларативности и разнообразя ритмическую структуру стиха, Рождественский в органичном сплаве публицистической экспрессивности и лиризма создал много текстов популярных песен («Мир», «Стань таким, как я хочу», «Погоня</a:t>
            </a:r>
            <a:r>
              <a:rPr lang="ru-RU" dirty="0" smtClean="0"/>
              <a:t>» и др.)</a:t>
            </a:r>
            <a:endParaRPr lang="ru-RU" dirty="0"/>
          </a:p>
        </p:txBody>
      </p:sp>
      <p:pic>
        <p:nvPicPr>
          <p:cNvPr id="4" name="Рисунок 3" descr="0d990ceb8c88b9667bebd1a4dcf06b33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0042"/>
            <a:ext cx="2092093" cy="1562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53_back_in_ussr.jpg"/>
          <p:cNvPicPr>
            <a:picLocks noChangeAspect="1"/>
          </p:cNvPicPr>
          <p:nvPr/>
        </p:nvPicPr>
        <p:blipFill>
          <a:blip r:embed="rId3"/>
          <a:srcRect t="3944" b="9286"/>
          <a:stretch>
            <a:fillRect/>
          </a:stretch>
        </p:blipFill>
        <p:spPr>
          <a:xfrm>
            <a:off x="3714744" y="500042"/>
            <a:ext cx="2043108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6_back_in_ussr.jpg"/>
          <p:cNvPicPr>
            <a:picLocks noChangeAspect="1"/>
          </p:cNvPicPr>
          <p:nvPr/>
        </p:nvPicPr>
        <p:blipFill>
          <a:blip r:embed="rId4"/>
          <a:srcRect b="4898"/>
          <a:stretch>
            <a:fillRect/>
          </a:stretch>
        </p:blipFill>
        <p:spPr>
          <a:xfrm>
            <a:off x="6286512" y="500042"/>
            <a:ext cx="2214578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back_in_ussr_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4643446"/>
            <a:ext cx="2415075" cy="164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6acad52e903a1c691964dbc9d9774e5_full.jpg"/>
          <p:cNvPicPr>
            <a:picLocks noChangeAspect="1"/>
          </p:cNvPicPr>
          <p:nvPr/>
        </p:nvPicPr>
        <p:blipFill>
          <a:blip r:embed="rId6"/>
          <a:srcRect t="1702"/>
          <a:stretch>
            <a:fillRect/>
          </a:stretch>
        </p:blipFill>
        <p:spPr>
          <a:xfrm>
            <a:off x="3643307" y="4643446"/>
            <a:ext cx="2143140" cy="167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back_in_ussr_17.jpg"/>
          <p:cNvPicPr>
            <a:picLocks noChangeAspect="1"/>
          </p:cNvPicPr>
          <p:nvPr/>
        </p:nvPicPr>
        <p:blipFill>
          <a:blip r:embed="rId7"/>
          <a:srcRect l="5524" t="4033"/>
          <a:stretch>
            <a:fillRect/>
          </a:stretch>
        </p:blipFill>
        <p:spPr>
          <a:xfrm>
            <a:off x="857224" y="4643446"/>
            <a:ext cx="2443618" cy="1699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357686" y="392906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chemeClr val="bg2">
                    <a:lumMod val="75000"/>
                  </a:schemeClr>
                </a:solidFill>
              </a:rPr>
              <a:t>Переводил зарубежных и советских </a:t>
            </a:r>
            <a:r>
              <a:rPr lang="ru-RU" sz="1400" u="sng" dirty="0" smtClean="0">
                <a:solidFill>
                  <a:schemeClr val="bg2">
                    <a:lumMod val="75000"/>
                  </a:schemeClr>
                </a:solidFill>
              </a:rPr>
              <a:t>поэтов.</a:t>
            </a:r>
            <a:endParaRPr lang="ru-RU" sz="1400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Популярные песни на стихи Роберта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Рождественского</a:t>
            </a:r>
          </a:p>
          <a:p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/>
              <a:t>«Баллада о красках» (О. </a:t>
            </a:r>
            <a:r>
              <a:rPr lang="ru-RU" dirty="0" err="1" smtClean="0"/>
              <a:t>Фельцман</a:t>
            </a:r>
            <a:r>
              <a:rPr lang="ru-RU" dirty="0" smtClean="0"/>
              <a:t>) — исп.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Иосиф Кобзон.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/>
              <a:t>«БАМ» (О. </a:t>
            </a:r>
            <a:r>
              <a:rPr lang="ru-RU" dirty="0" err="1" smtClean="0"/>
              <a:t>Фельцман</a:t>
            </a:r>
            <a:r>
              <a:rPr lang="ru-RU" dirty="0" smtClean="0"/>
              <a:t>) — исп.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Владислав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Коннов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/>
              <a:t>«Благодарю тебя» (А. </a:t>
            </a:r>
            <a:r>
              <a:rPr lang="ru-RU" dirty="0" err="1" smtClean="0"/>
              <a:t>Бабаджанян</a:t>
            </a:r>
            <a:r>
              <a:rPr lang="ru-RU" dirty="0" smtClean="0"/>
              <a:t>) — исп.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Муслим Магомаев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/>
              <a:t>«Будь Пожалуйста Послабее»- (А. Воробьёв) — исп.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Алексей Воробьёв</a:t>
            </a:r>
          </a:p>
          <a:p>
            <a:r>
              <a:rPr lang="ru-RU" dirty="0" smtClean="0"/>
              <a:t>«В сиреневых сумерках» (М.Фрадкин) — исп.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Олег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Ухналёв</a:t>
            </a:r>
            <a:endParaRPr lang="ru-RU" dirty="0" smtClean="0"/>
          </a:p>
          <a:p>
            <a:r>
              <a:rPr lang="ru-RU" dirty="0" smtClean="0"/>
              <a:t>«Вальс прощания» (А. </a:t>
            </a:r>
            <a:r>
              <a:rPr lang="ru-RU" dirty="0" err="1" smtClean="0"/>
              <a:t>Бабаджанян</a:t>
            </a:r>
            <a:r>
              <a:rPr lang="ru-RU" dirty="0" smtClean="0"/>
              <a:t>) — исп.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Андрей Миронов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/>
              <a:t>«Вера в людей» (О. </a:t>
            </a:r>
            <a:r>
              <a:rPr lang="ru-RU" dirty="0" err="1" smtClean="0"/>
              <a:t>Фельцман</a:t>
            </a:r>
            <a:r>
              <a:rPr lang="ru-RU" dirty="0" smtClean="0"/>
              <a:t>) — исп.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Валентин Никулин.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music(1).jpg"/>
          <p:cNvPicPr>
            <a:picLocks noChangeAspect="1"/>
          </p:cNvPicPr>
          <p:nvPr/>
        </p:nvPicPr>
        <p:blipFill>
          <a:blip r:embed="rId2"/>
          <a:srcRect l="80000" t="37727" r="7727" b="47273"/>
          <a:stretch>
            <a:fillRect/>
          </a:stretch>
        </p:blipFill>
        <p:spPr>
          <a:xfrm>
            <a:off x="785786" y="357166"/>
            <a:ext cx="642942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music(1).jpg"/>
          <p:cNvPicPr>
            <a:picLocks noChangeAspect="1"/>
          </p:cNvPicPr>
          <p:nvPr/>
        </p:nvPicPr>
        <p:blipFill>
          <a:blip r:embed="rId2"/>
          <a:srcRect l="80000" t="37727" r="7727" b="47273"/>
          <a:stretch>
            <a:fillRect/>
          </a:stretch>
        </p:blipFill>
        <p:spPr>
          <a:xfrm>
            <a:off x="1500166" y="571480"/>
            <a:ext cx="642942" cy="785818"/>
          </a:xfrm>
          <a:prstGeom prst="rect">
            <a:avLst/>
          </a:prstGeom>
        </p:spPr>
      </p:pic>
      <p:pic>
        <p:nvPicPr>
          <p:cNvPr id="7" name="Рисунок 6" descr="music(1).jpg"/>
          <p:cNvPicPr>
            <a:picLocks noChangeAspect="1"/>
          </p:cNvPicPr>
          <p:nvPr/>
        </p:nvPicPr>
        <p:blipFill>
          <a:blip r:embed="rId2"/>
          <a:srcRect l="80000" t="37727" r="7727" b="47273"/>
          <a:stretch>
            <a:fillRect/>
          </a:stretch>
        </p:blipFill>
        <p:spPr>
          <a:xfrm>
            <a:off x="2285984" y="714356"/>
            <a:ext cx="642942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music(1).jpg"/>
          <p:cNvPicPr>
            <a:picLocks noChangeAspect="1"/>
          </p:cNvPicPr>
          <p:nvPr/>
        </p:nvPicPr>
        <p:blipFill>
          <a:blip r:embed="rId2"/>
          <a:srcRect l="80000" t="37727" r="7727" b="47273"/>
          <a:stretch>
            <a:fillRect/>
          </a:stretch>
        </p:blipFill>
        <p:spPr>
          <a:xfrm>
            <a:off x="6072198" y="714356"/>
            <a:ext cx="642942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music(1).jpg"/>
          <p:cNvPicPr>
            <a:picLocks noChangeAspect="1"/>
          </p:cNvPicPr>
          <p:nvPr/>
        </p:nvPicPr>
        <p:blipFill>
          <a:blip r:embed="rId2"/>
          <a:srcRect l="80000" t="37727" r="7727" b="47273"/>
          <a:stretch>
            <a:fillRect/>
          </a:stretch>
        </p:blipFill>
        <p:spPr>
          <a:xfrm>
            <a:off x="6858016" y="571480"/>
            <a:ext cx="642942" cy="785818"/>
          </a:xfrm>
          <a:prstGeom prst="rect">
            <a:avLst/>
          </a:prstGeom>
        </p:spPr>
      </p:pic>
      <p:pic>
        <p:nvPicPr>
          <p:cNvPr id="10" name="Рисунок 9" descr="music(1).jpg"/>
          <p:cNvPicPr>
            <a:picLocks noChangeAspect="1"/>
          </p:cNvPicPr>
          <p:nvPr/>
        </p:nvPicPr>
        <p:blipFill>
          <a:blip r:embed="rId2"/>
          <a:srcRect l="80000" t="37727" r="7727" b="47273"/>
          <a:stretch>
            <a:fillRect/>
          </a:stretch>
        </p:blipFill>
        <p:spPr>
          <a:xfrm>
            <a:off x="7572396" y="428604"/>
            <a:ext cx="642942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3"/>
          <a:srcRect l="32500" t="13541" r="32500" b="71875"/>
          <a:stretch>
            <a:fillRect/>
          </a:stretch>
        </p:blipFill>
        <p:spPr>
          <a:xfrm>
            <a:off x="4000496" y="571480"/>
            <a:ext cx="1000132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266</TotalTime>
  <Words>853</Words>
  <Application>Microsoft Office PowerPoint</Application>
  <PresentationFormat>Экран (4:3)</PresentationFormat>
  <Paragraphs>86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Рождественский Роберт Иванович</vt:lpstr>
      <vt:lpstr>Слайд 2</vt:lpstr>
      <vt:lpstr>Несколько фактов из биографии: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Не могу не поделиться одним из самым любимых стихов Роберта Ивановича</vt:lpstr>
      <vt:lpstr>Источники (использовала):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 PC</dc:creator>
  <cp:lastModifiedBy>Home PC</cp:lastModifiedBy>
  <cp:revision>43</cp:revision>
  <dcterms:created xsi:type="dcterms:W3CDTF">2013-04-15T17:37:14Z</dcterms:created>
  <dcterms:modified xsi:type="dcterms:W3CDTF">2013-04-15T22:10:21Z</dcterms:modified>
</cp:coreProperties>
</file>