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7" r:id="rId4"/>
    <p:sldId id="264" r:id="rId5"/>
    <p:sldId id="263" r:id="rId6"/>
    <p:sldId id="265" r:id="rId7"/>
    <p:sldId id="267" r:id="rId8"/>
    <p:sldId id="266" r:id="rId9"/>
    <p:sldId id="268" r:id="rId10"/>
    <p:sldId id="258" r:id="rId11"/>
    <p:sldId id="272" r:id="rId12"/>
    <p:sldId id="270" r:id="rId13"/>
    <p:sldId id="269" r:id="rId14"/>
    <p:sldId id="271" r:id="rId15"/>
    <p:sldId id="273" r:id="rId16"/>
    <p:sldId id="274" r:id="rId17"/>
    <p:sldId id="275" r:id="rId18"/>
    <p:sldId id="259" r:id="rId19"/>
    <p:sldId id="277" r:id="rId20"/>
    <p:sldId id="276" r:id="rId21"/>
    <p:sldId id="27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5abb476e1b36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03200"/>
            <a:ext cx="9144000" cy="645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92149-2006-4A93-95E8-7379CBA4E45E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5C6D7-F566-4691-9FED-9B64D8DD3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3B54E-9603-4936-95F5-0ED7E7AC09C6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C7251-6BA8-4750-B647-284BA619A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1A2B5-D7FB-44C7-842D-5766DFF9BA1B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7CD81-4CFD-4E96-9ED5-EA410D0D6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F9877-67B2-4E0E-BAD8-C3C94DFA7D90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27711-969A-44E5-AB76-520FC0482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D3550-F71C-4398-90F3-D73CC92D59E5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58D6-3927-471B-9521-5B2BBA1767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6B188-0671-48A3-99FC-BEF6DA9177C3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9D1D-C805-4C0C-887D-9BA24DC72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23F03-D002-4F65-BBEA-50024857DC83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613A0-FD1F-4C44-B1BB-9DDDB60CE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48AAB-A33A-49B2-8928-FAA8BCCB8BFB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1A168-E731-43C6-9A2B-771B6A06D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F2AE5-AEEE-4D30-B5E2-EB747E6D5127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A241E-7B6C-4436-A622-73E05243D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FF3FA-0C5D-4C6F-9091-0EB8A05207BC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728BD-71B3-46BA-B77C-968101B1C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B72B0-D68D-4AC2-A153-AAE4E09F22BE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9BA7D-D81B-493C-ABC0-AA89C2A89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7" descr="2aca862f36c0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5286375"/>
            <a:ext cx="18700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271386-C080-4D99-971D-6FC6AAE4809B}" type="datetimeFigureOut">
              <a:rPr lang="ru-RU"/>
              <a:pPr>
                <a:defRPr/>
              </a:pPr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ECB35B-E49A-4E60-BC38-88F9D1D5FE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jpeg"/><Relationship Id="rId7" Type="http://schemas.openxmlformats.org/officeDocument/2006/relationships/slide" Target="slide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3"/>
          <p:cNvSpPr>
            <a:spLocks noChangeArrowheads="1" noChangeShapeType="1" noTextEdit="1"/>
          </p:cNvSpPr>
          <p:nvPr/>
        </p:nvSpPr>
        <p:spPr bwMode="auto">
          <a:xfrm>
            <a:off x="304800" y="533400"/>
            <a:ext cx="86106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Добрый  день !</a:t>
            </a:r>
          </a:p>
        </p:txBody>
      </p:sp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152400" y="3581400"/>
            <a:ext cx="88392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Успехов вам на уроке!</a:t>
            </a:r>
          </a:p>
        </p:txBody>
      </p:sp>
      <p:sp>
        <p:nvSpPr>
          <p:cNvPr id="4" name="Скругленный прямоугольник 3">
            <a:hlinkClick r:id="rId2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anchor="ctr"/>
          <a:lstStyle/>
          <a:p>
            <a:pPr algn="ctr">
              <a:defRPr/>
            </a:pPr>
            <a:r>
              <a:rPr lang="en-US" sz="2000" u="sng">
                <a:solidFill>
                  <a:srgbClr val="3333CC"/>
                </a:solidFill>
              </a:rPr>
              <a:t>900igr.net</a:t>
            </a:r>
            <a:endParaRPr lang="ru-RU" sz="2000" u="sng">
              <a:solidFill>
                <a:srgbClr val="3333CC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382000" y="6324600"/>
            <a:ext cx="762000" cy="533400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упражнением 594.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28866"/>
          </a:xfrm>
        </p:spPr>
        <p:txBody>
          <a:bodyPr/>
          <a:lstStyle/>
          <a:p>
            <a:r>
              <a:rPr lang="ru-RU" sz="4000" dirty="0" smtClean="0"/>
              <a:t>Просклоняйте устно (в составе словосочетания) числительные 70котят, 600дней, 300тетрадей</a:t>
            </a:r>
            <a:endParaRPr lang="ru-RU" sz="4000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382000" y="6324600"/>
            <a:ext cx="762000" cy="533400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i="1" dirty="0" smtClean="0"/>
              <a:t>«Собираем </a:t>
            </a:r>
            <a:r>
              <a:rPr lang="ru-RU" b="1" i="1" dirty="0" err="1" smtClean="0"/>
              <a:t>пазлы</a:t>
            </a:r>
            <a:r>
              <a:rPr lang="ru-RU" b="1" i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Задание</a:t>
            </a:r>
            <a:r>
              <a:rPr lang="ru-RU" dirty="0" smtClean="0"/>
              <a:t>: Допишите части слов числительного 576.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2786058"/>
          <a:ext cx="821537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471"/>
                <a:gridCol w="734889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пять___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  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семь____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     шесть коробок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пяти___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      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_____десяти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    шести    коробок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пяти____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   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семи_______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 шести    коробкам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пять______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семь_______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 шесть      коробок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________стами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  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_____десятью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 шестью  коробками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П.п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о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пяти____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семи_______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 шести   коробках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382000" y="6324600"/>
            <a:ext cx="762000" cy="533400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484784"/>
            <a:ext cx="3672408" cy="914400"/>
          </a:xfrm>
          <a:prstGeom prst="rect">
            <a:avLst/>
          </a:prstGeom>
          <a:solidFill>
            <a:schemeClr val="accent4">
              <a:lumMod val="40000"/>
              <a:lumOff val="6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Пятьюстами кошками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404664"/>
            <a:ext cx="748883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Найдите ошибку в употреблении числительного</a:t>
            </a:r>
            <a:endParaRPr lang="ru-RU" sz="3200" b="1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2564904"/>
            <a:ext cx="3672408" cy="914400"/>
          </a:xfrm>
          <a:prstGeom prst="rect">
            <a:avLst/>
          </a:prstGeom>
          <a:solidFill>
            <a:schemeClr val="accent4">
              <a:lumMod val="40000"/>
              <a:lumOff val="6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Двухсот котят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3573016"/>
            <a:ext cx="3672408" cy="914400"/>
          </a:xfrm>
          <a:prstGeom prst="rect">
            <a:avLst/>
          </a:prstGeom>
          <a:solidFill>
            <a:schemeClr val="accent4">
              <a:lumMod val="40000"/>
              <a:lumOff val="6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восьми котах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4653136"/>
            <a:ext cx="3672408" cy="914400"/>
          </a:xfrm>
          <a:prstGeom prst="rect">
            <a:avLst/>
          </a:prstGeom>
          <a:solidFill>
            <a:schemeClr val="accent4">
              <a:lumMod val="40000"/>
              <a:lumOff val="6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Триста кошками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Admin\Рабочий стол\молодец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080" y="2348880"/>
            <a:ext cx="3528392" cy="1654671"/>
          </a:xfrm>
          <a:prstGeom prst="rect">
            <a:avLst/>
          </a:prstGeom>
          <a:noFill/>
        </p:spPr>
      </p:pic>
      <p:pic>
        <p:nvPicPr>
          <p:cNvPr id="2049" name="Picture 1" descr="C:\Documents and Settings\Admin\Рабочий стол\злая кошк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19786" y="4293097"/>
            <a:ext cx="3348372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Выноска-облако 10"/>
          <p:cNvSpPr/>
          <p:nvPr/>
        </p:nvSpPr>
        <p:spPr>
          <a:xfrm rot="1223538">
            <a:off x="5705663" y="1605145"/>
            <a:ext cx="3379586" cy="1961367"/>
          </a:xfrm>
          <a:prstGeom prst="cloudCallout">
            <a:avLst>
              <a:gd name="adj1" fmla="val -12500"/>
              <a:gd name="adj2" fmla="val 13002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 хорошо подумал?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382000" y="6324600"/>
            <a:ext cx="762000" cy="533400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1" descr="C:\Documents and Settings\Admin\Рабочий стол\кошки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" y="116632"/>
            <a:ext cx="1714886" cy="1224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nodeType="clickEffect">
                                  <p:stCondLst>
                                    <p:cond delay="3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5" presetClass="exit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55" presetClass="exit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5" presetClass="exit" presetSubtype="0" fill="hold" grpId="6" nodeType="with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1" grpId="6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none" dirty="0" smtClean="0">
                <a:ln w="18000">
                  <a:solidFill>
                    <a:schemeClr val="accent5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ВЫБЕРИ ПРАВИЛЬНЫЙ ВАРИАНТ</a:t>
            </a:r>
            <a:endParaRPr lang="ru-RU" b="1" cap="none" dirty="0">
              <a:ln w="18000">
                <a:solidFill>
                  <a:schemeClr val="accent5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1 </a:t>
            </a:r>
            <a:r>
              <a:rPr lang="ru-RU" dirty="0" err="1" smtClean="0"/>
              <a:t>вариарт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С (</a:t>
            </a:r>
            <a:r>
              <a:rPr lang="ru-RU" b="1" dirty="0" err="1" smtClean="0"/>
              <a:t>пятистами</a:t>
            </a:r>
            <a:r>
              <a:rPr lang="ru-RU" b="1" dirty="0" smtClean="0"/>
              <a:t>, пятьюстами) рублями в кармане</a:t>
            </a:r>
          </a:p>
          <a:p>
            <a:pPr>
              <a:buNone/>
            </a:pPr>
            <a:r>
              <a:rPr lang="ru-RU" b="1" dirty="0" smtClean="0"/>
              <a:t>О (пятистах, </a:t>
            </a:r>
            <a:r>
              <a:rPr lang="ru-RU" b="1" dirty="0" err="1" smtClean="0"/>
              <a:t>пятьюстах</a:t>
            </a:r>
            <a:r>
              <a:rPr lang="ru-RU" b="1" dirty="0" smtClean="0"/>
              <a:t>) </a:t>
            </a:r>
            <a:r>
              <a:rPr lang="ru-RU" b="1" dirty="0" smtClean="0"/>
              <a:t>жителях</a:t>
            </a:r>
            <a:endParaRPr lang="ru-RU" b="1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Дом с (пятьюдесятью, </a:t>
            </a:r>
            <a:r>
              <a:rPr lang="ru-RU" b="1" dirty="0" err="1" smtClean="0"/>
              <a:t>пятидесятью</a:t>
            </a:r>
            <a:r>
              <a:rPr lang="ru-RU" b="1" dirty="0" smtClean="0"/>
              <a:t>, пятидесяти) комнатами</a:t>
            </a:r>
          </a:p>
          <a:p>
            <a:pPr>
              <a:buNone/>
            </a:pPr>
            <a:r>
              <a:rPr lang="ru-RU" b="1" dirty="0" smtClean="0"/>
              <a:t>Разотрите масло с (двумястами, </a:t>
            </a:r>
            <a:r>
              <a:rPr lang="ru-RU" b="1" dirty="0" err="1" smtClean="0"/>
              <a:t>двухстами</a:t>
            </a:r>
            <a:r>
              <a:rPr lang="ru-RU" b="1" dirty="0" smtClean="0"/>
              <a:t>) граммами сахара</a:t>
            </a:r>
          </a:p>
          <a:p>
            <a:endParaRPr lang="ru-RU" dirty="0"/>
          </a:p>
        </p:txBody>
      </p:sp>
      <p:pic>
        <p:nvPicPr>
          <p:cNvPr id="4" name="Рисунок 3" descr="ьььь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85784" y="3857604"/>
            <a:ext cx="2357422" cy="30003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382000" y="6324600"/>
            <a:ext cx="762000" cy="533400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386024" cy="85010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Решите тест</a:t>
            </a:r>
            <a:endParaRPr lang="ru-RU" b="1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0" name="Picture 2" descr="C:\Users\123\Desktop\0016-016-Poduma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3978" cy="1142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5214974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1. Укажите числительное, в склонении которого допущена ошибка: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1) </a:t>
            </a:r>
            <a:r>
              <a:rPr lang="ru-RU" dirty="0" err="1" smtClean="0"/>
              <a:t>пятидесятью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2) шестьюдесятью;</a:t>
            </a:r>
          </a:p>
          <a:p>
            <a:pPr>
              <a:buNone/>
            </a:pPr>
            <a:r>
              <a:rPr lang="ru-RU" dirty="0" smtClean="0"/>
              <a:t>3) семьюдесятью.</a:t>
            </a:r>
          </a:p>
          <a:p>
            <a:pPr>
              <a:buNone/>
            </a:pPr>
            <a:r>
              <a:rPr lang="ru-RU" b="1" i="1" dirty="0" smtClean="0"/>
              <a:t>2. Укажите правильное написание числительных в Р.п.: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	1)    сто сорок рублей;</a:t>
            </a:r>
          </a:p>
          <a:p>
            <a:pPr>
              <a:buNone/>
            </a:pPr>
            <a:r>
              <a:rPr lang="ru-RU" dirty="0" smtClean="0"/>
              <a:t>			2)  ста сорока рублей.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382000" y="6324600"/>
            <a:ext cx="762000" cy="533400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3. Укажите числительное, в склонении которого допущена ошибка: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1) девятистам;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err="1" smtClean="0"/>
              <a:t>шестиста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3) семистам.</a:t>
            </a:r>
          </a:p>
          <a:p>
            <a:pPr>
              <a:buNone/>
            </a:pPr>
            <a:r>
              <a:rPr lang="ru-RU" b="1" i="1" dirty="0" smtClean="0"/>
              <a:t>4. Укажите числительное, в склонении которого допущена ошибка: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1) двумстам;</a:t>
            </a:r>
          </a:p>
          <a:p>
            <a:pPr>
              <a:buNone/>
            </a:pPr>
            <a:r>
              <a:rPr lang="ru-RU" dirty="0" smtClean="0"/>
              <a:t>		2)  </a:t>
            </a:r>
            <a:r>
              <a:rPr lang="ru-RU" dirty="0" err="1" smtClean="0"/>
              <a:t>двухста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	3)  двумястами.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382000" y="6324600"/>
            <a:ext cx="762000" cy="533400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5. Укажите верное написание числительного: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1)     с </a:t>
            </a:r>
            <a:r>
              <a:rPr lang="ru-RU" dirty="0" err="1" smtClean="0"/>
              <a:t>восьмистами</a:t>
            </a:r>
            <a:r>
              <a:rPr lang="ru-RU" dirty="0" smtClean="0"/>
              <a:t> девяноста шестью;</a:t>
            </a:r>
          </a:p>
          <a:p>
            <a:pPr>
              <a:buNone/>
            </a:pPr>
            <a:r>
              <a:rPr lang="ru-RU" dirty="0" smtClean="0"/>
              <a:t>2)  с восемьюстами девяносто шестью;</a:t>
            </a:r>
          </a:p>
          <a:p>
            <a:pPr>
              <a:buNone/>
            </a:pPr>
            <a:r>
              <a:rPr lang="ru-RU" dirty="0" smtClean="0"/>
              <a:t>3)  с восемьюстами девяноста шестью;</a:t>
            </a:r>
          </a:p>
          <a:p>
            <a:pPr>
              <a:buNone/>
            </a:pPr>
            <a:r>
              <a:rPr lang="ru-RU" dirty="0" smtClean="0"/>
              <a:t>4)  с </a:t>
            </a:r>
            <a:r>
              <a:rPr lang="ru-RU" dirty="0" err="1" smtClean="0"/>
              <a:t>восемьюста</a:t>
            </a:r>
            <a:r>
              <a:rPr lang="ru-RU" dirty="0" smtClean="0"/>
              <a:t> девяноста шестью.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382000" y="6324600"/>
            <a:ext cx="762000" cy="533400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Ответы </a:t>
            </a:r>
          </a:p>
          <a:p>
            <a:r>
              <a:rPr lang="ru-RU" dirty="0" smtClean="0"/>
              <a:t>1 – 1</a:t>
            </a:r>
          </a:p>
          <a:p>
            <a:r>
              <a:rPr lang="ru-RU" dirty="0" smtClean="0"/>
              <a:t>2 – 2</a:t>
            </a:r>
          </a:p>
          <a:p>
            <a:r>
              <a:rPr lang="ru-RU" dirty="0" smtClean="0"/>
              <a:t>3 – 2</a:t>
            </a:r>
          </a:p>
          <a:p>
            <a:r>
              <a:rPr lang="ru-RU" dirty="0" smtClean="0"/>
              <a:t>4 – 2</a:t>
            </a:r>
          </a:p>
          <a:p>
            <a:r>
              <a:rPr lang="ru-RU" dirty="0" smtClean="0"/>
              <a:t>5 – 3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Оценка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0</a:t>
            </a:r>
            <a:r>
              <a:rPr lang="ru-RU" dirty="0" smtClean="0"/>
              <a:t> ошибок – </a:t>
            </a:r>
            <a:r>
              <a:rPr lang="ru-RU" dirty="0" smtClean="0">
                <a:solidFill>
                  <a:srgbClr val="00B050"/>
                </a:solidFill>
              </a:rPr>
              <a:t>«5»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1</a:t>
            </a:r>
            <a:r>
              <a:rPr lang="ru-RU" dirty="0" smtClean="0"/>
              <a:t> ошибка - </a:t>
            </a:r>
            <a:r>
              <a:rPr lang="ru-RU" dirty="0" smtClean="0">
                <a:solidFill>
                  <a:srgbClr val="00B050"/>
                </a:solidFill>
              </a:rPr>
              <a:t>«4»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2-3</a:t>
            </a:r>
            <a:r>
              <a:rPr lang="ru-RU" dirty="0" smtClean="0"/>
              <a:t> ошибки – </a:t>
            </a:r>
            <a:r>
              <a:rPr lang="ru-RU" dirty="0" smtClean="0">
                <a:solidFill>
                  <a:srgbClr val="00B050"/>
                </a:solidFill>
              </a:rPr>
              <a:t>«3»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sz="4000" b="1" dirty="0" smtClean="0"/>
              <a:t>«Словесная битва»  </a:t>
            </a:r>
            <a:r>
              <a:rPr lang="ru-RU" sz="4000" dirty="0" smtClean="0"/>
              <a:t>(соревнование между учащимися)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4840303"/>
          </a:xfrm>
        </p:spPr>
        <p:txBody>
          <a:bodyPr/>
          <a:lstStyle/>
          <a:p>
            <a:r>
              <a:rPr lang="ru-RU" i="1" dirty="0" smtClean="0"/>
              <a:t>Задание</a:t>
            </a:r>
            <a:r>
              <a:rPr lang="ru-RU" dirty="0" smtClean="0"/>
              <a:t>: Грамотно прочитать: </a:t>
            </a:r>
          </a:p>
          <a:p>
            <a:pPr lvl="0"/>
            <a:r>
              <a:rPr lang="ru-RU" dirty="0" smtClean="0"/>
              <a:t>Из 985 деталей 856 отправили на завод. </a:t>
            </a:r>
            <a:r>
              <a:rPr lang="ru-RU" b="1" dirty="0" smtClean="0"/>
              <a:t>2.</a:t>
            </a:r>
            <a:r>
              <a:rPr lang="ru-RU" dirty="0" smtClean="0"/>
              <a:t> С 888 рублями я отправился в магазин. </a:t>
            </a:r>
            <a:r>
              <a:rPr lang="ru-RU" b="1" dirty="0" smtClean="0"/>
              <a:t>3. </a:t>
            </a:r>
            <a:r>
              <a:rPr lang="ru-RU" dirty="0" smtClean="0"/>
              <a:t>Из 893 человек на конкурс отобрали 443. </a:t>
            </a:r>
            <a:r>
              <a:rPr lang="ru-RU" b="1" dirty="0" smtClean="0"/>
              <a:t>4. </a:t>
            </a:r>
            <a:r>
              <a:rPr lang="ru-RU" dirty="0" smtClean="0"/>
              <a:t>Из 149 млн. кв. км земной суши хотя бы в какой-то степени заселено и освоено около 133 млн. кв. км. </a:t>
            </a:r>
            <a:r>
              <a:rPr lang="ru-RU" b="1" dirty="0" smtClean="0"/>
              <a:t>5.</a:t>
            </a:r>
            <a:r>
              <a:rPr lang="ru-RU" dirty="0" smtClean="0"/>
              <a:t> В Европе проживает примерно 728 млн. человек, в Латинской Америке – более </a:t>
            </a:r>
            <a:r>
              <a:rPr lang="ru-RU" dirty="0" smtClean="0"/>
              <a:t>			561 </a:t>
            </a:r>
            <a:r>
              <a:rPr lang="ru-RU" dirty="0" smtClean="0"/>
              <a:t>млн. </a:t>
            </a:r>
            <a:r>
              <a:rPr lang="ru-RU" dirty="0" smtClean="0">
                <a:solidFill>
                  <a:srgbClr val="006600"/>
                </a:solidFill>
              </a:rPr>
              <a:t>(</a:t>
            </a:r>
            <a:r>
              <a:rPr lang="ru-RU" i="1" dirty="0" smtClean="0">
                <a:solidFill>
                  <a:srgbClr val="006600"/>
                </a:solidFill>
              </a:rPr>
              <a:t>Тот, кто допускает </a:t>
            </a:r>
            <a:r>
              <a:rPr lang="ru-RU" i="1" dirty="0" smtClean="0">
                <a:solidFill>
                  <a:srgbClr val="006600"/>
                </a:solidFill>
              </a:rPr>
              <a:t>				ошибку</a:t>
            </a:r>
            <a:r>
              <a:rPr lang="ru-RU" i="1" dirty="0" smtClean="0">
                <a:solidFill>
                  <a:srgbClr val="006600"/>
                </a:solidFill>
              </a:rPr>
              <a:t>, из игры выбывает!!!)</a:t>
            </a:r>
            <a:endParaRPr lang="ru-RU" dirty="0" smtClean="0">
              <a:solidFill>
                <a:srgbClr val="006600"/>
              </a:solidFill>
            </a:endParaRP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382000" y="6324600"/>
            <a:ext cx="762000" cy="533400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Запишите домашнее задание: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3500438"/>
            <a:ext cx="4038600" cy="221457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 вариант – 179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3500438"/>
            <a:ext cx="4038600" cy="2268535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 вариант – 345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785926"/>
            <a:ext cx="8072494" cy="135732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Просклоняйте числительное, составьте с ним предложение: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382000" y="6324600"/>
            <a:ext cx="762000" cy="533400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solidFill>
                  <a:srgbClr val="FF3300"/>
                </a:solidFill>
                <a:latin typeface="Times New Roman" pitchFamily="18" charset="0"/>
              </a:rPr>
              <a:t>РЕФЛЕКСИЯ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84582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ru-RU" sz="4000" dirty="0">
              <a:latin typeface="Times New Roman" pitchFamily="18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4000" dirty="0">
                <a:latin typeface="Times New Roman" pitchFamily="18" charset="0"/>
              </a:rPr>
              <a:t> Было ли тебе интересно на уроке?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04800" y="3429000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4000" dirty="0">
                <a:latin typeface="Times New Roman" pitchFamily="18" charset="0"/>
              </a:rPr>
              <a:t> Как ты считаешь, усвоил ли ты тему </a:t>
            </a:r>
            <a:r>
              <a:rPr lang="ru-RU" sz="4000" dirty="0" smtClean="0">
                <a:latin typeface="Times New Roman" pitchFamily="18" charset="0"/>
              </a:rPr>
              <a:t>«Склонение числительных»?</a:t>
            </a:r>
            <a:endParaRPr lang="ru-RU" sz="4000" dirty="0">
              <a:latin typeface="Times New Roman" pitchFamily="18" charset="0"/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457200" y="2133600"/>
            <a:ext cx="82296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ru-RU" sz="4000" dirty="0">
                <a:latin typeface="Times New Roman" pitchFamily="18" charset="0"/>
              </a:rPr>
              <a:t>Что тебе особенно понравилось на уроке?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  <p:bldP spid="348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7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90137"/>
            <a:ext cx="2857520" cy="2538797"/>
          </a:xfrm>
          <a:prstGeom prst="rect">
            <a:avLst/>
          </a:prstGeom>
        </p:spPr>
      </p:pic>
      <p:pic>
        <p:nvPicPr>
          <p:cNvPr id="6" name="Рисунок 5" descr="1b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928934"/>
            <a:ext cx="3143272" cy="3429024"/>
          </a:xfrm>
          <a:prstGeom prst="teardrop">
            <a:avLst/>
          </a:prstGeom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1428728" y="214290"/>
            <a:ext cx="4000528" cy="214314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Молодцы!!!!!!!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стеллаж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518202"/>
            <a:ext cx="6072230" cy="3868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5984" y="1643050"/>
            <a:ext cx="62141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Стеллаж со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книгами.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0"/>
            <a:ext cx="819968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  <a:cs typeface="Times New Roman" pitchFamily="18" charset="0"/>
              </a:rPr>
              <a:t>Тема урока</a:t>
            </a:r>
          </a:p>
          <a:p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Склонение </a:t>
            </a:r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имён числительных</a:t>
            </a:r>
            <a:endParaRPr lang="ru-RU" sz="5400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382000" y="6324600"/>
            <a:ext cx="762000" cy="533400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Склонение числительных 40, 90, 100</a:t>
            </a:r>
            <a:endParaRPr lang="ru-RU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600200"/>
          <a:ext cx="785818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322"/>
                <a:gridCol w="1965461"/>
                <a:gridCol w="2795852"/>
                <a:gridCol w="196454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И.п.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сорок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девяносто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сто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2357430"/>
          <a:ext cx="785818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928826"/>
                <a:gridCol w="2857520"/>
                <a:gridCol w="19288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Р.п.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сорок</a:t>
                      </a:r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девяност</a:t>
                      </a:r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ст</a:t>
                      </a:r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3071810"/>
          <a:ext cx="785818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928826"/>
                <a:gridCol w="2821801"/>
                <a:gridCol w="196454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Д.п.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сорок</a:t>
                      </a:r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девяност</a:t>
                      </a:r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3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ст</a:t>
                      </a:r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0034" y="4500570"/>
          <a:ext cx="785818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928826"/>
                <a:gridCol w="2821801"/>
                <a:gridCol w="1964545"/>
              </a:tblGrid>
              <a:tr h="428628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Т.п.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сорок</a:t>
                      </a:r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девяност</a:t>
                      </a:r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3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</a:t>
                      </a:r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Содержимое 5"/>
          <p:cNvGraphicFramePr>
            <a:graphicFrameLocks/>
          </p:cNvGraphicFramePr>
          <p:nvPr/>
        </p:nvGraphicFramePr>
        <p:xfrm>
          <a:off x="500034" y="3786190"/>
          <a:ext cx="785818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322"/>
                <a:gridCol w="1965461"/>
                <a:gridCol w="2795852"/>
                <a:gridCol w="1964545"/>
              </a:tblGrid>
              <a:tr h="12320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В.п.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сорок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девяносто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сто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00034" y="5214950"/>
          <a:ext cx="785818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928826"/>
                <a:gridCol w="2821801"/>
                <a:gridCol w="196454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П.п.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сорок</a:t>
                      </a:r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девяност</a:t>
                      </a:r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3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</a:t>
                      </a:r>
                      <a:r>
                        <a:rPr lang="ru-RU" sz="3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71480"/>
          </a:xfrm>
        </p:spPr>
        <p:txBody>
          <a:bodyPr>
            <a:noAutofit/>
          </a:bodyPr>
          <a:lstStyle/>
          <a:p>
            <a:pPr algn="ctr"/>
            <a: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Склонение количественных числительных</a:t>
            </a:r>
            <a:endParaRPr lang="ru-RU" sz="24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0" y="714356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40,90,100</a:t>
            </a:r>
            <a:endParaRPr lang="ru-RU" sz="4400" b="1" dirty="0">
              <a:solidFill>
                <a:srgbClr val="002060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42844" y="2500306"/>
          <a:ext cx="8501122" cy="1813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82"/>
                <a:gridCol w="1926656"/>
                <a:gridCol w="2734672"/>
                <a:gridCol w="1714512"/>
              </a:tblGrid>
              <a:tr h="90662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И., В.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СОРОК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ДЕВЯНОСТ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СТ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0662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Р., Д., Т., П.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СОРОК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ДЕВЯНОСТ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СТ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3714744" y="2643182"/>
            <a:ext cx="214314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429520" y="2643182"/>
            <a:ext cx="285752" cy="35719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143636" y="2571744"/>
            <a:ext cx="285752" cy="35719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571868" y="3500438"/>
            <a:ext cx="285752" cy="35719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143636" y="3500438"/>
            <a:ext cx="285752" cy="35719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429520" y="3571876"/>
            <a:ext cx="285752" cy="35719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1" name="Рисунок 30" descr="CA278H2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76" y="1142984"/>
            <a:ext cx="431800" cy="863600"/>
          </a:xfrm>
          <a:prstGeom prst="rect">
            <a:avLst/>
          </a:prstGeom>
        </p:spPr>
      </p:pic>
      <p:pic>
        <p:nvPicPr>
          <p:cNvPr id="32" name="Рисунок 31" descr="CA6LKHW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9652" y="3786190"/>
            <a:ext cx="431800" cy="863600"/>
          </a:xfrm>
          <a:prstGeom prst="rect">
            <a:avLst/>
          </a:prstGeom>
        </p:spPr>
      </p:pic>
      <p:pic>
        <p:nvPicPr>
          <p:cNvPr id="33" name="Рисунок 32" descr="CACTUBI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72330" y="6072206"/>
            <a:ext cx="500066" cy="500066"/>
          </a:xfrm>
          <a:prstGeom prst="rect">
            <a:avLst/>
          </a:prstGeom>
        </p:spPr>
      </p:pic>
      <p:pic>
        <p:nvPicPr>
          <p:cNvPr id="34" name="Рисунок 33" descr="ррр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00958" y="4857760"/>
            <a:ext cx="1643042" cy="1704975"/>
          </a:xfrm>
          <a:prstGeom prst="rect">
            <a:avLst/>
          </a:prstGeom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382000" y="6324600"/>
            <a:ext cx="762000" cy="533400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/>
              <a:t>Вставьте в предложения числительные в форме соответствующего падежа. Расположите предложения так, чтобы получился текст и чтобы числительные  склонялись по порядку, начиная с именительного.</a:t>
            </a:r>
            <a:endParaRPr lang="ru-RU" sz="2400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28596" y="2071678"/>
            <a:ext cx="2500330" cy="500066"/>
          </a:xfrm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1 </a:t>
            </a:r>
            <a:r>
              <a:rPr lang="ru-RU" dirty="0" smtClean="0"/>
              <a:t>ряд</a:t>
            </a:r>
            <a:r>
              <a:rPr lang="ru-RU" dirty="0" smtClean="0"/>
              <a:t> </a:t>
            </a:r>
            <a:r>
              <a:rPr lang="ru-RU" dirty="0" smtClean="0"/>
              <a:t>- сорок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214282" y="3000372"/>
            <a:ext cx="8715436" cy="3643338"/>
          </a:xfrm>
          <a:ln w="76200">
            <a:solidFill>
              <a:srgbClr val="00B0F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Но тут я услышал … грозных окриков.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Я испугался их … острых сабель.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Долго я буду вспоминать о … разбойниках.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Они были изданы … разбойниками.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Я хотел вежливо поклониться … разбойникам.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/>
              <a:t>Мне встретились … разбойников.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3286116" y="2071678"/>
            <a:ext cx="3071833" cy="500065"/>
          </a:xfrm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2 </a:t>
            </a:r>
            <a:r>
              <a:rPr lang="ru-RU" dirty="0" smtClean="0"/>
              <a:t>ряд</a:t>
            </a:r>
            <a:r>
              <a:rPr lang="ru-RU" dirty="0" smtClean="0"/>
              <a:t> </a:t>
            </a:r>
            <a:r>
              <a:rPr lang="ru-RU" dirty="0" smtClean="0"/>
              <a:t>- девяносто</a:t>
            </a:r>
            <a:endParaRPr lang="ru-RU" dirty="0"/>
          </a:p>
        </p:txBody>
      </p:sp>
      <p:pic>
        <p:nvPicPr>
          <p:cNvPr id="13" name="Содержимое 12" descr="09185.gif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86512" y="4857760"/>
            <a:ext cx="2266956" cy="1376368"/>
          </a:xfrm>
        </p:spPr>
      </p:pic>
      <p:sp>
        <p:nvSpPr>
          <p:cNvPr id="12" name="Прямоугольник 11"/>
          <p:cNvSpPr/>
          <p:nvPr/>
        </p:nvSpPr>
        <p:spPr>
          <a:xfrm>
            <a:off x="6500826" y="2071678"/>
            <a:ext cx="2428892" cy="500066"/>
          </a:xfrm>
          <a:prstGeom prst="rect">
            <a:avLst/>
          </a:prstGeom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3 </a:t>
            </a:r>
            <a:r>
              <a:rPr lang="ru-RU" sz="2200" b="1" dirty="0" smtClean="0"/>
              <a:t>ряд</a:t>
            </a:r>
            <a:r>
              <a:rPr lang="ru-RU" sz="2200" b="1" dirty="0" smtClean="0"/>
              <a:t> </a:t>
            </a:r>
            <a:r>
              <a:rPr lang="ru-RU" sz="2200" b="1" dirty="0" smtClean="0"/>
              <a:t>- сто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8266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Найдите в предложениях ошибки, исправьте их.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07196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В доисторические времена некоторые деревья </a:t>
            </a:r>
            <a:r>
              <a:rPr lang="ru-RU" b="1" dirty="0" smtClean="0"/>
              <a:t>достигали </a:t>
            </a:r>
            <a:r>
              <a:rPr lang="ru-RU" b="1" dirty="0" smtClean="0"/>
              <a:t>почти сорок       метров. </a:t>
            </a:r>
          </a:p>
          <a:p>
            <a:pPr>
              <a:buNone/>
            </a:pPr>
            <a:r>
              <a:rPr lang="ru-RU" b="1" dirty="0" smtClean="0"/>
              <a:t>В древнегреческом языке словом «стадион» называли меру длины, равную сто двадцати пяти шагам. </a:t>
            </a:r>
          </a:p>
          <a:p>
            <a:pPr>
              <a:buNone/>
            </a:pPr>
            <a:r>
              <a:rPr lang="ru-RU" b="1" dirty="0" smtClean="0"/>
              <a:t>Гепард </a:t>
            </a:r>
            <a:r>
              <a:rPr lang="ru-RU" b="1" dirty="0" smtClean="0"/>
              <a:t>развивает </a:t>
            </a:r>
            <a:r>
              <a:rPr lang="ru-RU" b="1" dirty="0" smtClean="0"/>
              <a:t>скорость до девяносто   километров в час.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00826" y="1928802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3000372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00958" y="4143380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23\Desktop\семь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428736"/>
            <a:ext cx="5375790" cy="3279232"/>
          </a:xfrm>
          <a:prstGeom prst="rect">
            <a:avLst/>
          </a:prstGeom>
          <a:noFill/>
        </p:spPr>
      </p:pic>
      <p:pic>
        <p:nvPicPr>
          <p:cNvPr id="2051" name="Picture 3" descr="C:\Users\123\Desktop\подва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428736"/>
            <a:ext cx="7379414" cy="3286148"/>
          </a:xfrm>
          <a:prstGeom prst="rect">
            <a:avLst/>
          </a:prstGeom>
          <a:noFill/>
        </p:spPr>
      </p:pic>
      <p:pic>
        <p:nvPicPr>
          <p:cNvPr id="2052" name="Picture 4" descr="C:\Users\123\Desktop\стоян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1428736"/>
            <a:ext cx="7286676" cy="3143272"/>
          </a:xfrm>
          <a:prstGeom prst="rect">
            <a:avLst/>
          </a:prstGeom>
          <a:noFill/>
        </p:spPr>
      </p:pic>
      <p:pic>
        <p:nvPicPr>
          <p:cNvPr id="2053" name="Picture 5" descr="C:\Users\123\Desktop\одиночка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1214422"/>
            <a:ext cx="7858180" cy="3643338"/>
          </a:xfrm>
          <a:prstGeom prst="rect">
            <a:avLst/>
          </a:prstGeom>
          <a:noFill/>
        </p:spPr>
      </p:pic>
      <p:pic>
        <p:nvPicPr>
          <p:cNvPr id="2054" name="Picture 6" descr="C:\Users\123\Desktop\сорока.jpg"/>
          <p:cNvPicPr>
            <a:picLocks noChangeAspect="1" noChangeArrowheads="1"/>
          </p:cNvPicPr>
          <p:nvPr/>
        </p:nvPicPr>
        <p:blipFill>
          <a:blip r:embed="rId6"/>
          <a:srcRect t="45000" r="8749" b="22045"/>
          <a:stretch>
            <a:fillRect/>
          </a:stretch>
        </p:blipFill>
        <p:spPr bwMode="auto">
          <a:xfrm>
            <a:off x="1000100" y="1428736"/>
            <a:ext cx="7358114" cy="3214710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000100" y="357166"/>
            <a:ext cx="7954128" cy="92211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Arial" pitchFamily="34" charset="0"/>
              </a:rPr>
              <a:t>Разгадай ребусы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j-ea"/>
              <a:cs typeface="Arial" pitchFamily="34" charset="0"/>
            </a:endParaRPr>
          </a:p>
        </p:txBody>
      </p:sp>
      <p:sp>
        <p:nvSpPr>
          <p:cNvPr id="10" name="Управляющая кнопка: домой 9">
            <a:hlinkClick r:id="rId7" action="ppaction://hlinksldjump" highlightClick="1"/>
          </p:cNvPr>
          <p:cNvSpPr/>
          <p:nvPr/>
        </p:nvSpPr>
        <p:spPr>
          <a:xfrm>
            <a:off x="8382000" y="6324600"/>
            <a:ext cx="762000" cy="533400"/>
          </a:xfrm>
          <a:prstGeom prst="actionButtonHom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одзаголовок 4"/>
          <p:cNvSpPr txBox="1">
            <a:spLocks/>
          </p:cNvSpPr>
          <p:nvPr/>
        </p:nvSpPr>
        <p:spPr>
          <a:xfrm>
            <a:off x="928662" y="1428736"/>
            <a:ext cx="7572428" cy="3214710"/>
          </a:xfrm>
          <a:prstGeom prst="rect">
            <a:avLst/>
          </a:prstGeom>
          <a:ln w="76200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СМОР</a:t>
            </a:r>
            <a: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928662" y="1428736"/>
            <a:ext cx="7572428" cy="3214710"/>
          </a:xfrm>
          <a:prstGeom prst="rect">
            <a:avLst/>
          </a:prstGeom>
          <a:ln w="76200" cap="flat" cmpd="sng" algn="ctr">
            <a:solidFill>
              <a:schemeClr val="accent5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66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ЭЛЕК</a:t>
            </a:r>
            <a:r>
              <a:rPr kumimoji="0" lang="ru-RU" sz="96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ru-RU" sz="66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928662" y="1428736"/>
            <a:ext cx="7572428" cy="3214710"/>
          </a:xfrm>
          <a:prstGeom prst="rect">
            <a:avLst/>
          </a:prstGeom>
          <a:ln w="76200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66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</a:t>
            </a:r>
            <a:r>
              <a:rPr kumimoji="0" lang="ru-RU" sz="96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ru-RU" sz="66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Подзаголовок 4"/>
          <p:cNvSpPr txBox="1">
            <a:spLocks/>
          </p:cNvSpPr>
          <p:nvPr/>
        </p:nvSpPr>
        <p:spPr>
          <a:xfrm>
            <a:off x="857224" y="1428736"/>
            <a:ext cx="7572428" cy="32861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66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ПИ</a:t>
            </a:r>
            <a:r>
              <a:rPr kumimoji="0" lang="ru-RU" sz="96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</a:t>
            </a:r>
            <a:r>
              <a:rPr kumimoji="0" lang="ru-RU" sz="66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ЛЕТ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4786322"/>
            <a:ext cx="2357454" cy="1857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49602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«Отдыхаем с пользой!»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571480"/>
          </a:xfrm>
        </p:spPr>
        <p:txBody>
          <a:bodyPr>
            <a:noAutofit/>
          </a:bodyPr>
          <a:lstStyle/>
          <a:p>
            <a:pPr algn="ctr"/>
            <a:r>
              <a:rPr lang="ru-RU" sz="3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Склонение количественных числительных</a:t>
            </a:r>
            <a:endParaRPr lang="ru-RU" sz="36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28860" y="1000108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50-80, 200-900</a:t>
            </a:r>
            <a:endParaRPr lang="ru-RU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428596" y="1785926"/>
          <a:ext cx="7715304" cy="35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392"/>
                <a:gridCol w="3526161"/>
                <a:gridCol w="3224751"/>
              </a:tblGrid>
              <a:tr h="59667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И.п.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шест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ru-RU" sz="2800" dirty="0" smtClean="0"/>
                        <a:t>десят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пят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сот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885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Р.п.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шест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800" dirty="0" smtClean="0"/>
                        <a:t>десят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пят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800" dirty="0" smtClean="0"/>
                        <a:t>сот</a:t>
                      </a:r>
                      <a:endParaRPr lang="ru-RU" sz="2800" dirty="0"/>
                    </a:p>
                  </a:txBody>
                  <a:tcPr/>
                </a:tc>
              </a:tr>
              <a:tr h="59667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Д.п.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шест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800" dirty="0" smtClean="0"/>
                        <a:t>десят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пят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800" dirty="0" smtClean="0"/>
                        <a:t>ст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ам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667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В.п.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шест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ru-RU" sz="2800" dirty="0" smtClean="0"/>
                        <a:t>десят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пят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ru-RU" sz="2800" dirty="0" smtClean="0"/>
                        <a:t>сот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667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Т.п.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шест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ью</a:t>
                      </a:r>
                      <a:r>
                        <a:rPr lang="ru-RU" sz="2800" dirty="0" smtClean="0"/>
                        <a:t>десят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ью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пят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ью</a:t>
                      </a:r>
                      <a:r>
                        <a:rPr lang="ru-RU" sz="2800" dirty="0" smtClean="0"/>
                        <a:t>ст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ами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667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П.п.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(о) шест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800" dirty="0" smtClean="0"/>
                        <a:t>десят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(о) </a:t>
                      </a:r>
                      <a:r>
                        <a:rPr lang="ru-RU" sz="2800" dirty="0" smtClean="0"/>
                        <a:t>пят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800" dirty="0" smtClean="0"/>
                        <a:t>ст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ах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1" name="Рисунок 30" descr="CA278H2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76" y="1142984"/>
            <a:ext cx="431800" cy="863600"/>
          </a:xfrm>
          <a:prstGeom prst="rect">
            <a:avLst/>
          </a:prstGeom>
        </p:spPr>
      </p:pic>
      <p:pic>
        <p:nvPicPr>
          <p:cNvPr id="32" name="Рисунок 31" descr="CA6LKHW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9652" y="3786190"/>
            <a:ext cx="431800" cy="863600"/>
          </a:xfrm>
          <a:prstGeom prst="rect">
            <a:avLst/>
          </a:prstGeom>
        </p:spPr>
      </p:pic>
      <p:pic>
        <p:nvPicPr>
          <p:cNvPr id="33" name="Рисунок 32" descr="CACTUBI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72330" y="6072206"/>
            <a:ext cx="500066" cy="500066"/>
          </a:xfrm>
          <a:prstGeom prst="rect">
            <a:avLst/>
          </a:prstGeom>
        </p:spPr>
      </p:pic>
      <p:pic>
        <p:nvPicPr>
          <p:cNvPr id="34" name="Рисунок 33" descr="ррр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00958" y="4857760"/>
            <a:ext cx="1643042" cy="1704975"/>
          </a:xfrm>
          <a:prstGeom prst="rect">
            <a:avLst/>
          </a:prstGeom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82000" y="6324600"/>
            <a:ext cx="762000" cy="533400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597</Words>
  <Application>Microsoft Office PowerPoint</Application>
  <PresentationFormat>Экран (4:3)</PresentationFormat>
  <Paragraphs>163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Склонение числительных 40, 90, 100</vt:lpstr>
      <vt:lpstr>Склонение количественных числительных</vt:lpstr>
      <vt:lpstr>Вставьте в предложения числительные в форме соответствующего падежа. Расположите предложения так, чтобы получился текст и чтобы числительные  склонялись по порядку, начиная с именительного.</vt:lpstr>
      <vt:lpstr>Найдите в предложениях ошибки, исправьте их.</vt:lpstr>
      <vt:lpstr>Слайд 8</vt:lpstr>
      <vt:lpstr>Склонение количественных числительных</vt:lpstr>
      <vt:lpstr>Работа с упражнением 594.</vt:lpstr>
      <vt:lpstr>«Собираем пазлы» </vt:lpstr>
      <vt:lpstr>Слайд 12</vt:lpstr>
      <vt:lpstr>ВЫБЕРИ ПРАВИЛЬНЫЙ ВАРИАНТ</vt:lpstr>
      <vt:lpstr>Решите тест</vt:lpstr>
      <vt:lpstr>Слайд 15</vt:lpstr>
      <vt:lpstr>Слайд 16</vt:lpstr>
      <vt:lpstr>Проверка </vt:lpstr>
      <vt:lpstr> «Словесная битва»  (соревнование между учащимися) </vt:lpstr>
      <vt:lpstr>Запишите домашнее задание:</vt:lpstr>
      <vt:lpstr>РЕФЛЕКСИЯ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Helen</dc:creator>
  <cp:lastModifiedBy>админ</cp:lastModifiedBy>
  <cp:revision>37</cp:revision>
  <dcterms:created xsi:type="dcterms:W3CDTF">2011-10-14T01:51:00Z</dcterms:created>
  <dcterms:modified xsi:type="dcterms:W3CDTF">2013-03-30T07:28:08Z</dcterms:modified>
</cp:coreProperties>
</file>