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8" r:id="rId2"/>
    <p:sldId id="256" r:id="rId3"/>
    <p:sldId id="257" r:id="rId4"/>
    <p:sldId id="266" r:id="rId5"/>
    <p:sldId id="261" r:id="rId6"/>
    <p:sldId id="259" r:id="rId7"/>
    <p:sldId id="267" r:id="rId8"/>
    <p:sldId id="260" r:id="rId9"/>
    <p:sldId id="262" r:id="rId10"/>
    <p:sldId id="263" r:id="rId11"/>
    <p:sldId id="264" r:id="rId12"/>
    <p:sldId id="273" r:id="rId13"/>
    <p:sldId id="274" r:id="rId14"/>
    <p:sldId id="269" r:id="rId15"/>
    <p:sldId id="270" r:id="rId16"/>
    <p:sldId id="275" r:id="rId17"/>
    <p:sldId id="268" r:id="rId18"/>
    <p:sldId id="271" r:id="rId19"/>
    <p:sldId id="277" r:id="rId20"/>
    <p:sldId id="272" r:id="rId21"/>
    <p:sldId id="278" r:id="rId22"/>
    <p:sldId id="279" r:id="rId23"/>
    <p:sldId id="265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FF"/>
    <a:srgbClr val="FFFFFF"/>
    <a:srgbClr val="9933FF"/>
    <a:srgbClr val="666699"/>
    <a:srgbClr val="FFCC99"/>
    <a:srgbClr val="FFCCFF"/>
    <a:srgbClr val="00CC00"/>
    <a:srgbClr val="00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AB350-052F-46D2-BF5D-12A2A7952181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D38E7-2F8B-4629-A991-D14C888D46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6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D38E7-2F8B-4629-A991-D14C888D466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116632"/>
            <a:ext cx="79208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Смешанная экономика</a:t>
            </a:r>
          </a:p>
          <a:p>
            <a:pPr algn="ctr"/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Неолиберальная 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</a:t>
            </a:r>
          </a:p>
          <a:p>
            <a:pPr algn="ctr"/>
            <a:endParaRPr lang="en-US" sz="4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айл:Flag of Germany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89040"/>
            <a:ext cx="2664296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Файл:Coat of Arms of Germany.sv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87" y="1436474"/>
            <a:ext cx="157162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Файл:Flag of the United States.sv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448272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Файл:US-GreatSeal-Obverse.sv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55" y="1613074"/>
            <a:ext cx="19240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вал 6"/>
          <p:cNvSpPr/>
          <p:nvPr/>
        </p:nvSpPr>
        <p:spPr>
          <a:xfrm>
            <a:off x="539552" y="5785792"/>
            <a:ext cx="7776864" cy="811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Германия, США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8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2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7" y="143594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2400" dirty="0">
                <a:solidFill>
                  <a:srgbClr val="C00000"/>
                </a:solidFill>
              </a:rPr>
              <a:t>Форма </a:t>
            </a:r>
            <a:r>
              <a:rPr lang="ru-RU" sz="2400" dirty="0" smtClean="0">
                <a:solidFill>
                  <a:srgbClr val="C00000"/>
                </a:solidFill>
              </a:rPr>
              <a:t>правления   Президентская </a:t>
            </a:r>
            <a:r>
              <a:rPr lang="ru-RU" sz="2400" dirty="0">
                <a:solidFill>
                  <a:srgbClr val="C00000"/>
                </a:solidFill>
              </a:rPr>
              <a:t>республика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Президент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2400" dirty="0" smtClean="0">
                <a:solidFill>
                  <a:srgbClr val="00B0F0"/>
                </a:solidFill>
              </a:rPr>
              <a:t>Барак </a:t>
            </a:r>
            <a:r>
              <a:rPr lang="ru-RU" sz="2400" dirty="0">
                <a:solidFill>
                  <a:srgbClr val="00B0F0"/>
                </a:solidFill>
              </a:rPr>
              <a:t>Хусейн Обама II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Вице-президент - </a:t>
            </a:r>
            <a:r>
              <a:rPr lang="ru-RU" sz="2400" dirty="0">
                <a:solidFill>
                  <a:srgbClr val="00B0F0"/>
                </a:solidFill>
              </a:rPr>
              <a:t>Джозеф Робинетт Байден-младший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26132" y="2290520"/>
            <a:ext cx="3107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Географическая карта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8136903" cy="399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68560" y="1537766"/>
            <a:ext cx="4211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Территория 4-я в мире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• Всего 9 518 900 км²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• водной </a:t>
            </a:r>
            <a:r>
              <a:rPr lang="ru-RU" sz="2400" dirty="0">
                <a:solidFill>
                  <a:srgbClr val="FF0000"/>
                </a:solidFill>
              </a:rPr>
              <a:t>поверхн. 6,76%</a:t>
            </a:r>
          </a:p>
        </p:txBody>
      </p:sp>
    </p:spTree>
    <p:extLst>
      <p:ext uri="{BB962C8B-B14F-4D97-AF65-F5344CB8AC3E}">
        <p14:creationId xmlns:p14="http://schemas.microsoft.com/office/powerpoint/2010/main" val="32460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10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24" fill="hold">
                                          <p:stCondLst>
                                            <p:cond delay="10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51" decel="50000" autoRev="1" fill="hold">
                                          <p:stCondLst>
                                            <p:cond delay="10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6" fill="hold">
                                          <p:stCondLst>
                                            <p:cond delay="19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469" y="47667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Преимущества: крупнейшая экономика мира. 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Много </a:t>
            </a:r>
            <a:r>
              <a:rPr lang="ru-RU" sz="3600" dirty="0">
                <a:solidFill>
                  <a:srgbClr val="002060"/>
                </a:solidFill>
              </a:rPr>
              <a:t>природных ресурсов, в том числе энергия и </a:t>
            </a:r>
            <a:r>
              <a:rPr lang="ru-RU" sz="3600" dirty="0" smtClean="0">
                <a:solidFill>
                  <a:srgbClr val="002060"/>
                </a:solidFill>
              </a:rPr>
              <a:t>сырьё.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Высокотехнологичное </a:t>
            </a:r>
            <a:r>
              <a:rPr lang="ru-RU" sz="3600" dirty="0">
                <a:solidFill>
                  <a:srgbClr val="002060"/>
                </a:solidFill>
              </a:rPr>
              <a:t>производство. 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Развиты </a:t>
            </a:r>
            <a:r>
              <a:rPr lang="ru-RU" sz="3600" dirty="0">
                <a:solidFill>
                  <a:srgbClr val="002060"/>
                </a:solidFill>
              </a:rPr>
              <a:t>научные исследования. </a:t>
            </a:r>
            <a:endParaRPr lang="ru-RU" sz="3600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Хорошо </a:t>
            </a:r>
            <a:r>
              <a:rPr lang="ru-RU" sz="3600" dirty="0">
                <a:solidFill>
                  <a:srgbClr val="002060"/>
                </a:solidFill>
              </a:rPr>
              <a:t>развита сфера услуг, конкурентоспособная промышленность. Транснациональные компании типа «Ford», «General Motors» и Exxon. </a:t>
            </a:r>
            <a:endParaRPr lang="ru-RU" sz="3600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869" y="6290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0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CC00"/>
                </a:solidFill>
              </a:rPr>
              <a:t>Ведущий производитель программного обеспечения. </a:t>
            </a:r>
          </a:p>
          <a:p>
            <a:pPr algn="ctr"/>
            <a:r>
              <a:rPr lang="ru-RU" sz="3600" dirty="0">
                <a:solidFill>
                  <a:srgbClr val="00CC00"/>
                </a:solidFill>
              </a:rPr>
              <a:t>Хорошая система высшего образования, особенно в области высоких технологий. Американские фирмы процветают благодаря широкому распространению американской культуры в мире.</a:t>
            </a:r>
          </a:p>
          <a:p>
            <a:pPr algn="ctr"/>
            <a:r>
              <a:rPr lang="ru-RU" sz="3600" dirty="0">
                <a:solidFill>
                  <a:srgbClr val="00CC00"/>
                </a:solidFill>
              </a:rPr>
              <a:t> Крупнейший в мире экспортёр товаров. </a:t>
            </a:r>
          </a:p>
          <a:p>
            <a:pPr algn="ctr"/>
            <a:r>
              <a:rPr lang="ru-RU" sz="3600" dirty="0">
                <a:solidFill>
                  <a:srgbClr val="00CC00"/>
                </a:solidFill>
              </a:rPr>
              <a:t>Политическая стабильность, квалифицированный персонал</a:t>
            </a:r>
          </a:p>
        </p:txBody>
      </p:sp>
    </p:spTree>
    <p:extLst>
      <p:ext uri="{BB962C8B-B14F-4D97-AF65-F5344CB8AC3E}">
        <p14:creationId xmlns:p14="http://schemas.microsoft.com/office/powerpoint/2010/main" val="4115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 Оборудование: </a:t>
            </a:r>
            <a:r>
              <a:rPr lang="ru-RU" sz="4000" dirty="0">
                <a:solidFill>
                  <a:srgbClr val="FF9900"/>
                </a:solidFill>
              </a:rPr>
              <a:t>самолёты, ЭВМ и др. Потребительские товары: автомобили, лекарства и др.</a:t>
            </a:r>
          </a:p>
          <a:p>
            <a:pPr algn="ctr"/>
            <a:r>
              <a:rPr lang="ru-RU" sz="4000" dirty="0">
                <a:solidFill>
                  <a:srgbClr val="FF99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Партнёры по экспорту</a:t>
            </a:r>
            <a:r>
              <a:rPr lang="ru-RU" sz="4000" dirty="0">
                <a:solidFill>
                  <a:srgbClr val="FF9900"/>
                </a:solidFill>
              </a:rPr>
              <a:t>-Канада (22,2%), Мексика (12,9%), Япония (5,8%), Китай (5,3%), Соединённое королевство (4,4%) (2006)</a:t>
            </a:r>
          </a:p>
        </p:txBody>
      </p:sp>
    </p:spTree>
    <p:extLst>
      <p:ext uri="{BB962C8B-B14F-4D97-AF65-F5344CB8AC3E}">
        <p14:creationId xmlns:p14="http://schemas.microsoft.com/office/powerpoint/2010/main" val="324286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955" y="976660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Основные </a:t>
            </a:r>
            <a:r>
              <a:rPr lang="ru-RU" sz="4000" dirty="0" smtClean="0">
                <a:solidFill>
                  <a:srgbClr val="FF0000"/>
                </a:solidFill>
              </a:rPr>
              <a:t>отрасли: </a:t>
            </a:r>
            <a:r>
              <a:rPr lang="ru-RU" sz="4000" dirty="0" smtClean="0">
                <a:solidFill>
                  <a:srgbClr val="FFC000"/>
                </a:solidFill>
              </a:rPr>
              <a:t>нефтедобывающая</a:t>
            </a:r>
            <a:r>
              <a:rPr lang="ru-RU" sz="4000" dirty="0">
                <a:solidFill>
                  <a:srgbClr val="FFC000"/>
                </a:solidFill>
              </a:rPr>
              <a:t>, металлургическая, пищевая, автомобильная, химическая, электронная, авиационная, </a:t>
            </a:r>
            <a:r>
              <a:rPr lang="ru-RU" sz="4000" dirty="0" smtClean="0">
                <a:solidFill>
                  <a:srgbClr val="FFC000"/>
                </a:solidFill>
              </a:rPr>
              <a:t>связь.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957" y="4437112"/>
            <a:ext cx="82089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Экспорт продовольствия:</a:t>
            </a:r>
            <a:r>
              <a:rPr lang="ru-RU" sz="4000" dirty="0" smtClean="0">
                <a:solidFill>
                  <a:srgbClr val="FFC000"/>
                </a:solidFill>
              </a:rPr>
              <a:t> соя</a:t>
            </a:r>
            <a:r>
              <a:rPr lang="ru-RU" sz="4000" dirty="0">
                <a:solidFill>
                  <a:srgbClr val="FFC000"/>
                </a:solidFill>
              </a:rPr>
              <a:t>, кукуруза, </a:t>
            </a:r>
            <a:r>
              <a:rPr lang="ru-RU" sz="4000" dirty="0" smtClean="0">
                <a:solidFill>
                  <a:srgbClr val="FFC000"/>
                </a:solidFill>
              </a:rPr>
              <a:t>фрукты, полуфабрикаты.</a:t>
            </a:r>
          </a:p>
          <a:p>
            <a:pPr algn="ctr">
              <a:spcBef>
                <a:spcPts val="1800"/>
              </a:spcBef>
            </a:pPr>
            <a:r>
              <a:rPr lang="ru-RU" sz="4000" dirty="0" smtClean="0">
                <a:solidFill>
                  <a:srgbClr val="FFC000"/>
                </a:solidFill>
              </a:rPr>
              <a:t> 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955" y="18859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FF00"/>
                </a:solidFill>
              </a:rPr>
              <a:t>Внешняя торговля</a:t>
            </a:r>
          </a:p>
        </p:txBody>
      </p:sp>
    </p:spTree>
    <p:extLst>
      <p:ext uri="{BB962C8B-B14F-4D97-AF65-F5344CB8AC3E}">
        <p14:creationId xmlns:p14="http://schemas.microsoft.com/office/powerpoint/2010/main" val="16049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178" y="22385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66FF99"/>
                </a:solidFill>
              </a:rPr>
              <a:t>Отраслевые сдвиги</a:t>
            </a:r>
          </a:p>
          <a:p>
            <a:pPr algn="ctr"/>
            <a:r>
              <a:rPr lang="ru-RU" sz="4000" dirty="0" smtClean="0">
                <a:solidFill>
                  <a:srgbClr val="66FF99"/>
                </a:solidFill>
              </a:rPr>
              <a:t>снижение </a:t>
            </a:r>
            <a:r>
              <a:rPr lang="ru-RU" sz="4000" dirty="0">
                <a:solidFill>
                  <a:srgbClr val="66FF99"/>
                </a:solidFill>
              </a:rPr>
              <a:t>в экономике удельного веса сырьевых отраслей и сельского хозяйства. </a:t>
            </a:r>
            <a:endParaRPr lang="ru-RU" sz="4000" dirty="0" smtClean="0">
              <a:solidFill>
                <a:srgbClr val="66FF99"/>
              </a:solidFill>
            </a:endParaRPr>
          </a:p>
          <a:p>
            <a:pPr algn="ctr"/>
            <a:r>
              <a:rPr lang="ru-RU" sz="4000" dirty="0" smtClean="0">
                <a:solidFill>
                  <a:srgbClr val="66FF99"/>
                </a:solidFill>
              </a:rPr>
              <a:t>Среди </a:t>
            </a:r>
            <a:r>
              <a:rPr lang="ru-RU" sz="4000" dirty="0">
                <a:solidFill>
                  <a:srgbClr val="66FF99"/>
                </a:solidFill>
              </a:rPr>
              <a:t>отраслей материальной сферы промышленность </a:t>
            </a:r>
            <a:r>
              <a:rPr lang="ru-RU" sz="4000" dirty="0" smtClean="0">
                <a:solidFill>
                  <a:srgbClr val="66FF99"/>
                </a:solidFill>
              </a:rPr>
              <a:t>обеспечивает </a:t>
            </a:r>
            <a:r>
              <a:rPr lang="ru-RU" sz="4000" dirty="0">
                <a:solidFill>
                  <a:srgbClr val="66FF99"/>
                </a:solidFill>
              </a:rPr>
              <a:t>высокий уровень технического развития других сфер хозяйства. </a:t>
            </a:r>
          </a:p>
        </p:txBody>
      </p:sp>
    </p:spTree>
    <p:extLst>
      <p:ext uri="{BB962C8B-B14F-4D97-AF65-F5344CB8AC3E}">
        <p14:creationId xmlns:p14="http://schemas.microsoft.com/office/powerpoint/2010/main" val="408364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CCFF"/>
                </a:solidFill>
              </a:rPr>
              <a:t>США </a:t>
            </a:r>
            <a:r>
              <a:rPr lang="ru-RU" sz="3600" dirty="0">
                <a:solidFill>
                  <a:srgbClr val="FFCCFF"/>
                </a:solidFill>
              </a:rPr>
              <a:t>располагают одним из самых высокоэффективных хозяйств в мире. </a:t>
            </a:r>
            <a:endParaRPr lang="ru-RU" sz="3600" dirty="0" smtClean="0">
              <a:solidFill>
                <a:srgbClr val="FFCCFF"/>
              </a:solidFill>
            </a:endParaRPr>
          </a:p>
          <a:p>
            <a:pPr algn="ctr"/>
            <a:endParaRPr lang="ru-RU" sz="3600" dirty="0">
              <a:solidFill>
                <a:srgbClr val="FFCCFF"/>
              </a:solidFill>
            </a:endParaRPr>
          </a:p>
          <a:p>
            <a:pPr algn="ctr"/>
            <a:r>
              <a:rPr lang="ru-RU" sz="3600" dirty="0" smtClean="0">
                <a:solidFill>
                  <a:srgbClr val="FFCCFF"/>
                </a:solidFill>
              </a:rPr>
              <a:t>Отличительной </a:t>
            </a:r>
            <a:r>
              <a:rPr lang="ru-RU" sz="3600" dirty="0">
                <a:solidFill>
                  <a:srgbClr val="FFCCFF"/>
                </a:solidFill>
              </a:rPr>
              <a:t>чертой их экономики является ориентация на НТП и передовую технику. Она лидирует в области внедрения результатов НТП в производство, в экспорте лицензий на свои открытия, изобретения и новейшие разработки. </a:t>
            </a:r>
          </a:p>
        </p:txBody>
      </p:sp>
    </p:spTree>
    <p:extLst>
      <p:ext uri="{BB962C8B-B14F-4D97-AF65-F5344CB8AC3E}">
        <p14:creationId xmlns:p14="http://schemas.microsoft.com/office/powerpoint/2010/main" val="3085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401" y="548680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66CCFF"/>
                </a:solidFill>
              </a:rPr>
              <a:t>2011г</a:t>
            </a:r>
            <a:r>
              <a:rPr lang="ru-RU" sz="3600" dirty="0">
                <a:solidFill>
                  <a:srgbClr val="66CCFF"/>
                </a:solidFill>
              </a:rPr>
              <a:t>. </a:t>
            </a:r>
            <a:r>
              <a:rPr lang="ru-RU" sz="3600" dirty="0" smtClean="0">
                <a:solidFill>
                  <a:srgbClr val="66CCFF"/>
                </a:solidFill>
              </a:rPr>
              <a:t>оказался </a:t>
            </a:r>
            <a:r>
              <a:rPr lang="ru-RU" sz="3600" dirty="0">
                <a:solidFill>
                  <a:srgbClr val="66CCFF"/>
                </a:solidFill>
              </a:rPr>
              <a:t>крайне </a:t>
            </a:r>
            <a:r>
              <a:rPr lang="ru-RU" sz="3600" dirty="0" smtClean="0">
                <a:solidFill>
                  <a:srgbClr val="66CCFF"/>
                </a:solidFill>
              </a:rPr>
              <a:t>благоприятным </a:t>
            </a:r>
            <a:r>
              <a:rPr lang="ru-RU" sz="3600" dirty="0">
                <a:solidFill>
                  <a:srgbClr val="66CCFF"/>
                </a:solidFill>
              </a:rPr>
              <a:t>для американской экономики: увеличились объемы производства, выросла покупательская активность, граждане США стали чаще выезжать за </a:t>
            </a:r>
            <a:r>
              <a:rPr lang="ru-RU" sz="3600" dirty="0" smtClean="0">
                <a:solidFill>
                  <a:srgbClr val="66CCFF"/>
                </a:solidFill>
              </a:rPr>
              <a:t>границу, банковский сектор показал положительный результат </a:t>
            </a:r>
            <a:r>
              <a:rPr lang="ru-RU" sz="3600" dirty="0">
                <a:solidFill>
                  <a:srgbClr val="66CCFF"/>
                </a:solidFill>
              </a:rPr>
              <a:t>в период с ноября по декабрь 2011г</a:t>
            </a:r>
            <a:r>
              <a:rPr lang="ru-RU" sz="3600" dirty="0" smtClean="0">
                <a:solidFill>
                  <a:srgbClr val="66CCFF"/>
                </a:solidFill>
              </a:rPr>
              <a:t>.</a:t>
            </a:r>
            <a:endParaRPr lang="ru-RU" sz="3600" dirty="0">
              <a:solidFill>
                <a:srgbClr val="66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587" y="33265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A50021"/>
                </a:solidFill>
              </a:rPr>
              <a:t>Но экономика </a:t>
            </a:r>
            <a:r>
              <a:rPr lang="ru-RU" sz="4000" dirty="0">
                <a:solidFill>
                  <a:srgbClr val="A50021"/>
                </a:solidFill>
              </a:rPr>
              <a:t>США </a:t>
            </a:r>
            <a:r>
              <a:rPr lang="ru-RU" sz="4000" dirty="0" smtClean="0">
                <a:solidFill>
                  <a:srgbClr val="A50021"/>
                </a:solidFill>
              </a:rPr>
              <a:t>очень </a:t>
            </a:r>
            <a:r>
              <a:rPr lang="ru-RU" sz="4000" dirty="0">
                <a:solidFill>
                  <a:srgbClr val="A50021"/>
                </a:solidFill>
              </a:rPr>
              <a:t>уязвима и зависит от таких факторов, как ситуация в </a:t>
            </a:r>
            <a:r>
              <a:rPr lang="ru-RU" sz="4000" dirty="0" smtClean="0">
                <a:solidFill>
                  <a:srgbClr val="A50021"/>
                </a:solidFill>
              </a:rPr>
              <a:t>Европе (долговой кризис), </a:t>
            </a:r>
            <a:r>
              <a:rPr lang="ru-RU" sz="4000" dirty="0">
                <a:solidFill>
                  <a:srgbClr val="A50021"/>
                </a:solidFill>
              </a:rPr>
              <a:t>а также предстоящего решения конгресса США о продлении налоговых льгот и пособий по </a:t>
            </a:r>
            <a:r>
              <a:rPr lang="ru-RU" sz="4000" dirty="0" smtClean="0">
                <a:solidFill>
                  <a:srgbClr val="A50021"/>
                </a:solidFill>
              </a:rPr>
              <a:t>безработице. </a:t>
            </a:r>
            <a:endParaRPr lang="ru-RU" sz="40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Отказ </a:t>
            </a:r>
            <a:r>
              <a:rPr lang="ru-RU" sz="4000" dirty="0">
                <a:solidFill>
                  <a:srgbClr val="FF0000"/>
                </a:solidFill>
              </a:rPr>
              <a:t>продлевать финансирование данных проектов может снизить покупательскую способность, тем самым приводя к замедлению роста экономики.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393305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CCFF"/>
                </a:solidFill>
              </a:rPr>
              <a:t>По состоянию на зиму 2011 года объем всех долгов США составляет — $56,4 трлн.</a:t>
            </a:r>
          </a:p>
        </p:txBody>
      </p:sp>
    </p:spTree>
    <p:extLst>
      <p:ext uri="{BB962C8B-B14F-4D97-AF65-F5344CB8AC3E}">
        <p14:creationId xmlns:p14="http://schemas.microsoft.com/office/powerpoint/2010/main" val="30522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1560" y="260648"/>
            <a:ext cx="784887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7030A0"/>
                </a:solidFill>
              </a:rPr>
              <a:t>Неолиберальная модель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1340768"/>
            <a:ext cx="806489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</a:rPr>
              <a:t>Германия</a:t>
            </a:r>
            <a:r>
              <a:rPr lang="ru-RU" sz="4400" dirty="0">
                <a:solidFill>
                  <a:srgbClr val="FFC000"/>
                </a:solidFill>
              </a:rPr>
              <a:t>, </a:t>
            </a:r>
            <a:r>
              <a:rPr lang="ru-RU" sz="4400" dirty="0" smtClean="0">
                <a:solidFill>
                  <a:srgbClr val="FFC000"/>
                </a:solidFill>
              </a:rPr>
              <a:t>США</a:t>
            </a:r>
            <a:endParaRPr lang="en-US" sz="4400" dirty="0" smtClean="0">
              <a:solidFill>
                <a:srgbClr val="FFC000"/>
              </a:solidFill>
            </a:endParaRPr>
          </a:p>
          <a:p>
            <a:pPr algn="ctr"/>
            <a:r>
              <a:rPr lang="ru-RU" sz="3200" dirty="0">
                <a:solidFill>
                  <a:srgbClr val="FFC000"/>
                </a:solidFill>
              </a:rPr>
              <a:t>П</a:t>
            </a:r>
            <a:r>
              <a:rPr lang="ru-RU" sz="3200" dirty="0" smtClean="0">
                <a:solidFill>
                  <a:srgbClr val="FFC000"/>
                </a:solidFill>
              </a:rPr>
              <a:t>редполагает </a:t>
            </a:r>
            <a:r>
              <a:rPr lang="ru-RU" sz="3200" dirty="0">
                <a:solidFill>
                  <a:srgbClr val="FFC000"/>
                </a:solidFill>
              </a:rPr>
              <a:t>меры </a:t>
            </a:r>
            <a:r>
              <a:rPr lang="ru-RU" sz="3200" dirty="0" smtClean="0">
                <a:solidFill>
                  <a:srgbClr val="FFC000"/>
                </a:solidFill>
              </a:rPr>
              <a:t>анти циклического </a:t>
            </a:r>
            <a:r>
              <a:rPr lang="ru-RU" sz="3200" dirty="0">
                <a:solidFill>
                  <a:srgbClr val="FFC000"/>
                </a:solidFill>
              </a:rPr>
              <a:t>характера, но основной упор делается на обеспечение государством условий для нормального функционирования рынка. Она рассматривается как наиболее эффективная система регулирования. Государство, по существу, вмешивается лишь для защиты конкуренции.</a:t>
            </a:r>
          </a:p>
          <a:p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431" y="764704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CCFF"/>
                </a:solidFill>
              </a:rPr>
              <a:t>На 1 января 2012 года долг федерального правительства составляет $15,2 трлн., превысив 100 процентов от американского ВВП. </a:t>
            </a:r>
            <a:endParaRPr lang="ru-RU" sz="4400" dirty="0" smtClean="0">
              <a:solidFill>
                <a:srgbClr val="FFCCFF"/>
              </a:solidFill>
            </a:endParaRPr>
          </a:p>
          <a:p>
            <a:pPr algn="ctr"/>
            <a:r>
              <a:rPr lang="ru-RU" sz="4400" dirty="0" smtClean="0">
                <a:solidFill>
                  <a:srgbClr val="FFCCFF"/>
                </a:solidFill>
              </a:rPr>
              <a:t>Примерно </a:t>
            </a:r>
            <a:r>
              <a:rPr lang="ru-RU" sz="4400" dirty="0">
                <a:solidFill>
                  <a:srgbClr val="FFCCFF"/>
                </a:solidFill>
              </a:rPr>
              <a:t>60% этого долга находится на руках у инвесторов, в виде государственных </a:t>
            </a:r>
            <a:r>
              <a:rPr lang="ru-RU" sz="4400" dirty="0" smtClean="0">
                <a:solidFill>
                  <a:srgbClr val="FFCCFF"/>
                </a:solidFill>
              </a:rPr>
              <a:t>облигаций</a:t>
            </a:r>
            <a:r>
              <a:rPr lang="ru-RU" sz="4400" dirty="0">
                <a:solidFill>
                  <a:srgbClr val="FFCC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77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CC99"/>
                </a:solidFill>
              </a:rPr>
              <a:t>Остальные 40% являются внутри правительственным долгом (в значительной мере они держатся фондом социального страхования).</a:t>
            </a:r>
          </a:p>
          <a:p>
            <a:pPr algn="ctr"/>
            <a:r>
              <a:rPr lang="ru-RU" sz="4400" dirty="0">
                <a:solidFill>
                  <a:srgbClr val="FFCC99"/>
                </a:solidFill>
              </a:rPr>
              <a:t>Примерно четверть госдолга ($3,6 трлн) находится на руках иностранцев, главным образом центральных банков других стран. </a:t>
            </a:r>
          </a:p>
        </p:txBody>
      </p:sp>
    </p:spTree>
    <p:extLst>
      <p:ext uri="{BB962C8B-B14F-4D97-AF65-F5344CB8AC3E}">
        <p14:creationId xmlns:p14="http://schemas.microsoft.com/office/powerpoint/2010/main" val="275486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460" y="52830"/>
            <a:ext cx="86409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66FFFF"/>
                </a:solidFill>
              </a:rPr>
              <a:t>Основными иностранными держателями госдолга США </a:t>
            </a:r>
            <a:r>
              <a:rPr lang="ru-RU" sz="4000" dirty="0" smtClean="0">
                <a:solidFill>
                  <a:srgbClr val="66FFFF"/>
                </a:solidFill>
              </a:rPr>
              <a:t>являются: </a:t>
            </a:r>
            <a:r>
              <a:rPr lang="ru-RU" sz="4000" dirty="0">
                <a:solidFill>
                  <a:srgbClr val="66FFFF"/>
                </a:solidFill>
              </a:rPr>
              <a:t>Япония ($769 млрд) и Китай ($755 млрд на март 2010-го</a:t>
            </a:r>
            <a:r>
              <a:rPr lang="ru-RU" sz="4000" dirty="0" smtClean="0">
                <a:solidFill>
                  <a:srgbClr val="66FFFF"/>
                </a:solidFill>
              </a:rPr>
              <a:t>).</a:t>
            </a:r>
          </a:p>
          <a:p>
            <a:pPr algn="ctr"/>
            <a:r>
              <a:rPr lang="ru-RU" sz="4000" dirty="0" smtClean="0">
                <a:solidFill>
                  <a:srgbClr val="66FFFF"/>
                </a:solidFill>
              </a:rPr>
              <a:t> Россия </a:t>
            </a:r>
            <a:r>
              <a:rPr lang="ru-RU" sz="4000" dirty="0">
                <a:solidFill>
                  <a:srgbClr val="66FFFF"/>
                </a:solidFill>
              </a:rPr>
              <a:t>занимает восьмое место в рейтинге держателей государственного долга США. На 1 июля 2009 года доля американского государственного долга перед Россией составляла 118.0 млрд долларов, или 3,8 % </a:t>
            </a:r>
          </a:p>
        </p:txBody>
      </p:sp>
    </p:spTree>
    <p:extLst>
      <p:ext uri="{BB962C8B-B14F-4D97-AF65-F5344CB8AC3E}">
        <p14:creationId xmlns:p14="http://schemas.microsoft.com/office/powerpoint/2010/main" val="26925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5" y="116630"/>
            <a:ext cx="5112568" cy="66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60" y="2564904"/>
            <a:ext cx="24511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8" y="764704"/>
            <a:ext cx="13843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70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25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20"/>
          <a:stretch/>
        </p:blipFill>
        <p:spPr bwMode="auto">
          <a:xfrm>
            <a:off x="158604" y="1238000"/>
            <a:ext cx="8661867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4" b="35175"/>
          <a:stretch/>
        </p:blipFill>
        <p:spPr bwMode="auto">
          <a:xfrm>
            <a:off x="158605" y="1948317"/>
            <a:ext cx="8657222" cy="162469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14"/>
          <a:stretch/>
        </p:blipFill>
        <p:spPr bwMode="auto">
          <a:xfrm>
            <a:off x="158605" y="3573016"/>
            <a:ext cx="8657222" cy="1227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03"/>
          <a:stretch/>
        </p:blipFill>
        <p:spPr bwMode="auto">
          <a:xfrm>
            <a:off x="158605" y="210525"/>
            <a:ext cx="8657221" cy="1021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41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10244"/>
            <a:ext cx="2232025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2285"/>
            <a:ext cx="1573213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903649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C000"/>
                </a:solidFill>
              </a:rPr>
              <a:t>Федеративная Республика </a:t>
            </a:r>
            <a:r>
              <a:rPr lang="ru-RU" sz="4400" dirty="0" smtClean="0">
                <a:solidFill>
                  <a:srgbClr val="FFC000"/>
                </a:solidFill>
              </a:rPr>
              <a:t>Германия </a:t>
            </a:r>
            <a:r>
              <a:rPr lang="ru-RU" sz="1600" dirty="0">
                <a:solidFill>
                  <a:srgbClr val="FFC000"/>
                </a:solidFill>
              </a:rPr>
              <a:t>- </a:t>
            </a:r>
            <a:r>
              <a:rPr lang="ru-RU" sz="2400" dirty="0">
                <a:solidFill>
                  <a:srgbClr val="FFC000"/>
                </a:solidFill>
              </a:rPr>
              <a:t>официальное название Федеративная Республика Германия (ФРГ), государство в Центральной Европе.</a:t>
            </a:r>
          </a:p>
          <a:p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79837"/>
            <a:ext cx="2331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Герб </a:t>
            </a:r>
            <a:r>
              <a:rPr lang="ru-RU" sz="2400" dirty="0">
                <a:solidFill>
                  <a:srgbClr val="0070C0"/>
                </a:solidFill>
              </a:rPr>
              <a:t>Германии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4008" y="5315196"/>
            <a:ext cx="3253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Гимн: «Песнь немцев»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908630"/>
            <a:ext cx="4752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Официальный </a:t>
            </a:r>
            <a:r>
              <a:rPr lang="ru-RU" sz="2400" dirty="0" smtClean="0">
                <a:solidFill>
                  <a:srgbClr val="002060"/>
                </a:solidFill>
              </a:rPr>
              <a:t>язык – немецкий.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9187" y="2074990"/>
            <a:ext cx="41317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Столица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— город Берлин (местопребывание Бундестага и правительства, некоторые министерства расположены в Бонне).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66464" y="6316637"/>
            <a:ext cx="4031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Валюта   евро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2055" y="1613325"/>
            <a:ext cx="2485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</a:rPr>
              <a:t>Флаг Германии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53753" y="4005064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7E6BC9">
                    <a:lumMod val="50000"/>
                  </a:srgbClr>
                </a:solidFill>
              </a:rPr>
              <a:t>Девиз</a:t>
            </a:r>
            <a:r>
              <a:rPr lang="ru-RU" sz="2400" dirty="0" smtClean="0">
                <a:solidFill>
                  <a:srgbClr val="7E6BC9">
                    <a:lumMod val="50000"/>
                  </a:srgbClr>
                </a:solidFill>
              </a:rPr>
              <a:t>:</a:t>
            </a:r>
          </a:p>
          <a:p>
            <a:pPr lvl="0" algn="ctr"/>
            <a:endParaRPr lang="ru-RU" sz="2400" dirty="0" smtClean="0">
              <a:solidFill>
                <a:srgbClr val="7E6BC9">
                  <a:lumMod val="50000"/>
                </a:srgbClr>
              </a:solidFill>
            </a:endParaRPr>
          </a:p>
          <a:p>
            <a:pPr lvl="0"/>
            <a:r>
              <a:rPr lang="ru-RU" sz="2400" dirty="0" smtClean="0">
                <a:solidFill>
                  <a:srgbClr val="7E6BC9">
                    <a:lumMod val="50000"/>
                  </a:srgbClr>
                </a:solidFill>
              </a:rPr>
              <a:t> </a:t>
            </a:r>
            <a:r>
              <a:rPr lang="ru-RU" sz="2400" dirty="0">
                <a:solidFill>
                  <a:srgbClr val="7E6BC9">
                    <a:lumMod val="50000"/>
                  </a:srgbClr>
                </a:solidFill>
              </a:rPr>
              <a:t>«Единство и Право и </a:t>
            </a:r>
            <a:r>
              <a:rPr lang="ru-RU" sz="2400" dirty="0" smtClean="0">
                <a:solidFill>
                  <a:srgbClr val="7E6BC9">
                    <a:lumMod val="50000"/>
                  </a:srgbClr>
                </a:solidFill>
              </a:rPr>
              <a:t>Свобода нем</a:t>
            </a:r>
            <a:r>
              <a:rPr lang="ru-RU" sz="2400" dirty="0">
                <a:solidFill>
                  <a:srgbClr val="7E6BC9">
                    <a:lumMod val="50000"/>
                  </a:srgbClr>
                </a:solidFill>
              </a:rPr>
              <a:t>. Einigkeit und Recht und Freiheit»</a:t>
            </a:r>
          </a:p>
        </p:txBody>
      </p:sp>
    </p:spTree>
    <p:extLst>
      <p:ext uri="{BB962C8B-B14F-4D97-AF65-F5344CB8AC3E}">
        <p14:creationId xmlns:p14="http://schemas.microsoft.com/office/powerpoint/2010/main" val="37727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5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2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768" y="53479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Крупнейшие города	Берлин, Гамбург, Мюнхен, Кёльн, Франкфурт-на-Майне, Штутгарт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364755"/>
            <a:ext cx="7117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Форма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правления — парламентская республика, форма государственного устройства — симметричная федерация 16 автономных земель.</a:t>
            </a:r>
          </a:p>
          <a:p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593772"/>
            <a:ext cx="615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Федеральный </a:t>
            </a:r>
            <a:r>
              <a:rPr lang="ru-RU" sz="2400" dirty="0" smtClean="0">
                <a:solidFill>
                  <a:srgbClr val="FF0000"/>
                </a:solidFill>
              </a:rPr>
              <a:t>президент    </a:t>
            </a:r>
            <a:r>
              <a:rPr lang="ru-RU" sz="2400" dirty="0">
                <a:solidFill>
                  <a:srgbClr val="FF0000"/>
                </a:solidFill>
              </a:rPr>
              <a:t>Кристиан Вульф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Федеральный </a:t>
            </a:r>
            <a:r>
              <a:rPr lang="ru-RU" sz="2400" dirty="0" smtClean="0">
                <a:solidFill>
                  <a:srgbClr val="FF0000"/>
                </a:solidFill>
              </a:rPr>
              <a:t>канцлер        Ангела </a:t>
            </a:r>
            <a:r>
              <a:rPr lang="ru-RU" sz="2400" dirty="0">
                <a:solidFill>
                  <a:srgbClr val="FF0000"/>
                </a:solidFill>
              </a:rPr>
              <a:t>Меркель</a:t>
            </a:r>
          </a:p>
        </p:txBody>
      </p:sp>
    </p:spTree>
    <p:extLst>
      <p:ext uri="{BB962C8B-B14F-4D97-AF65-F5344CB8AC3E}">
        <p14:creationId xmlns:p14="http://schemas.microsoft.com/office/powerpoint/2010/main" val="249249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2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2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2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Граничит </a:t>
            </a:r>
            <a:r>
              <a:rPr lang="ru-RU" sz="2800" b="1" dirty="0">
                <a:solidFill>
                  <a:srgbClr val="C00000"/>
                </a:solidFill>
              </a:rPr>
              <a:t>с Данией, Польшей, Чехией, Австрией, Швейцарией, Францией, Люксембургом, Бельгией и Нидерландами.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На </a:t>
            </a:r>
            <a:r>
              <a:rPr lang="ru-RU" sz="2800" b="1" dirty="0">
                <a:solidFill>
                  <a:srgbClr val="C00000"/>
                </a:solidFill>
              </a:rPr>
              <a:t>севере естественную границу образуют Северное и Балтийское моря. </a:t>
            </a:r>
            <a:r>
              <a:rPr lang="ru-RU" sz="2800" b="1" dirty="0" smtClean="0">
                <a:solidFill>
                  <a:srgbClr val="C00000"/>
                </a:solidFill>
              </a:rPr>
              <a:t>Германия </a:t>
            </a:r>
            <a:r>
              <a:rPr lang="ru-RU" sz="2800" b="1" dirty="0">
                <a:solidFill>
                  <a:srgbClr val="C00000"/>
                </a:solidFill>
              </a:rPr>
              <a:t>является членом Европейского союза и НАТО, входит в «Большую восьмёрку», претендует на постоянное членство в Совете Безопасности ООН.</a:t>
            </a:r>
          </a:p>
          <a:p>
            <a:pPr algn="ctr">
              <a:lnSpc>
                <a:spcPct val="150000"/>
              </a:lnSpc>
            </a:pP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551723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Государственные расходы в Германии составляют до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5971095"/>
            <a:ext cx="6494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50 % ВВП </a:t>
            </a:r>
            <a:r>
              <a:rPr lang="ru-RU" sz="2800" dirty="0" smtClean="0">
                <a:solidFill>
                  <a:srgbClr val="FFFF00"/>
                </a:solidFill>
              </a:rPr>
              <a:t>страны.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6632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ФРГ занимает одно из лидирующих мест в мире по объёмам экспорта. Экспортируемая продукция известна во всем мире под маркой </a:t>
            </a:r>
            <a:r>
              <a:rPr lang="en-US" sz="3200" dirty="0" smtClean="0">
                <a:solidFill>
                  <a:srgbClr val="FFFF00"/>
                </a:solidFill>
              </a:rPr>
              <a:t>M</a:t>
            </a:r>
            <a:r>
              <a:rPr lang="ru-RU" sz="3200" dirty="0" err="1" smtClean="0">
                <a:solidFill>
                  <a:srgbClr val="FFFF00"/>
                </a:solidFill>
              </a:rPr>
              <a:t>ade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>
                <a:solidFill>
                  <a:srgbClr val="FFFF00"/>
                </a:solidFill>
              </a:rPr>
              <a:t>in Germany.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</a:rPr>
              <a:t> По уровню жизни страна занимает 10 место в мире, согласно индексу развития человеческого потенциала.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5375" y="3637524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Доля Германии в ВВП стран Евросоюза — почти 30 %</a:t>
            </a:r>
          </a:p>
          <a:p>
            <a:pPr algn="ctr"/>
            <a:r>
              <a:rPr lang="ru-RU" sz="3200" dirty="0">
                <a:solidFill>
                  <a:srgbClr val="FFFF00"/>
                </a:solidFill>
              </a:rPr>
              <a:t>ВВП на душу населения — примерно 35 тыс. </a:t>
            </a:r>
            <a:r>
              <a:rPr lang="ru-RU" sz="3200" dirty="0" smtClean="0">
                <a:solidFill>
                  <a:srgbClr val="FFFF00"/>
                </a:solidFill>
              </a:rPr>
              <a:t>долларов</a:t>
            </a:r>
            <a:r>
              <a:rPr lang="ru-RU" sz="32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5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</a:rPr>
              <a:t>На предприятия малого и среднего бизнеса в Германии приходится примерно 70 % рабочих мест и 57 % произведенного ВВП</a:t>
            </a:r>
            <a:r>
              <a:rPr lang="ru-RU" sz="2400" dirty="0" smtClean="0">
                <a:solidFill>
                  <a:srgbClr val="00B0F0"/>
                </a:solidFill>
              </a:rPr>
              <a:t>.</a:t>
            </a:r>
          </a:p>
          <a:p>
            <a:pPr algn="ctr"/>
            <a:endParaRPr lang="ru-RU" sz="2400" dirty="0">
              <a:solidFill>
                <a:srgbClr val="00B0F0"/>
              </a:solidFill>
            </a:endParaRPr>
          </a:p>
          <a:p>
            <a:pPr algn="ctr"/>
            <a:r>
              <a:rPr lang="ru-RU" sz="2400" dirty="0">
                <a:solidFill>
                  <a:srgbClr val="FFC000"/>
                </a:solidFill>
              </a:rPr>
              <a:t>В общем ВВП на промышленность приходится — 38 </a:t>
            </a:r>
            <a:r>
              <a:rPr lang="ru-RU" sz="2400" dirty="0" smtClean="0">
                <a:solidFill>
                  <a:srgbClr val="FFC000"/>
                </a:solidFill>
              </a:rPr>
              <a:t>%,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на сельское хозяйство — 2 </a:t>
            </a:r>
            <a:r>
              <a:rPr lang="ru-RU" sz="2400" dirty="0" smtClean="0">
                <a:solidFill>
                  <a:srgbClr val="FFC000"/>
                </a:solidFill>
              </a:rPr>
              <a:t>%,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на сферу услуг — 60 </a:t>
            </a:r>
            <a:r>
              <a:rPr lang="ru-RU" sz="2400" dirty="0" smtClean="0">
                <a:solidFill>
                  <a:srgbClr val="FFC000"/>
                </a:solidFill>
              </a:rPr>
              <a:t>%.</a:t>
            </a:r>
          </a:p>
          <a:p>
            <a:pPr algn="ctr"/>
            <a:endParaRPr lang="ru-RU" sz="2400" dirty="0"/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Теневой сектор экономики равен приблизительно 15 % от </a:t>
            </a:r>
            <a:r>
              <a:rPr lang="ru-RU" sz="2800" b="1" dirty="0" smtClean="0">
                <a:solidFill>
                  <a:srgbClr val="7030A0"/>
                </a:solidFill>
              </a:rPr>
              <a:t>ВВП</a:t>
            </a:r>
          </a:p>
          <a:p>
            <a:pPr algn="ctr"/>
            <a:endParaRPr lang="ru-RU" sz="2400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>
                <a:solidFill>
                  <a:srgbClr val="92D050"/>
                </a:solidFill>
              </a:rPr>
              <a:t>Согласно официальным данным, в 2011 году среднее число безработных составляло 3,0 </a:t>
            </a:r>
            <a:r>
              <a:rPr lang="ru-RU" sz="2400" dirty="0" smtClean="0">
                <a:solidFill>
                  <a:srgbClr val="92D050"/>
                </a:solidFill>
              </a:rPr>
              <a:t>млн</a:t>
            </a:r>
          </a:p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>
                <a:solidFill>
                  <a:srgbClr val="92D050"/>
                </a:solidFill>
              </a:rPr>
              <a:t>(7 % трудоспособного населения Германии)</a:t>
            </a:r>
          </a:p>
          <a:p>
            <a:pPr algn="ctr"/>
            <a:endParaRPr lang="ru-RU" sz="2400" dirty="0">
              <a:solidFill>
                <a:srgbClr val="92D050"/>
              </a:solidFill>
            </a:endParaRP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545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585"/>
            <a:ext cx="54006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79332"/>
            <a:ext cx="694536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03640" y="669607"/>
            <a:ext cx="3132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Франкфурт-на-Майне является одним из крупнейших транспортных и финансовых центров Европы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5470976"/>
            <a:ext cx="1350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БЕРЛИН</a:t>
            </a:r>
          </a:p>
        </p:txBody>
      </p:sp>
    </p:spTree>
    <p:extLst>
      <p:ext uri="{BB962C8B-B14F-4D97-AF65-F5344CB8AC3E}">
        <p14:creationId xmlns:p14="http://schemas.microsoft.com/office/powerpoint/2010/main" val="17002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4" y="1269968"/>
            <a:ext cx="193198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88" y="396843"/>
            <a:ext cx="19272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3524" y="14001"/>
            <a:ext cx="682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Соединённые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Штаты 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Америки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9395" y="776037"/>
            <a:ext cx="1645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Флаг США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0937" y="1203405"/>
            <a:ext cx="3066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Большая печать США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3531" y="2324068"/>
            <a:ext cx="5806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Девиз: «На </a:t>
            </a:r>
            <a:r>
              <a:rPr lang="ru-RU" sz="2400" dirty="0">
                <a:solidFill>
                  <a:srgbClr val="FFFF00"/>
                </a:solidFill>
              </a:rPr>
              <a:t>Бога уповаем»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3245" y="27191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«Из многих — единое», или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0580" y="3347110"/>
            <a:ext cx="8182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Дата </a:t>
            </a:r>
            <a:r>
              <a:rPr lang="ru-RU" sz="2400" dirty="0" smtClean="0">
                <a:solidFill>
                  <a:srgbClr val="C00000"/>
                </a:solidFill>
              </a:rPr>
              <a:t>независимости - 4 </a:t>
            </a:r>
            <a:r>
              <a:rPr lang="ru-RU" sz="2400" dirty="0">
                <a:solidFill>
                  <a:srgbClr val="C00000"/>
                </a:solidFill>
              </a:rPr>
              <a:t>июля 1776 </a:t>
            </a:r>
            <a:r>
              <a:rPr lang="ru-RU" sz="2400" dirty="0" smtClean="0">
                <a:solidFill>
                  <a:srgbClr val="C00000"/>
                </a:solidFill>
              </a:rPr>
              <a:t>года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580" y="4309645"/>
            <a:ext cx="7722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C000"/>
                </a:solidFill>
              </a:rPr>
              <a:t>Официальный </a:t>
            </a:r>
            <a:r>
              <a:rPr lang="ru-RU" sz="2400" dirty="0" smtClean="0">
                <a:solidFill>
                  <a:srgbClr val="FFC000"/>
                </a:solidFill>
              </a:rPr>
              <a:t>язык Американский </a:t>
            </a:r>
            <a:r>
              <a:rPr lang="ru-RU" sz="2400" dirty="0">
                <a:solidFill>
                  <a:srgbClr val="FFC000"/>
                </a:solidFill>
              </a:rPr>
              <a:t>английский (де-факто; юридически официального языка нет</a:t>
            </a:r>
            <a:r>
              <a:rPr lang="ru-RU" sz="2400" dirty="0" smtClean="0">
                <a:solidFill>
                  <a:srgbClr val="FFC000"/>
                </a:solidFill>
              </a:rPr>
              <a:t>)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9759" y="5441389"/>
            <a:ext cx="3028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Столица - Вашингтон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4364" y="267905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dirty="0" smtClean="0">
                <a:solidFill>
                  <a:srgbClr val="FFFF00"/>
                </a:solidFill>
              </a:rPr>
              <a:t>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535" y="2723388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с 1956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48975" y="2723388"/>
            <a:ext cx="4489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FFFF00"/>
                </a:solidFill>
              </a:rPr>
              <a:t>«Единство из многих</a:t>
            </a:r>
            <a:r>
              <a:rPr lang="ru-RU" sz="2400" dirty="0" smtClean="0">
                <a:solidFill>
                  <a:srgbClr val="FFFF00"/>
                </a:solidFill>
              </a:rPr>
              <a:t>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5082" y="6000862"/>
            <a:ext cx="3212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Валюта -Доллар США </a:t>
            </a:r>
          </a:p>
        </p:txBody>
      </p:sp>
    </p:spTree>
    <p:extLst>
      <p:ext uri="{BB962C8B-B14F-4D97-AF65-F5344CB8AC3E}">
        <p14:creationId xmlns:p14="http://schemas.microsoft.com/office/powerpoint/2010/main" val="30654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100"/>
                            </p:stCondLst>
                            <p:childTnLst>
                              <p:par>
                                <p:cTn id="3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85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850"/>
                            </p:stCondLst>
                            <p:childTnLst>
                              <p:par>
                                <p:cTn id="5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6425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275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2229</TotalTime>
  <Words>895</Words>
  <Application>Microsoft Office PowerPoint</Application>
  <PresentationFormat>Экран (4:3)</PresentationFormat>
  <Paragraphs>95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JIamep</dc:creator>
  <cp:lastModifiedBy>HaTaJIu</cp:lastModifiedBy>
  <cp:revision>73</cp:revision>
  <dcterms:created xsi:type="dcterms:W3CDTF">2012-01-12T10:44:51Z</dcterms:created>
  <dcterms:modified xsi:type="dcterms:W3CDTF">2013-03-19T11:09:23Z</dcterms:modified>
</cp:coreProperties>
</file>