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7" r:id="rId3"/>
    <p:sldId id="263" r:id="rId4"/>
    <p:sldId id="264" r:id="rId5"/>
    <p:sldId id="265" r:id="rId6"/>
    <p:sldId id="256" r:id="rId7"/>
    <p:sldId id="259" r:id="rId8"/>
    <p:sldId id="258" r:id="rId9"/>
    <p:sldId id="260" r:id="rId10"/>
    <p:sldId id="266" r:id="rId11"/>
    <p:sldId id="261" r:id="rId12"/>
    <p:sldId id="267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14" y="-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D43B66-78D9-41E7-B6AE-D339DE2E6558}" type="datetimeFigureOut">
              <a:rPr lang="ru-RU"/>
              <a:pPr>
                <a:defRPr/>
              </a:pPr>
              <a:t>14.12.2011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E8DF9E-BF1F-4537-A7F6-6D5183816D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EA8AC-8552-478F-9293-CAC7CEA8EA05}" type="datetimeFigureOut">
              <a:rPr lang="ru-RU"/>
              <a:pPr>
                <a:defRPr/>
              </a:pPr>
              <a:t>14.12.2011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2C1FBE-8FC3-4CCC-B33C-7F93F41857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4BFCCA-A228-422C-A7DA-C4AD9A5E657D}" type="datetimeFigureOut">
              <a:rPr lang="ru-RU"/>
              <a:pPr>
                <a:defRPr/>
              </a:pPr>
              <a:t>14.12.2011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974E5D-7066-4045-A262-25986F8074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F6CE36-D061-4E29-BC07-159E69FC4422}" type="datetimeFigureOut">
              <a:rPr lang="ru-RU"/>
              <a:pPr>
                <a:defRPr/>
              </a:pPr>
              <a:t>14.12.2011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ADA836-BD59-42A1-BB26-F675D42367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C2A5A3-8975-4A70-B611-FEF8C6D5B6C6}" type="datetimeFigureOut">
              <a:rPr lang="ru-RU"/>
              <a:pPr>
                <a:defRPr/>
              </a:pPr>
              <a:t>14.12.2011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A54E23-5E3A-4274-8C1D-332FB15F76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9CD81A-746D-49E6-8232-0942F46976C6}" type="datetimeFigureOut">
              <a:rPr lang="ru-RU"/>
              <a:pPr>
                <a:defRPr/>
              </a:pPr>
              <a:t>14.12.2011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ECEEF4-B80B-41FC-89CA-1DC4AB892B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74062E-79A4-4058-884C-38E526B4C051}" type="datetimeFigureOut">
              <a:rPr lang="ru-RU"/>
              <a:pPr>
                <a:defRPr/>
              </a:pPr>
              <a:t>14.12.2011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708182-B98E-46F3-AB13-DE0E23D826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BC1BB2-818B-4E2B-8AB0-CFCDBC34113D}" type="datetimeFigureOut">
              <a:rPr lang="ru-RU"/>
              <a:pPr>
                <a:defRPr/>
              </a:pPr>
              <a:t>14.12.2011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8CB95D-FB27-4E8A-A498-7264C65FD0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3D8F9-1032-4896-804B-E5200654C580}" type="datetimeFigureOut">
              <a:rPr lang="ru-RU"/>
              <a:pPr>
                <a:defRPr/>
              </a:pPr>
              <a:t>14.12.2011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FDCFBF-9B1B-4FC7-836A-A055A5D619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D3EB4D-413B-48C3-B430-627F7CE65522}" type="datetimeFigureOut">
              <a:rPr lang="ru-RU"/>
              <a:pPr>
                <a:defRPr/>
              </a:pPr>
              <a:t>14.12.2011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7DD706-8F4A-43AE-BD41-245439FABA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D1281E-66A4-4F63-9CA1-26B40A04BDD5}" type="datetimeFigureOut">
              <a:rPr lang="ru-RU"/>
              <a:pPr>
                <a:defRPr/>
              </a:pPr>
              <a:t>14.12.2011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C02AE2-0EEE-4EF3-9344-24C5B15B77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DD37FC9-FEE0-4F0D-8FE3-4EFB81465DE9}" type="datetimeFigureOut">
              <a:rPr lang="ru-RU"/>
              <a:pPr>
                <a:defRPr/>
              </a:pPr>
              <a:t>14.12.2011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A7E5FA5-9C70-4440-BACF-7B97C822AE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/>
          </p:cNvSpPr>
          <p:nvPr>
            <p:ph type="body" idx="1"/>
          </p:nvPr>
        </p:nvSpPr>
        <p:spPr>
          <a:xfrm>
            <a:off x="0" y="1600200"/>
            <a:ext cx="8893175" cy="4525963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i="1" smtClean="0">
                <a:latin typeface="Times New Roman" pitchFamily="18" charset="0"/>
              </a:rPr>
              <a:t>                   ___________________</a:t>
            </a:r>
            <a:endParaRPr lang="en-US" i="1" smtClean="0">
              <a:latin typeface="Times New Roman" pitchFamily="18" charset="0"/>
            </a:endParaRPr>
          </a:p>
          <a:p>
            <a:pPr>
              <a:buFont typeface="Arial" charset="0"/>
              <a:buNone/>
            </a:pPr>
            <a:r>
              <a:rPr lang="ru-RU" i="1" smtClean="0">
                <a:latin typeface="Times New Roman" pitchFamily="18" charset="0"/>
              </a:rPr>
              <a:t>         Сверкнула молния, и вслед за тем послы-шался резкий удар грома. Когда снова ударил гром, начался ливень. Ярость  молний посте-пенно ослабевала, а удары грома становились всё отдалённее и глуше. Солнышко улыбнулось, ведь на небе загорелась семицветная радуга.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00063" y="214313"/>
            <a:ext cx="7772400" cy="428625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>
              <a:lnSpc>
                <a:spcPct val="80000"/>
              </a:lnSpc>
            </a:pPr>
            <a:r>
              <a:rPr lang="ru-RU">
                <a:latin typeface="Times New Roman" pitchFamily="18" charset="0"/>
                <a:cs typeface="Times New Roman" pitchFamily="18" charset="0"/>
              </a:rPr>
              <a:t>Виды сложных предложений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Содержимое 2"/>
          <p:cNvSpPr>
            <a:spLocks noGrp="1"/>
          </p:cNvSpPr>
          <p:nvPr>
            <p:ph idx="1"/>
          </p:nvPr>
        </p:nvSpPr>
        <p:spPr>
          <a:xfrm>
            <a:off x="0" y="1196975"/>
            <a:ext cx="8964613" cy="4525963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ru-RU" i="1" smtClean="0">
                <a:latin typeface="Times New Roman" pitchFamily="18" charset="0"/>
              </a:rPr>
              <a:t>Тропинка</a:t>
            </a:r>
          </a:p>
          <a:p>
            <a:pPr>
              <a:buFont typeface="Arial" charset="0"/>
              <a:buNone/>
            </a:pPr>
            <a:r>
              <a:rPr lang="en-US" i="1" smtClean="0">
                <a:latin typeface="Times New Roman" pitchFamily="18" charset="0"/>
              </a:rPr>
              <a:t>           </a:t>
            </a:r>
            <a:r>
              <a:rPr lang="ru-RU" i="1" smtClean="0">
                <a:latin typeface="Times New Roman" pitchFamily="18" charset="0"/>
              </a:rPr>
              <a:t>(1) Сельская школа стоит в берёзовой роще на Грачином броду</a:t>
            </a:r>
            <a:r>
              <a:rPr lang="en-US" i="1" smtClean="0">
                <a:latin typeface="Times New Roman" pitchFamily="18" charset="0"/>
              </a:rPr>
              <a:t> </a:t>
            </a:r>
            <a:r>
              <a:rPr lang="ru-RU" i="1" smtClean="0">
                <a:latin typeface="Times New Roman" pitchFamily="18" charset="0"/>
              </a:rPr>
              <a:t> и всё лето в густой листве деревьев кричат грачи. (2) Когда упадёт листва</a:t>
            </a:r>
            <a:r>
              <a:rPr lang="en-US" i="1" smtClean="0">
                <a:latin typeface="Times New Roman" pitchFamily="18" charset="0"/>
              </a:rPr>
              <a:t> </a:t>
            </a:r>
            <a:r>
              <a:rPr lang="ru-RU" i="1" smtClean="0">
                <a:latin typeface="Times New Roman" pitchFamily="18" charset="0"/>
              </a:rPr>
              <a:t> они смолкнут</a:t>
            </a:r>
            <a:r>
              <a:rPr lang="en-US" i="1" smtClean="0">
                <a:latin typeface="Times New Roman" pitchFamily="18" charset="0"/>
              </a:rPr>
              <a:t> </a:t>
            </a:r>
            <a:r>
              <a:rPr lang="ru-RU" i="1" smtClean="0">
                <a:latin typeface="Times New Roman" pitchFamily="18" charset="0"/>
              </a:rPr>
              <a:t> а сквозь осенние листочки проступит красивая тропинка</a:t>
            </a:r>
            <a:r>
              <a:rPr lang="en-US" i="1" smtClean="0">
                <a:latin typeface="Times New Roman" pitchFamily="18" charset="0"/>
              </a:rPr>
              <a:t> </a:t>
            </a:r>
            <a:r>
              <a:rPr lang="ru-RU" i="1" smtClean="0">
                <a:latin typeface="Times New Roman" pitchFamily="18" charset="0"/>
              </a:rPr>
              <a:t> по которой дети пойдут в школу. (3) Какая она узкая</a:t>
            </a:r>
            <a:r>
              <a:rPr lang="en-US" i="1" smtClean="0">
                <a:latin typeface="Times New Roman" pitchFamily="18" charset="0"/>
              </a:rPr>
              <a:t> </a:t>
            </a:r>
            <a:r>
              <a:rPr lang="ru-RU" i="1" smtClean="0">
                <a:latin typeface="Times New Roman" pitchFamily="18" charset="0"/>
              </a:rPr>
              <a:t> а на какую широкую дорогу выводит!</a:t>
            </a: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500063" y="214313"/>
            <a:ext cx="7772400" cy="428625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>
              <a:lnSpc>
                <a:spcPct val="80000"/>
              </a:lnSpc>
            </a:pPr>
            <a:r>
              <a:rPr lang="ru-RU">
                <a:latin typeface="Times New Roman" pitchFamily="18" charset="0"/>
                <a:cs typeface="Times New Roman" pitchFamily="18" charset="0"/>
              </a:rPr>
              <a:t>Виды сложных предложений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mtClean="0">
                <a:latin typeface="Times New Roman" pitchFamily="18" charset="0"/>
              </a:rPr>
              <a:t>Домашнее задание: п. 64, упр. 502.</a:t>
            </a: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500063" y="214313"/>
            <a:ext cx="7772400" cy="428625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>
              <a:lnSpc>
                <a:spcPct val="80000"/>
              </a:lnSpc>
            </a:pPr>
            <a:r>
              <a:rPr lang="ru-RU">
                <a:latin typeface="Times New Roman" pitchFamily="18" charset="0"/>
                <a:cs typeface="Times New Roman" pitchFamily="18" charset="0"/>
              </a:rPr>
              <a:t>Виды сложных предложений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288" y="928688"/>
            <a:ext cx="8534400" cy="6286500"/>
          </a:xfrm>
        </p:spPr>
        <p:txBody>
          <a:bodyPr>
            <a:normAutofit/>
          </a:bodyPr>
          <a:lstStyle/>
          <a:p>
            <a:pPr algn="l">
              <a:lnSpc>
                <a:spcPct val="80000"/>
              </a:lnSpc>
            </a:pPr>
            <a:r>
              <a:rPr lang="ru-RU" sz="2400" i="1" smtClean="0">
                <a:solidFill>
                  <a:srgbClr val="898989"/>
                </a:solidFill>
              </a:rPr>
              <a:t>Как петух в печи пироги печёт</a:t>
            </a:r>
            <a:endParaRPr lang="ru-RU" sz="2400" smtClean="0">
              <a:solidFill>
                <a:srgbClr val="898989"/>
              </a:solidFill>
            </a:endParaRPr>
          </a:p>
          <a:p>
            <a:pPr algn="l">
              <a:lnSpc>
                <a:spcPct val="80000"/>
              </a:lnSpc>
            </a:pPr>
            <a:r>
              <a:rPr lang="ru-RU" sz="2400" i="1" smtClean="0">
                <a:solidFill>
                  <a:srgbClr val="898989"/>
                </a:solidFill>
              </a:rPr>
              <a:t>Кошка у окошка рубашку шьёт</a:t>
            </a:r>
            <a:endParaRPr lang="ru-RU" sz="2400" smtClean="0">
              <a:solidFill>
                <a:srgbClr val="898989"/>
              </a:solidFill>
            </a:endParaRPr>
          </a:p>
          <a:p>
            <a:pPr algn="l">
              <a:lnSpc>
                <a:spcPct val="80000"/>
              </a:lnSpc>
            </a:pPr>
            <a:r>
              <a:rPr lang="ru-RU" sz="2400" i="1" smtClean="0">
                <a:solidFill>
                  <a:srgbClr val="898989"/>
                </a:solidFill>
              </a:rPr>
              <a:t>Поросёнок в ступе горох толчёт</a:t>
            </a:r>
            <a:endParaRPr lang="ru-RU" sz="2400" smtClean="0">
              <a:solidFill>
                <a:srgbClr val="898989"/>
              </a:solidFill>
            </a:endParaRPr>
          </a:p>
          <a:p>
            <a:pPr algn="l">
              <a:lnSpc>
                <a:spcPct val="80000"/>
              </a:lnSpc>
            </a:pPr>
            <a:r>
              <a:rPr lang="ru-RU" sz="2400" i="1" smtClean="0">
                <a:solidFill>
                  <a:srgbClr val="898989"/>
                </a:solidFill>
              </a:rPr>
              <a:t>Конь у крыльца в три копыта бьёт</a:t>
            </a:r>
            <a:endParaRPr lang="ru-RU" sz="2400" smtClean="0">
              <a:solidFill>
                <a:srgbClr val="898989"/>
              </a:solidFill>
            </a:endParaRPr>
          </a:p>
          <a:p>
            <a:pPr algn="l">
              <a:lnSpc>
                <a:spcPct val="80000"/>
              </a:lnSpc>
            </a:pPr>
            <a:r>
              <a:rPr lang="ru-RU" sz="2400" i="1" smtClean="0">
                <a:solidFill>
                  <a:srgbClr val="898989"/>
                </a:solidFill>
              </a:rPr>
              <a:t>Уточка в сапожках избу метёт.</a:t>
            </a:r>
            <a:r>
              <a:rPr lang="en-US" sz="2400" i="1" smtClean="0">
                <a:solidFill>
                  <a:srgbClr val="898989"/>
                </a:solidFill>
              </a:rPr>
              <a:t> </a:t>
            </a:r>
          </a:p>
          <a:p>
            <a:pPr algn="l">
              <a:lnSpc>
                <a:spcPct val="80000"/>
              </a:lnSpc>
            </a:pPr>
            <a:r>
              <a:rPr lang="en-US" sz="2400" i="1" smtClean="0">
                <a:solidFill>
                  <a:srgbClr val="898989"/>
                </a:solidFill>
              </a:rPr>
              <a:t>_____________________________________________________</a:t>
            </a:r>
            <a:r>
              <a:rPr lang="ru-RU" sz="2400" smtClean="0">
                <a:solidFill>
                  <a:srgbClr val="898989"/>
                </a:solidFill>
              </a:rPr>
              <a:t> </a:t>
            </a:r>
          </a:p>
          <a:p>
            <a:pPr algn="l">
              <a:lnSpc>
                <a:spcPct val="80000"/>
              </a:lnSpc>
            </a:pPr>
            <a:r>
              <a:rPr lang="ru-RU" sz="2400" i="1" smtClean="0">
                <a:solidFill>
                  <a:srgbClr val="898989"/>
                </a:solidFill>
              </a:rPr>
              <a:t>Прозрачный лес один чернеет</a:t>
            </a:r>
            <a:endParaRPr lang="ru-RU" sz="2400" smtClean="0">
              <a:solidFill>
                <a:srgbClr val="898989"/>
              </a:solidFill>
            </a:endParaRPr>
          </a:p>
          <a:p>
            <a:pPr algn="l">
              <a:lnSpc>
                <a:spcPct val="80000"/>
              </a:lnSpc>
            </a:pPr>
            <a:r>
              <a:rPr lang="ru-RU" sz="2400" i="1" smtClean="0">
                <a:solidFill>
                  <a:srgbClr val="898989"/>
                </a:solidFill>
              </a:rPr>
              <a:t>И ель сквозь иней зеленеет</a:t>
            </a:r>
            <a:endParaRPr lang="ru-RU" sz="2400" smtClean="0">
              <a:solidFill>
                <a:srgbClr val="898989"/>
              </a:solidFill>
            </a:endParaRPr>
          </a:p>
          <a:p>
            <a:pPr algn="l">
              <a:lnSpc>
                <a:spcPct val="80000"/>
              </a:lnSpc>
            </a:pPr>
            <a:r>
              <a:rPr lang="ru-RU" sz="2400" i="1" smtClean="0">
                <a:solidFill>
                  <a:srgbClr val="898989"/>
                </a:solidFill>
              </a:rPr>
              <a:t>И речка подо льдом блестит.</a:t>
            </a:r>
            <a:endParaRPr lang="ru-RU" sz="2400" smtClean="0">
              <a:solidFill>
                <a:srgbClr val="898989"/>
              </a:solidFill>
            </a:endParaRPr>
          </a:p>
          <a:p>
            <a:pPr algn="l">
              <a:lnSpc>
                <a:spcPct val="80000"/>
              </a:lnSpc>
            </a:pPr>
            <a:r>
              <a:rPr lang="en-US" sz="2400" i="1" smtClean="0">
                <a:solidFill>
                  <a:srgbClr val="898989"/>
                </a:solidFill>
              </a:rPr>
              <a:t>_____________________________________________________</a:t>
            </a:r>
            <a:r>
              <a:rPr lang="ru-RU" sz="2400" i="1" smtClean="0">
                <a:solidFill>
                  <a:srgbClr val="898989"/>
                </a:solidFill>
              </a:rPr>
              <a:t>  </a:t>
            </a:r>
            <a:endParaRPr lang="ru-RU" sz="2400" smtClean="0">
              <a:solidFill>
                <a:srgbClr val="898989"/>
              </a:solidFill>
            </a:endParaRPr>
          </a:p>
          <a:p>
            <a:pPr algn="l">
              <a:lnSpc>
                <a:spcPct val="80000"/>
              </a:lnSpc>
            </a:pPr>
            <a:r>
              <a:rPr lang="ru-RU" sz="2400" i="1" smtClean="0">
                <a:solidFill>
                  <a:srgbClr val="898989"/>
                </a:solidFill>
              </a:rPr>
              <a:t>Если бы я был девчонкой</a:t>
            </a:r>
            <a:endParaRPr lang="ru-RU" sz="2400" smtClean="0">
              <a:solidFill>
                <a:srgbClr val="898989"/>
              </a:solidFill>
            </a:endParaRPr>
          </a:p>
          <a:p>
            <a:pPr algn="l">
              <a:lnSpc>
                <a:spcPct val="80000"/>
              </a:lnSpc>
            </a:pPr>
            <a:r>
              <a:rPr lang="ru-RU" sz="2400" i="1" smtClean="0">
                <a:solidFill>
                  <a:srgbClr val="898989"/>
                </a:solidFill>
              </a:rPr>
              <a:t>Я бы время не терял</a:t>
            </a:r>
            <a:endParaRPr lang="ru-RU" sz="2400" smtClean="0">
              <a:solidFill>
                <a:srgbClr val="898989"/>
              </a:solidFill>
            </a:endParaRPr>
          </a:p>
          <a:p>
            <a:pPr algn="l">
              <a:lnSpc>
                <a:spcPct val="80000"/>
              </a:lnSpc>
            </a:pPr>
            <a:r>
              <a:rPr lang="ru-RU" sz="2400" i="1" smtClean="0">
                <a:solidFill>
                  <a:srgbClr val="898989"/>
                </a:solidFill>
              </a:rPr>
              <a:t>Я б на улице не прыгал</a:t>
            </a:r>
            <a:endParaRPr lang="ru-RU" sz="2400" smtClean="0">
              <a:solidFill>
                <a:srgbClr val="898989"/>
              </a:solidFill>
            </a:endParaRPr>
          </a:p>
          <a:p>
            <a:pPr algn="l">
              <a:lnSpc>
                <a:spcPct val="80000"/>
              </a:lnSpc>
            </a:pPr>
            <a:r>
              <a:rPr lang="ru-RU" sz="2400" i="1" smtClean="0">
                <a:solidFill>
                  <a:srgbClr val="898989"/>
                </a:solidFill>
              </a:rPr>
              <a:t>Я б рубашки постирал.</a:t>
            </a:r>
            <a:endParaRPr lang="ru-RU" sz="2400" smtClean="0">
              <a:solidFill>
                <a:srgbClr val="898989"/>
              </a:solidFill>
            </a:endParaRPr>
          </a:p>
          <a:p>
            <a:pPr algn="l">
              <a:lnSpc>
                <a:spcPct val="80000"/>
              </a:lnSpc>
            </a:pPr>
            <a:r>
              <a:rPr lang="en-US" sz="2400" smtClean="0">
                <a:solidFill>
                  <a:srgbClr val="898989"/>
                </a:solidFill>
              </a:rPr>
              <a:t>_____________________________________________________</a:t>
            </a:r>
            <a:r>
              <a:rPr lang="ru-RU" sz="2400" smtClean="0">
                <a:solidFill>
                  <a:srgbClr val="898989"/>
                </a:solidFill>
              </a:rPr>
              <a:t> </a:t>
            </a:r>
          </a:p>
          <a:p>
            <a:pPr algn="l">
              <a:lnSpc>
                <a:spcPct val="80000"/>
              </a:lnSpc>
            </a:pPr>
            <a:endParaRPr lang="ru-RU" sz="2400" smtClean="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/>
          </p:cNvSpPr>
          <p:nvPr/>
        </p:nvSpPr>
        <p:spPr bwMode="auto">
          <a:xfrm>
            <a:off x="500063" y="214313"/>
            <a:ext cx="77724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200" dirty="0">
                <a:latin typeface="Times New Roman" pitchFamily="18" charset="0"/>
                <a:ea typeface="+mj-ea"/>
                <a:cs typeface="Times New Roman" pitchFamily="18" charset="0"/>
              </a:rPr>
              <a:t>Виды сложных предложений</a:t>
            </a:r>
            <a:endParaRPr lang="ru-RU" sz="3200" dirty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/>
          </p:cNvSpPr>
          <p:nvPr/>
        </p:nvSpPr>
        <p:spPr bwMode="auto">
          <a:xfrm>
            <a:off x="0" y="928688"/>
            <a:ext cx="8929688" cy="4710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ru-RU" sz="3200" b="1">
                <a:solidFill>
                  <a:srgbClr val="898989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3200" b="1" u="sng">
                <a:solidFill>
                  <a:srgbClr val="898989"/>
                </a:solidFill>
                <a:latin typeface="Times New Roman" pitchFamily="18" charset="0"/>
                <a:cs typeface="Times New Roman" pitchFamily="18" charset="0"/>
              </a:rPr>
              <a:t>Сложные предложения</a:t>
            </a:r>
            <a:endParaRPr lang="ru-RU" sz="3200">
              <a:solidFill>
                <a:srgbClr val="898989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ru-RU" sz="3200" b="1">
                <a:solidFill>
                  <a:srgbClr val="898989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sz="3200">
              <a:solidFill>
                <a:srgbClr val="898989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20000"/>
              </a:spcBef>
              <a:buFont typeface="Arial" charset="0"/>
              <a:buNone/>
            </a:pPr>
            <a:r>
              <a:rPr lang="ru-RU" sz="3200" b="1">
                <a:solidFill>
                  <a:srgbClr val="898989"/>
                </a:solidFill>
                <a:latin typeface="Times New Roman" pitchFamily="18" charset="0"/>
                <a:cs typeface="Times New Roman" pitchFamily="18" charset="0"/>
              </a:rPr>
              <a:t>                </a:t>
            </a:r>
            <a:endParaRPr lang="ru-RU" sz="3200">
              <a:solidFill>
                <a:srgbClr val="89898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6" name="Line 6"/>
          <p:cNvSpPr>
            <a:spLocks noChangeShapeType="1"/>
          </p:cNvSpPr>
          <p:nvPr/>
        </p:nvSpPr>
        <p:spPr bwMode="auto">
          <a:xfrm flipH="1">
            <a:off x="2700338" y="1484313"/>
            <a:ext cx="1366837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487" name="Line 7"/>
          <p:cNvSpPr>
            <a:spLocks noChangeShapeType="1"/>
          </p:cNvSpPr>
          <p:nvPr/>
        </p:nvSpPr>
        <p:spPr bwMode="auto">
          <a:xfrm>
            <a:off x="4716463" y="1484313"/>
            <a:ext cx="151130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/>
          </p:cNvSpPr>
          <p:nvPr/>
        </p:nvSpPr>
        <p:spPr bwMode="auto">
          <a:xfrm>
            <a:off x="500063" y="214313"/>
            <a:ext cx="77724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200" dirty="0">
                <a:latin typeface="Times New Roman" pitchFamily="18" charset="0"/>
                <a:ea typeface="+mj-ea"/>
                <a:cs typeface="Times New Roman" pitchFamily="18" charset="0"/>
              </a:rPr>
              <a:t>Виды сложных предложений</a:t>
            </a:r>
            <a:endParaRPr lang="ru-RU" sz="3200" dirty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/>
          </p:cNvSpPr>
          <p:nvPr/>
        </p:nvSpPr>
        <p:spPr bwMode="auto">
          <a:xfrm>
            <a:off x="0" y="928688"/>
            <a:ext cx="8929688" cy="4710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ru-RU" sz="3200" b="1">
                <a:solidFill>
                  <a:srgbClr val="898989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3200" b="1" u="sng">
                <a:solidFill>
                  <a:srgbClr val="898989"/>
                </a:solidFill>
                <a:latin typeface="Times New Roman" pitchFamily="18" charset="0"/>
                <a:cs typeface="Times New Roman" pitchFamily="18" charset="0"/>
              </a:rPr>
              <a:t>Сложные предложения</a:t>
            </a:r>
            <a:endParaRPr lang="ru-RU" sz="3200">
              <a:solidFill>
                <a:srgbClr val="898989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ru-RU" sz="3200" b="1">
                <a:solidFill>
                  <a:srgbClr val="898989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sz="3200">
              <a:solidFill>
                <a:srgbClr val="898989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20000"/>
              </a:spcBef>
              <a:buFont typeface="Arial" charset="0"/>
              <a:buNone/>
            </a:pPr>
            <a:r>
              <a:rPr lang="ru-RU" sz="3200" b="1">
                <a:solidFill>
                  <a:srgbClr val="89898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>
                <a:solidFill>
                  <a:srgbClr val="898989"/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ru-RU" sz="3200" b="1" u="sng">
                <a:solidFill>
                  <a:srgbClr val="898989"/>
                </a:solidFill>
                <a:latin typeface="Times New Roman" pitchFamily="18" charset="0"/>
                <a:cs typeface="Times New Roman" pitchFamily="18" charset="0"/>
              </a:rPr>
              <a:t>союзные</a:t>
            </a:r>
            <a:r>
              <a:rPr lang="ru-RU" sz="3200" b="1">
                <a:solidFill>
                  <a:srgbClr val="898989"/>
                </a:solidFill>
                <a:latin typeface="Times New Roman" pitchFamily="18" charset="0"/>
                <a:cs typeface="Times New Roman" pitchFamily="18" charset="0"/>
              </a:rPr>
              <a:t>                                </a:t>
            </a:r>
            <a:r>
              <a:rPr lang="ru-RU" sz="3200" b="1" u="sng">
                <a:solidFill>
                  <a:srgbClr val="898989"/>
                </a:solidFill>
                <a:latin typeface="Times New Roman" pitchFamily="18" charset="0"/>
                <a:cs typeface="Times New Roman" pitchFamily="18" charset="0"/>
              </a:rPr>
              <a:t>бессоюзные</a:t>
            </a:r>
          </a:p>
        </p:txBody>
      </p:sp>
      <p:sp>
        <p:nvSpPr>
          <p:cNvPr id="21508" name="Line 4"/>
          <p:cNvSpPr>
            <a:spLocks noChangeShapeType="1"/>
          </p:cNvSpPr>
          <p:nvPr/>
        </p:nvSpPr>
        <p:spPr bwMode="auto">
          <a:xfrm flipH="1">
            <a:off x="2700338" y="1484313"/>
            <a:ext cx="1366837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1509" name="Line 5"/>
          <p:cNvSpPr>
            <a:spLocks noChangeShapeType="1"/>
          </p:cNvSpPr>
          <p:nvPr/>
        </p:nvSpPr>
        <p:spPr bwMode="auto">
          <a:xfrm>
            <a:off x="4716463" y="1484313"/>
            <a:ext cx="151130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/>
          </p:cNvSpPr>
          <p:nvPr/>
        </p:nvSpPr>
        <p:spPr bwMode="auto">
          <a:xfrm>
            <a:off x="500063" y="214313"/>
            <a:ext cx="77724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200" dirty="0">
                <a:latin typeface="Times New Roman" pitchFamily="18" charset="0"/>
                <a:ea typeface="+mj-ea"/>
                <a:cs typeface="Times New Roman" pitchFamily="18" charset="0"/>
              </a:rPr>
              <a:t>Виды сложных предложений</a:t>
            </a:r>
            <a:endParaRPr lang="ru-RU" sz="3200" dirty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/>
          </p:cNvSpPr>
          <p:nvPr/>
        </p:nvSpPr>
        <p:spPr bwMode="auto">
          <a:xfrm>
            <a:off x="0" y="928688"/>
            <a:ext cx="8929688" cy="4710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ru-RU" sz="3200" b="1">
                <a:solidFill>
                  <a:srgbClr val="898989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3200" b="1" u="sng">
                <a:solidFill>
                  <a:srgbClr val="898989"/>
                </a:solidFill>
                <a:latin typeface="Times New Roman" pitchFamily="18" charset="0"/>
                <a:cs typeface="Times New Roman" pitchFamily="18" charset="0"/>
              </a:rPr>
              <a:t>Сложные предложения</a:t>
            </a:r>
            <a:endParaRPr lang="ru-RU" sz="3200">
              <a:solidFill>
                <a:srgbClr val="898989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ru-RU" sz="3200" b="1">
                <a:solidFill>
                  <a:srgbClr val="898989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sz="3200">
              <a:solidFill>
                <a:srgbClr val="898989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20000"/>
              </a:spcBef>
              <a:buFont typeface="Arial" charset="0"/>
              <a:buNone/>
            </a:pPr>
            <a:r>
              <a:rPr lang="ru-RU" sz="3200" b="1">
                <a:solidFill>
                  <a:srgbClr val="89898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>
                <a:solidFill>
                  <a:srgbClr val="898989"/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ru-RU" sz="3200" b="1" u="sng">
                <a:solidFill>
                  <a:srgbClr val="898989"/>
                </a:solidFill>
                <a:latin typeface="Times New Roman" pitchFamily="18" charset="0"/>
                <a:cs typeface="Times New Roman" pitchFamily="18" charset="0"/>
              </a:rPr>
              <a:t>союзные</a:t>
            </a:r>
            <a:r>
              <a:rPr lang="ru-RU" sz="3200" b="1">
                <a:solidFill>
                  <a:srgbClr val="898989"/>
                </a:solidFill>
                <a:latin typeface="Times New Roman" pitchFamily="18" charset="0"/>
                <a:cs typeface="Times New Roman" pitchFamily="18" charset="0"/>
              </a:rPr>
              <a:t>                                </a:t>
            </a:r>
            <a:r>
              <a:rPr lang="ru-RU" sz="3200" b="1" u="sng">
                <a:solidFill>
                  <a:srgbClr val="898989"/>
                </a:solidFill>
                <a:latin typeface="Times New Roman" pitchFamily="18" charset="0"/>
                <a:cs typeface="Times New Roman" pitchFamily="18" charset="0"/>
              </a:rPr>
              <a:t>бессоюзные</a:t>
            </a:r>
          </a:p>
        </p:txBody>
      </p:sp>
      <p:sp>
        <p:nvSpPr>
          <p:cNvPr id="22532" name="Line 4"/>
          <p:cNvSpPr>
            <a:spLocks noChangeShapeType="1"/>
          </p:cNvSpPr>
          <p:nvPr/>
        </p:nvSpPr>
        <p:spPr bwMode="auto">
          <a:xfrm flipH="1">
            <a:off x="2700338" y="1484313"/>
            <a:ext cx="1366837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2533" name="Line 5"/>
          <p:cNvSpPr>
            <a:spLocks noChangeShapeType="1"/>
          </p:cNvSpPr>
          <p:nvPr/>
        </p:nvSpPr>
        <p:spPr bwMode="auto">
          <a:xfrm>
            <a:off x="4716463" y="1484313"/>
            <a:ext cx="151130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6227763" y="2636838"/>
            <a:ext cx="22129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>
                <a:solidFill>
                  <a:srgbClr val="898989"/>
                </a:solidFill>
              </a:rPr>
              <a:t>[     ],  [     ].</a:t>
            </a:r>
          </a:p>
        </p:txBody>
      </p:sp>
      <p:sp>
        <p:nvSpPr>
          <p:cNvPr id="22535" name="Line 7"/>
          <p:cNvSpPr>
            <a:spLocks noChangeShapeType="1"/>
          </p:cNvSpPr>
          <p:nvPr/>
        </p:nvSpPr>
        <p:spPr bwMode="auto">
          <a:xfrm flipH="1">
            <a:off x="755650" y="2636838"/>
            <a:ext cx="107950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2536" name="Line 8"/>
          <p:cNvSpPr>
            <a:spLocks noChangeShapeType="1"/>
          </p:cNvSpPr>
          <p:nvPr/>
        </p:nvSpPr>
        <p:spPr bwMode="auto">
          <a:xfrm>
            <a:off x="2411413" y="2636838"/>
            <a:ext cx="1008062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2537" name="Rectangle 9"/>
          <p:cNvSpPr>
            <a:spLocks noChangeArrowheads="1"/>
          </p:cNvSpPr>
          <p:nvPr/>
        </p:nvSpPr>
        <p:spPr bwMode="auto">
          <a:xfrm>
            <a:off x="0" y="3162300"/>
            <a:ext cx="55832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u="sng">
                <a:solidFill>
                  <a:srgbClr val="898989"/>
                </a:solidFill>
                <a:latin typeface="Times New Roman" pitchFamily="18" charset="0"/>
              </a:rPr>
              <a:t>сложносочинён.</a:t>
            </a:r>
            <a:r>
              <a:rPr lang="ru-RU">
                <a:solidFill>
                  <a:srgbClr val="898989"/>
                </a:solidFill>
                <a:latin typeface="Times New Roman" pitchFamily="18" charset="0"/>
              </a:rPr>
              <a:t>   </a:t>
            </a:r>
            <a:r>
              <a:rPr lang="ru-RU" u="sng">
                <a:solidFill>
                  <a:srgbClr val="898989"/>
                </a:solidFill>
                <a:latin typeface="Times New Roman" pitchFamily="18" charset="0"/>
              </a:rPr>
              <a:t>сложноподчинён.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63" y="214313"/>
            <a:ext cx="7772400" cy="42862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Виды сложных предложений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928688"/>
            <a:ext cx="8929688" cy="4710112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Сложные предложения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союзные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            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бессоюзные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[     ],  [     ].                                                                                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сложносочинён.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сложноподчинён.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[     ], и [     ].            (Если     ), [     ].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[     ], (что    ).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 rot="10800000" flipV="1">
            <a:off x="2571750" y="1500188"/>
            <a:ext cx="1357313" cy="6429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5143500" y="1571625"/>
            <a:ext cx="1857375" cy="6429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rot="10800000" flipV="1">
            <a:off x="1357313" y="2714625"/>
            <a:ext cx="1071562" cy="6429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2786063" y="2643188"/>
            <a:ext cx="1500187" cy="7143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63" y="214313"/>
            <a:ext cx="7772400" cy="42862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Виды сложных предложений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928688"/>
            <a:ext cx="8929688" cy="5715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Сложные предложения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союзные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            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бессоюзные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[     ],  [     ].                                                                                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сложносочинён.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сложноподчинён.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[     ], и [     ].              (Если     ), [     ].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[     ], (что    ).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-части  равнозначны    - одна часть главная, </a:t>
            </a:r>
          </a:p>
          <a:p>
            <a:pPr algn="l" fontAlgn="auto">
              <a:spcAft>
                <a:spcPts val="0"/>
              </a:spcAft>
              <a:buFontTx/>
              <a:buChar char="-"/>
              <a:defRPr/>
            </a:pP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сочинительн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союзы    другая – зависимая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                           - подчинит. союзы 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 rot="10800000" flipV="1">
            <a:off x="2571750" y="1500188"/>
            <a:ext cx="1357313" cy="6429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5143500" y="1571625"/>
            <a:ext cx="1857375" cy="6429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rot="10800000" flipV="1">
            <a:off x="1357313" y="2714625"/>
            <a:ext cx="1071562" cy="6429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2786063" y="2643188"/>
            <a:ext cx="1500187" cy="7143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>
            <a:off x="2034382" y="5107781"/>
            <a:ext cx="278765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5142707" y="5144294"/>
            <a:ext cx="300196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i="1" smtClean="0">
                <a:latin typeface="Times New Roman" pitchFamily="18" charset="0"/>
                <a:cs typeface="Times New Roman" pitchFamily="18" charset="0"/>
              </a:rPr>
              <a:t>Грозовая туча приблизилась к солнцу и вдруг с разбегу проглотила его.  _____________________</a:t>
            </a:r>
          </a:p>
          <a:p>
            <a:pPr>
              <a:buFont typeface="Arial" charset="0"/>
              <a:buNone/>
            </a:pPr>
            <a:r>
              <a:rPr lang="ru-RU" sz="2800" i="1" smtClean="0">
                <a:latin typeface="Times New Roman" pitchFamily="18" charset="0"/>
                <a:cs typeface="Times New Roman" pitchFamily="18" charset="0"/>
              </a:rPr>
              <a:t>____________________________________________</a:t>
            </a:r>
          </a:p>
          <a:p>
            <a:pPr>
              <a:buFont typeface="Arial" charset="0"/>
              <a:buNone/>
            </a:pPr>
            <a:r>
              <a:rPr lang="ru-RU" sz="2800" i="1" smtClean="0">
                <a:latin typeface="Times New Roman" pitchFamily="18" charset="0"/>
                <a:cs typeface="Times New Roman" pitchFamily="18" charset="0"/>
              </a:rPr>
              <a:t>____________________________________________</a:t>
            </a:r>
          </a:p>
          <a:p>
            <a:endParaRPr lang="ru-RU" sz="280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i="1" smtClean="0">
                <a:latin typeface="Times New Roman" pitchFamily="18" charset="0"/>
                <a:cs typeface="Times New Roman" pitchFamily="18" charset="0"/>
              </a:rPr>
              <a:t>Пронёсся по лесным макушкам вихрь и закружились над поляной сорванные листья. ___</a:t>
            </a:r>
          </a:p>
          <a:p>
            <a:pPr>
              <a:buFont typeface="Arial" charset="0"/>
              <a:buNone/>
            </a:pPr>
            <a:r>
              <a:rPr lang="ru-RU" sz="2800" i="1" smtClean="0">
                <a:latin typeface="Times New Roman" pitchFamily="18" charset="0"/>
                <a:cs typeface="Times New Roman" pitchFamily="18" charset="0"/>
              </a:rPr>
              <a:t>____________________________________________</a:t>
            </a:r>
          </a:p>
          <a:p>
            <a:pPr>
              <a:buFont typeface="Arial" charset="0"/>
              <a:buNone/>
            </a:pPr>
            <a:r>
              <a:rPr lang="ru-RU" sz="2800" i="1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00063" y="214313"/>
            <a:ext cx="7772400" cy="428625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>
              <a:lnSpc>
                <a:spcPct val="80000"/>
              </a:lnSpc>
            </a:pPr>
            <a:r>
              <a:rPr lang="ru-RU">
                <a:latin typeface="Times New Roman" pitchFamily="18" charset="0"/>
                <a:cs typeface="Times New Roman" pitchFamily="18" charset="0"/>
              </a:rPr>
              <a:t>Виды сложных предложений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 rot="16200000" flipH="1">
            <a:off x="2023270" y="3548856"/>
            <a:ext cx="5256212" cy="158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Заголовок 1"/>
          <p:cNvSpPr txBox="1">
            <a:spLocks/>
          </p:cNvSpPr>
          <p:nvPr/>
        </p:nvSpPr>
        <p:spPr>
          <a:xfrm>
            <a:off x="500063" y="214313"/>
            <a:ext cx="7772400" cy="428625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>
              <a:lnSpc>
                <a:spcPct val="80000"/>
              </a:lnSpc>
            </a:pPr>
            <a:r>
              <a:rPr lang="ru-RU">
                <a:latin typeface="Times New Roman" pitchFamily="18" charset="0"/>
                <a:cs typeface="Times New Roman" pitchFamily="18" charset="0"/>
              </a:rPr>
              <a:t>Виды сложных предложений</a:t>
            </a:r>
          </a:p>
        </p:txBody>
      </p:sp>
      <p:sp>
        <p:nvSpPr>
          <p:cNvPr id="17411" name="Rectangle 4"/>
          <p:cNvSpPr>
            <a:spLocks noChangeArrowheads="1"/>
          </p:cNvSpPr>
          <p:nvPr/>
        </p:nvSpPr>
        <p:spPr bwMode="auto">
          <a:xfrm>
            <a:off x="4929188" y="1000125"/>
            <a:ext cx="4214812" cy="521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3200" i="1">
                <a:latin typeface="Times New Roman" pitchFamily="18" charset="0"/>
                <a:cs typeface="Times New Roman" pitchFamily="18" charset="0"/>
              </a:rPr>
              <a:t>… на небе загорелась  </a:t>
            </a:r>
          </a:p>
          <a:p>
            <a:r>
              <a:rPr lang="ru-RU" sz="3200" i="1">
                <a:latin typeface="Times New Roman" pitchFamily="18" charset="0"/>
                <a:cs typeface="Times New Roman" pitchFamily="18" charset="0"/>
              </a:rPr>
              <a:t>    семицветная радуга.</a:t>
            </a:r>
            <a:endParaRPr lang="ru-RU" sz="3200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ru-RU" sz="3200" i="1">
                <a:latin typeface="Times New Roman" pitchFamily="18" charset="0"/>
                <a:cs typeface="Times New Roman" pitchFamily="18" charset="0"/>
              </a:rPr>
              <a:t>…вслед за тем послы-шался резкий удар </a:t>
            </a:r>
          </a:p>
          <a:p>
            <a:pPr eaLnBrk="0" hangingPunct="0"/>
            <a:r>
              <a:rPr lang="ru-RU" sz="3200" i="1">
                <a:latin typeface="Times New Roman" pitchFamily="18" charset="0"/>
                <a:cs typeface="Times New Roman" pitchFamily="18" charset="0"/>
              </a:rPr>
              <a:t>                          грома.</a:t>
            </a:r>
            <a:endParaRPr lang="ru-RU" sz="3200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ru-RU" sz="3200" i="1">
                <a:latin typeface="Times New Roman" pitchFamily="18" charset="0"/>
                <a:cs typeface="Times New Roman" pitchFamily="18" charset="0"/>
              </a:rPr>
              <a:t>…удары грома стано-вились всё отдалённее </a:t>
            </a:r>
          </a:p>
          <a:p>
            <a:pPr eaLnBrk="0" hangingPunct="0"/>
            <a:r>
              <a:rPr lang="ru-RU" sz="3200" i="1">
                <a:latin typeface="Times New Roman" pitchFamily="18" charset="0"/>
                <a:cs typeface="Times New Roman" pitchFamily="18" charset="0"/>
              </a:rPr>
              <a:t>                         и глуше.</a:t>
            </a:r>
            <a:r>
              <a:rPr lang="ru-RU" sz="320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0" hangingPunct="0"/>
            <a:r>
              <a:rPr lang="ru-RU" sz="3200" i="1">
                <a:latin typeface="Times New Roman" pitchFamily="18" charset="0"/>
                <a:cs typeface="Times New Roman" pitchFamily="18" charset="0"/>
              </a:rPr>
              <a:t>…начался ливень.</a:t>
            </a:r>
            <a:endParaRPr lang="ru-RU" sz="3200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endParaRPr lang="ru-RU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2" name="Rectangle 5"/>
          <p:cNvSpPr>
            <a:spLocks noChangeArrowheads="1"/>
          </p:cNvSpPr>
          <p:nvPr/>
        </p:nvSpPr>
        <p:spPr bwMode="auto">
          <a:xfrm>
            <a:off x="214313" y="1143000"/>
            <a:ext cx="4572000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tabLst>
                <a:tab pos="228600" algn="l"/>
              </a:tabLst>
            </a:pPr>
            <a:r>
              <a:rPr lang="ru-RU" sz="1400" i="1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3200" i="1">
                <a:latin typeface="Times New Roman" pitchFamily="18" charset="0"/>
                <a:cs typeface="Times New Roman" pitchFamily="18" charset="0"/>
              </a:rPr>
              <a:t>1. Сверкнула молния, </a:t>
            </a:r>
          </a:p>
          <a:p>
            <a:pPr>
              <a:tabLst>
                <a:tab pos="228600" algn="l"/>
              </a:tabLst>
            </a:pPr>
            <a:r>
              <a:rPr lang="ru-RU" sz="3200" i="1">
                <a:latin typeface="Times New Roman" pitchFamily="18" charset="0"/>
                <a:cs typeface="Times New Roman" pitchFamily="18" charset="0"/>
              </a:rPr>
              <a:t>                             и…</a:t>
            </a:r>
            <a:endParaRPr lang="ru-RU" sz="320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tabLst>
                <a:tab pos="228600" algn="l"/>
              </a:tabLst>
            </a:pPr>
            <a:r>
              <a:rPr lang="ru-RU" sz="3200" i="1">
                <a:latin typeface="Times New Roman" pitchFamily="18" charset="0"/>
                <a:cs typeface="Times New Roman" pitchFamily="18" charset="0"/>
              </a:rPr>
              <a:t>2. Когда снова ударил </a:t>
            </a:r>
          </a:p>
          <a:p>
            <a:pPr eaLnBrk="0" hangingPunct="0">
              <a:tabLst>
                <a:tab pos="228600" algn="l"/>
              </a:tabLst>
            </a:pPr>
            <a:r>
              <a:rPr lang="ru-RU" sz="3200" i="1">
                <a:latin typeface="Times New Roman" pitchFamily="18" charset="0"/>
                <a:cs typeface="Times New Roman" pitchFamily="18" charset="0"/>
              </a:rPr>
              <a:t>                        гром, …</a:t>
            </a:r>
            <a:endParaRPr lang="ru-RU" sz="320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tabLst>
                <a:tab pos="228600" algn="l"/>
              </a:tabLst>
            </a:pPr>
            <a:r>
              <a:rPr lang="ru-RU" sz="3200" i="1">
                <a:latin typeface="Times New Roman" pitchFamily="18" charset="0"/>
                <a:cs typeface="Times New Roman" pitchFamily="18" charset="0"/>
              </a:rPr>
              <a:t>3. Ярость  молний постепенно ослабевала, </a:t>
            </a:r>
          </a:p>
          <a:p>
            <a:pPr eaLnBrk="0" hangingPunct="0">
              <a:tabLst>
                <a:tab pos="228600" algn="l"/>
              </a:tabLst>
            </a:pPr>
            <a:r>
              <a:rPr lang="ru-RU" sz="3200" i="1">
                <a:latin typeface="Times New Roman" pitchFamily="18" charset="0"/>
                <a:cs typeface="Times New Roman" pitchFamily="18" charset="0"/>
              </a:rPr>
              <a:t>                                 а …</a:t>
            </a:r>
          </a:p>
          <a:p>
            <a:pPr eaLnBrk="0" hangingPunct="0">
              <a:tabLst>
                <a:tab pos="228600" algn="l"/>
              </a:tabLst>
            </a:pPr>
            <a:r>
              <a:rPr lang="ru-RU" sz="3200" i="1">
                <a:latin typeface="Times New Roman" pitchFamily="18" charset="0"/>
                <a:cs typeface="Times New Roman" pitchFamily="18" charset="0"/>
              </a:rPr>
              <a:t>4. Солнышко улыбнулось, </a:t>
            </a:r>
          </a:p>
          <a:p>
            <a:pPr eaLnBrk="0" hangingPunct="0">
              <a:tabLst>
                <a:tab pos="228600" algn="l"/>
              </a:tabLst>
            </a:pPr>
            <a:r>
              <a:rPr lang="ru-RU" sz="3200" i="1">
                <a:latin typeface="Times New Roman" pitchFamily="18" charset="0"/>
                <a:cs typeface="Times New Roman" pitchFamily="18" charset="0"/>
              </a:rPr>
              <a:t>                              ведь …</a:t>
            </a:r>
            <a:r>
              <a:rPr lang="ru-RU" sz="320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</TotalTime>
  <Words>286</Words>
  <PresentationFormat>Экран (4:3)</PresentationFormat>
  <Paragraphs>78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Calibri</vt:lpstr>
      <vt:lpstr>Arial</vt:lpstr>
      <vt:lpstr>Times New Roman</vt:lpstr>
      <vt:lpstr>Тема Office</vt:lpstr>
      <vt:lpstr>Слайд 1</vt:lpstr>
      <vt:lpstr>Слайд 2</vt:lpstr>
      <vt:lpstr>Слайд 3</vt:lpstr>
      <vt:lpstr>Слайд 4</vt:lpstr>
      <vt:lpstr>Слайд 5</vt:lpstr>
      <vt:lpstr>Виды сложных предложений</vt:lpstr>
      <vt:lpstr>Виды сложных предложений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user</cp:lastModifiedBy>
  <cp:revision>6</cp:revision>
  <dcterms:modified xsi:type="dcterms:W3CDTF">2011-12-14T09:05:30Z</dcterms:modified>
</cp:coreProperties>
</file>