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57" r:id="rId4"/>
    <p:sldId id="263" r:id="rId5"/>
    <p:sldId id="265" r:id="rId6"/>
    <p:sldId id="258" r:id="rId7"/>
    <p:sldId id="260" r:id="rId8"/>
    <p:sldId id="261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B60B11D-C082-4146-8689-C6558D15F8B0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DED8D1-0993-4F33-8250-2F6284251A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13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04664"/>
            <a:ext cx="4373484" cy="3759696"/>
          </a:xfrm>
        </p:spPr>
        <p:txBody>
          <a:bodyPr/>
          <a:lstStyle/>
          <a:p>
            <a:r>
              <a:rPr lang="ru-RU" sz="3200" dirty="0" smtClean="0"/>
              <a:t>Вещный</a:t>
            </a:r>
            <a:r>
              <a:rPr lang="ru-RU" dirty="0" smtClean="0"/>
              <a:t> </a:t>
            </a:r>
            <a:r>
              <a:rPr lang="ru-RU" sz="3200" dirty="0" smtClean="0"/>
              <a:t>мир</a:t>
            </a:r>
            <a:r>
              <a:rPr lang="ru-RU" dirty="0" smtClean="0"/>
              <a:t> </a:t>
            </a:r>
            <a:r>
              <a:rPr lang="ru-RU" sz="3600" dirty="0" smtClean="0"/>
              <a:t>повести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/>
              <a:t>А.С. </a:t>
            </a:r>
            <a:r>
              <a:rPr lang="ru-RU" sz="3600" dirty="0" err="1" smtClean="0"/>
              <a:t>пушкина</a:t>
            </a:r>
            <a:r>
              <a:rPr lang="ru-RU" dirty="0" smtClean="0"/>
              <a:t> «</a:t>
            </a:r>
            <a:r>
              <a:rPr lang="ru-RU" sz="3200" dirty="0" smtClean="0"/>
              <a:t>Станционный</a:t>
            </a:r>
            <a:r>
              <a:rPr lang="ru-RU" dirty="0" smtClean="0"/>
              <a:t> </a:t>
            </a:r>
            <a:r>
              <a:rPr lang="ru-RU" sz="3200" dirty="0" smtClean="0"/>
              <a:t>смотритель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139952" y="4365104"/>
            <a:ext cx="3897220" cy="1368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Исследовательская работа ученицы 7В класса МАОУ СОШ № 44 </a:t>
            </a:r>
            <a:r>
              <a:rPr lang="ru-RU" dirty="0" err="1" smtClean="0"/>
              <a:t>Дарбинян</a:t>
            </a:r>
            <a:r>
              <a:rPr lang="ru-RU" dirty="0" smtClean="0"/>
              <a:t> Анны</a:t>
            </a:r>
            <a:endParaRPr lang="ru-RU" dirty="0"/>
          </a:p>
          <a:p>
            <a:r>
              <a:rPr lang="ru-RU" dirty="0" smtClean="0"/>
              <a:t>Руководитель: Вершинина И.П.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318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Предметный</a:t>
            </a:r>
            <a:r>
              <a:rPr lang="ru-RU" dirty="0"/>
              <a:t>», </a:t>
            </a:r>
            <a:r>
              <a:rPr lang="ru-RU" sz="2800" dirty="0"/>
              <a:t>или</a:t>
            </a:r>
            <a:r>
              <a:rPr lang="ru-RU" dirty="0"/>
              <a:t> «</a:t>
            </a:r>
            <a:r>
              <a:rPr lang="ru-RU" sz="2800" dirty="0"/>
              <a:t>вещный</a:t>
            </a:r>
            <a:r>
              <a:rPr lang="ru-RU" dirty="0"/>
              <a:t> </a:t>
            </a:r>
            <a:r>
              <a:rPr lang="ru-RU" sz="2400" dirty="0"/>
              <a:t>мир</a:t>
            </a:r>
            <a:r>
              <a:rPr lang="ru-RU" dirty="0"/>
              <a:t>»  - </a:t>
            </a:r>
            <a:r>
              <a:rPr lang="ru-RU" sz="2400" dirty="0"/>
              <a:t>это</a:t>
            </a:r>
            <a:r>
              <a:rPr lang="ru-RU" dirty="0"/>
              <a:t> </a:t>
            </a:r>
            <a:r>
              <a:rPr lang="ru-RU" sz="2800" dirty="0"/>
              <a:t>внутреннее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/>
              <a:t>и</a:t>
            </a:r>
          </a:p>
          <a:p>
            <a:r>
              <a:rPr lang="ru-RU" sz="2800" dirty="0" smtClean="0"/>
              <a:t>внешнее</a:t>
            </a:r>
            <a:r>
              <a:rPr lang="ru-RU" dirty="0" smtClean="0"/>
              <a:t> </a:t>
            </a:r>
            <a:r>
              <a:rPr lang="ru-RU" sz="2800" dirty="0"/>
              <a:t>убранство</a:t>
            </a:r>
            <a:r>
              <a:rPr lang="ru-RU" dirty="0"/>
              <a:t> </a:t>
            </a:r>
            <a:r>
              <a:rPr lang="ru-RU" sz="2800" dirty="0"/>
              <a:t>дома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sz="2800" dirty="0" smtClean="0"/>
              <a:t>одежда</a:t>
            </a:r>
            <a:r>
              <a:rPr lang="ru-RU" dirty="0" smtClean="0"/>
              <a:t> </a:t>
            </a:r>
            <a:r>
              <a:rPr lang="ru-RU" sz="2800" dirty="0"/>
              <a:t>героев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sz="2400" dirty="0" smtClean="0"/>
              <a:t>другие</a:t>
            </a:r>
            <a:r>
              <a:rPr lang="ru-RU" dirty="0" smtClean="0"/>
              <a:t> </a:t>
            </a:r>
            <a:r>
              <a:rPr lang="ru-RU" sz="2800" dirty="0"/>
              <a:t>предметно-бытовые</a:t>
            </a:r>
            <a:r>
              <a:rPr lang="ru-RU" dirty="0"/>
              <a:t> </a:t>
            </a:r>
            <a:r>
              <a:rPr lang="ru-RU" sz="2400" dirty="0"/>
              <a:t>детали</a:t>
            </a:r>
            <a:r>
              <a:rPr lang="ru-RU" dirty="0"/>
              <a:t>.</a:t>
            </a:r>
          </a:p>
        </p:txBody>
      </p:sp>
      <p:pic>
        <p:nvPicPr>
          <p:cNvPr id="6146" name="Picture 2" descr="ANd9GcSFYWMgXSB9-WGcKUWGowtFdv4bdxJjJPXek_AsQS66HMNCpY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72755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1_img" descr="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66" y="3682169"/>
            <a:ext cx="264029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rc_mi" descr="743478621356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256015" cy="23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6672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Самую малую единицу предметного мира традиционно называют художественной деталью, (от французского </a:t>
            </a:r>
            <a:r>
              <a:rPr lang="ru-RU" dirty="0" err="1"/>
              <a:t>detail</a:t>
            </a:r>
            <a:r>
              <a:rPr lang="ru-RU" dirty="0"/>
              <a:t> — «мелкая составная часть чего-либо», «подробность», «частность»).</a:t>
            </a:r>
          </a:p>
        </p:txBody>
      </p:sp>
      <p:pic>
        <p:nvPicPr>
          <p:cNvPr id="7170" name="Picture 2" descr="ANd9GcS2AE9zlrsbI-2W1OkW7WwaR1WU7-nvDjol_LpKBFKlH_KEvn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26" y="2924944"/>
            <a:ext cx="3556972" cy="26642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irc_mi" descr="ANd9GcSdsNMhSTp6XLFEl-XrQE-YpTPE2LYrIKQyN2PvS4cCUlvWzHU6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74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2.Художественный мир </a:t>
            </a:r>
            <a:br>
              <a:rPr lang="ru-RU" sz="3200" dirty="0" smtClean="0"/>
            </a:br>
            <a:r>
              <a:rPr lang="ru-RU" sz="3200" dirty="0" smtClean="0"/>
              <a:t>А.С. Пушкина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146" y="1475007"/>
            <a:ext cx="7540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Говоря о художественном мире того или иного писателя, в особенности Пушкина, надо помнить, что у  произведения всегда два творца:  </a:t>
            </a:r>
            <a:r>
              <a:rPr lang="ru-RU" dirty="0" smtClean="0"/>
              <a:t>во-первых, автор, </a:t>
            </a:r>
            <a:r>
              <a:rPr lang="ru-RU" dirty="0"/>
              <a:t>во-вторых, читатель, создающий собственную интерпретацию. Поэтому каждое прочтение Пушкина – это, прежде всего, сотворчество. </a:t>
            </a:r>
          </a:p>
        </p:txBody>
      </p:sp>
      <p:pic>
        <p:nvPicPr>
          <p:cNvPr id="8194" name="irc_mi" descr="ppp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3339"/>
            <a:ext cx="27336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ile:A.S.Push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69" y="3228271"/>
            <a:ext cx="2326475" cy="314388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29913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Очевидны не только уникальная высота закрепленного за Пушкиным в культуре царственного ранга, </a:t>
            </a:r>
            <a:r>
              <a:rPr lang="ru-RU" dirty="0" smtClean="0"/>
              <a:t> </a:t>
            </a:r>
            <a:r>
              <a:rPr lang="ru-RU" dirty="0"/>
              <a:t>очевидны и сами качества его гения. Настолько очевидны, что определения их звучат сами по себе </a:t>
            </a:r>
            <a:r>
              <a:rPr lang="ru-RU" dirty="0" err="1"/>
              <a:t>общо</a:t>
            </a:r>
            <a:r>
              <a:rPr lang="ru-RU" dirty="0"/>
              <a:t> и абстрактно:  </a:t>
            </a:r>
            <a:endParaRPr lang="ru-RU" dirty="0" smtClean="0"/>
          </a:p>
          <a:p>
            <a:r>
              <a:rPr lang="ru-RU" dirty="0" smtClean="0"/>
              <a:t>  - простота</a:t>
            </a:r>
            <a:r>
              <a:rPr lang="ru-RU" dirty="0"/>
              <a:t>, совершенство, красота; </a:t>
            </a:r>
          </a:p>
          <a:p>
            <a:r>
              <a:rPr lang="ru-RU" dirty="0" smtClean="0"/>
              <a:t>  - </a:t>
            </a:r>
            <a:r>
              <a:rPr lang="ru-RU" dirty="0"/>
              <a:t>сила, масштабность, глубина; </a:t>
            </a:r>
          </a:p>
          <a:p>
            <a:r>
              <a:rPr lang="ru-RU" dirty="0" smtClean="0"/>
              <a:t>  - </a:t>
            </a:r>
            <a:r>
              <a:rPr lang="ru-RU" dirty="0"/>
              <a:t>точность, ясность, лаконизм; </a:t>
            </a:r>
          </a:p>
          <a:p>
            <a:r>
              <a:rPr lang="ru-RU" dirty="0" smtClean="0"/>
              <a:t>  - </a:t>
            </a:r>
            <a:r>
              <a:rPr lang="ru-RU" dirty="0"/>
              <a:t>сердечность, проникновенность, </a:t>
            </a:r>
            <a:r>
              <a:rPr lang="ru-RU" dirty="0" smtClean="0"/>
              <a:t>человечность»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dirty="0" err="1" smtClean="0"/>
              <a:t>В.Непомнящий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9218" name="irc_mi" descr="200px-RR5111-006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73" y="356951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img-fotki.yandex.ru/get/4509/san05.d/0_40ca0_6dd8c16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3" y="3356991"/>
            <a:ext cx="2166525" cy="32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900igr.net/datai/geografija/Kavkaz-urok-geografii/0022-038-A.-S.-Pushkin-o-prirode-kavka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57" y="3205670"/>
            <a:ext cx="2552779" cy="317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«Пушкин </a:t>
            </a:r>
            <a:r>
              <a:rPr lang="ru-RU" dirty="0"/>
              <a:t>не делает душу героя объектом </a:t>
            </a:r>
            <a:r>
              <a:rPr lang="ru-RU" dirty="0" smtClean="0"/>
              <a:t>анализа. </a:t>
            </a:r>
            <a:r>
              <a:rPr lang="ru-RU" dirty="0"/>
              <a:t>Точка зрения Пушкина помещается "снаружи" </a:t>
            </a:r>
            <a:r>
              <a:rPr lang="ru-RU" dirty="0" smtClean="0"/>
              <a:t>героя. Смиряясь </a:t>
            </a:r>
            <a:r>
              <a:rPr lang="ru-RU" dirty="0"/>
              <a:t>перед тайной человеческой души, он всматривается в то очевидное и простое, что доступно  обычному "житейскому" взгляду.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наблюдает в человеке то, что находится на поверхности</a:t>
            </a:r>
            <a:r>
              <a:rPr lang="ru-RU" dirty="0" smtClean="0"/>
              <a:t>, </a:t>
            </a:r>
            <a:r>
              <a:rPr lang="ru-RU" dirty="0"/>
              <a:t>то, что </a:t>
            </a:r>
            <a:r>
              <a:rPr lang="ru-RU" dirty="0" smtClean="0"/>
              <a:t>выражает </a:t>
            </a:r>
            <a:r>
              <a:rPr lang="ru-RU" dirty="0"/>
              <a:t>внутреннее в человеке внешним </a:t>
            </a:r>
            <a:r>
              <a:rPr lang="ru-RU" dirty="0" smtClean="0"/>
              <a:t>образом.</a:t>
            </a:r>
          </a:p>
          <a:p>
            <a:r>
              <a:rPr lang="ru-RU" dirty="0" smtClean="0"/>
              <a:t>  </a:t>
            </a:r>
            <a:r>
              <a:rPr lang="ru-RU" dirty="0"/>
              <a:t>В результате там, где у другого писателя могли бы быть целые абзацы, а то и страницы блестящего анализа или описания, - у Пушкина несколько слов</a:t>
            </a:r>
            <a:r>
              <a:rPr lang="ru-RU" dirty="0" smtClean="0"/>
              <a:t>».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  <a:r>
              <a:rPr lang="ru-RU" dirty="0" err="1" smtClean="0"/>
              <a:t>В.Непомнящий</a:t>
            </a:r>
            <a:endParaRPr lang="ru-RU" dirty="0"/>
          </a:p>
        </p:txBody>
      </p:sp>
      <p:pic>
        <p:nvPicPr>
          <p:cNvPr id="10242" name="irc_mi" descr="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18859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rc_mi" descr="4055a57d866ef67184778ac87f557f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3584"/>
            <a:ext cx="4030985" cy="28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3. Нравственная</a:t>
            </a:r>
            <a:r>
              <a:rPr lang="ru-RU" dirty="0" smtClean="0"/>
              <a:t> </a:t>
            </a:r>
            <a:r>
              <a:rPr lang="ru-RU" sz="2700" dirty="0"/>
              <a:t>проблематика</a:t>
            </a:r>
            <a:r>
              <a:rPr lang="ru-RU" dirty="0"/>
              <a:t> </a:t>
            </a:r>
            <a:r>
              <a:rPr lang="ru-RU" sz="2700" dirty="0" smtClean="0"/>
              <a:t>повести</a:t>
            </a:r>
            <a:br>
              <a:rPr lang="ru-RU" sz="2700" dirty="0" smtClean="0"/>
            </a:br>
            <a:r>
              <a:rPr lang="ru-RU" sz="2700" dirty="0" smtClean="0"/>
              <a:t>А.С. Пушкина «Станционный смотритель»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9624"/>
          </a:xfrm>
        </p:spPr>
        <p:txBody>
          <a:bodyPr>
            <a:normAutofit/>
          </a:bodyPr>
          <a:lstStyle/>
          <a:p>
            <a:r>
              <a:rPr lang="ru-RU" dirty="0"/>
              <a:t>Болдинская осень в творчестве А.С. Пушкина стала по-настоящему «золотой», так как именно в это время созданы  многие произведения, в том числе и «Повести Белкина». </a:t>
            </a:r>
          </a:p>
        </p:txBody>
      </p:sp>
      <p:pic>
        <p:nvPicPr>
          <p:cNvPr id="11266" name="Picture 2" descr="http://artnow.ru/img/348000/348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65186"/>
            <a:ext cx="3444731" cy="258354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russights.ru/img/boldin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939304" cy="258354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Хронология </a:t>
            </a:r>
            <a:r>
              <a:rPr lang="ru-RU" dirty="0"/>
              <a:t>«</a:t>
            </a:r>
            <a:r>
              <a:rPr lang="ru-RU" dirty="0" smtClean="0"/>
              <a:t>Повестей </a:t>
            </a:r>
            <a:r>
              <a:rPr lang="ru-RU" dirty="0"/>
              <a:t>Белкина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 </a:t>
            </a:r>
            <a:r>
              <a:rPr lang="ru-RU" dirty="0"/>
              <a:t>9 сентября закончен «Гробовщик», </a:t>
            </a:r>
            <a:endParaRPr lang="ru-RU" dirty="0" smtClean="0"/>
          </a:p>
          <a:p>
            <a:r>
              <a:rPr lang="ru-RU" dirty="0" smtClean="0"/>
              <a:t>14 </a:t>
            </a:r>
            <a:r>
              <a:rPr lang="ru-RU" dirty="0"/>
              <a:t>сентября — «Станционный смотритель», </a:t>
            </a:r>
            <a:endParaRPr lang="ru-RU" dirty="0" smtClean="0"/>
          </a:p>
          <a:p>
            <a:r>
              <a:rPr lang="ru-RU" dirty="0" smtClean="0"/>
              <a:t>20 </a:t>
            </a:r>
            <a:r>
              <a:rPr lang="ru-RU" dirty="0"/>
              <a:t>сентября — «Барышня-крестьянка»,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«Выстрел» — 14 октября и «Метель» — 20 октября. </a:t>
            </a:r>
            <a:endParaRPr lang="ru-RU" dirty="0" smtClean="0"/>
          </a:p>
          <a:p>
            <a:r>
              <a:rPr lang="ru-RU" dirty="0" smtClean="0"/>
              <a:t>Цикл </a:t>
            </a:r>
            <a:r>
              <a:rPr lang="ru-RU" dirty="0"/>
              <a:t>«Повестей Белкина» явился первым завершенным прозаическим творением Пушкина. </a:t>
            </a:r>
            <a:endParaRPr lang="ru-RU" dirty="0" smtClean="0"/>
          </a:p>
          <a:p>
            <a:r>
              <a:rPr lang="ru-RU" dirty="0" smtClean="0"/>
              <a:t>Пять </a:t>
            </a:r>
            <a:r>
              <a:rPr lang="ru-RU" dirty="0"/>
              <a:t>повестей были объединены вымышленным лицом автора, о котором «издатель» рассказал в предисловии</a:t>
            </a:r>
          </a:p>
        </p:txBody>
      </p:sp>
      <p:pic>
        <p:nvPicPr>
          <p:cNvPr id="12290" name="Picture 2" descr="ANd9GcSyLahUkBlQ2Qy_3fnqdQouPMWUjmcLu-cG3ZiLfVnmEk-rQj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2436"/>
            <a:ext cx="3364704" cy="252028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42034"/>
            <a:ext cx="1994302" cy="3121083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цикле «Повестей..» центр и вершина — «Станционный смотритель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Повесть </a:t>
            </a:r>
            <a:r>
              <a:rPr lang="ru-RU" dirty="0"/>
              <a:t>занимает значительное место в творчестве А.С. Пушкина и имеет большое значение для всей русской литературы.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ней едва ли не впервые изображены жизненные невзгоды, боль и страдание того, кого называют «маленьким человеком».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нее начинается  тема «униженных и оскорбленных», которая познакомит с добрыми, тихими, страдающими героями и позволит увидеть не только кротость, но и величие их душ и сердец.   </a:t>
            </a:r>
          </a:p>
        </p:txBody>
      </p:sp>
      <p:pic>
        <p:nvPicPr>
          <p:cNvPr id="13314" name="Picture 2" descr="http://www.bazhov-lib.ru/wp-content/uploads/2012/02/4-stancionny-smotritel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3969"/>
            <a:ext cx="2667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3"/>
            <a:ext cx="3245157" cy="243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1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744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Эпиграф к этой повести взят из стихотворения П.А. Вяземского «Станция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Коллежский </a:t>
            </a:r>
            <a:r>
              <a:rPr lang="ru-RU" dirty="0"/>
              <a:t>регистратор,                                                                                                            Почтовой станции диктатор </a:t>
            </a:r>
            <a:r>
              <a:rPr lang="ru-RU" dirty="0" smtClean="0"/>
              <a:t>…                                                                                              </a:t>
            </a:r>
            <a:r>
              <a:rPr lang="ru-RU" dirty="0"/>
              <a:t>Пушкин изменил цитату, назвав станционного смотрителя «коллежским регистратором» (низший гражданский чин в дореволюционной России), а не «губернским регистратором» (более высокий чин), как это было в оригинале. </a:t>
            </a:r>
          </a:p>
        </p:txBody>
      </p:sp>
      <p:pic>
        <p:nvPicPr>
          <p:cNvPr id="14338" name="Picture 2" descr="P.F. Sokolov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3918"/>
            <a:ext cx="2419546" cy="325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2172" y="4552841"/>
            <a:ext cx="5038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Пётр </a:t>
            </a:r>
            <a:r>
              <a:rPr lang="ru-RU" dirty="0" err="1"/>
              <a:t>Андре́евич</a:t>
            </a:r>
            <a:r>
              <a:rPr lang="ru-RU" dirty="0"/>
              <a:t> </a:t>
            </a:r>
            <a:r>
              <a:rPr lang="ru-RU" dirty="0" err="1" smtClean="0"/>
              <a:t>Вя́земский</a:t>
            </a:r>
            <a:r>
              <a:rPr lang="ru-RU" dirty="0" smtClean="0"/>
              <a:t> </a:t>
            </a:r>
            <a:r>
              <a:rPr lang="ru-RU" dirty="0"/>
              <a:t>— князь, русский поэт, литературный критик, историк, переводчик, публицист, мемуарист, государственный деятель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39" y="40466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«Маленький человек» — это не только низкий чин, отсутствие высокого социального статуса, но и потерянность в жизни, страх перед нею, утрата интереса и </a:t>
            </a:r>
            <a:r>
              <a:rPr lang="ru-RU" dirty="0" smtClean="0"/>
              <a:t>цели.</a:t>
            </a:r>
          </a:p>
          <a:p>
            <a:r>
              <a:rPr lang="ru-RU" dirty="0" smtClean="0"/>
              <a:t>Несмотря </a:t>
            </a:r>
            <a:r>
              <a:rPr lang="ru-RU" dirty="0"/>
              <a:t>на свое невысокое происхождение, человек все равно остается человеком и ему присущи все те же чувства и страсти, что и людям высшего общества. </a:t>
            </a:r>
            <a:endParaRPr lang="ru-RU" dirty="0" smtClean="0"/>
          </a:p>
          <a:p>
            <a:r>
              <a:rPr lang="ru-RU" dirty="0" smtClean="0"/>
              <a:t>Повесть </a:t>
            </a:r>
            <a:r>
              <a:rPr lang="ru-RU" dirty="0"/>
              <a:t>«Станционный смотритель» учит уважать и любить человека, учит умению сочувствовать, заставляет думать о том, что мир, в котором живут станционные смотрители, устроен не лучшим образом. </a:t>
            </a:r>
          </a:p>
        </p:txBody>
      </p:sp>
      <p:pic>
        <p:nvPicPr>
          <p:cNvPr id="15362" name="il_fi" descr="57809895_1271340169_Imag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8" y="2989986"/>
            <a:ext cx="2879447" cy="19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Nd9GcTRiGpdHAC5jYIqNk3PrQDY2F7B3ngttP200qvWFqT-3Uosb2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67" y="3717032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Nd9GcTfKN8mk5_zPTkl3lUzY2RVrRBLbYJrGidL_qYTU1YuUaj87-2T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36" y="454122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Прочитав повесть  «Станционный смотритель», я заинтересовалась вопросами:</a:t>
            </a:r>
          </a:p>
          <a:p>
            <a:r>
              <a:rPr lang="ru-RU" dirty="0"/>
              <a:t>- </a:t>
            </a:r>
            <a:r>
              <a:rPr lang="ru-RU" dirty="0" smtClean="0"/>
              <a:t>какими </a:t>
            </a:r>
            <a:r>
              <a:rPr lang="ru-RU" dirty="0"/>
              <a:t>средствами Пушкин создает предметный, или вещный мир повести?</a:t>
            </a:r>
          </a:p>
          <a:p>
            <a:r>
              <a:rPr lang="ru-RU" dirty="0"/>
              <a:t>- </a:t>
            </a:r>
            <a:r>
              <a:rPr lang="ru-RU" dirty="0" smtClean="0"/>
              <a:t>какие </a:t>
            </a:r>
            <a:r>
              <a:rPr lang="ru-RU" dirty="0"/>
              <a:t>конкретные детали интерьера, одежды героев повести помогают писателю донести свой замысел до читателя?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данных вопросов и есть цель моего исследования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Для реализации цели я выдвинула гипотезу:</a:t>
            </a:r>
          </a:p>
          <a:p>
            <a:r>
              <a:rPr lang="ru-RU" dirty="0" smtClean="0"/>
              <a:t>вещные </a:t>
            </a:r>
            <a:r>
              <a:rPr lang="ru-RU" dirty="0"/>
              <a:t>детали в повести «Станционный смотритель» помогают постичь замысел Пушкина, сводящийся к библейским истинам.</a:t>
            </a:r>
          </a:p>
          <a:p>
            <a:r>
              <a:rPr lang="ru-RU" dirty="0"/>
              <a:t>В работе мне необходимо было решить ряд задач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познакомиться </a:t>
            </a:r>
            <a:r>
              <a:rPr lang="ru-RU" dirty="0"/>
              <a:t>с критической литературой по теме исследования.</a:t>
            </a:r>
          </a:p>
          <a:p>
            <a:r>
              <a:rPr lang="ru-RU" dirty="0"/>
              <a:t>- </a:t>
            </a:r>
            <a:r>
              <a:rPr lang="ru-RU" dirty="0" smtClean="0"/>
              <a:t>проанализировать </a:t>
            </a:r>
            <a:r>
              <a:rPr lang="ru-RU" dirty="0"/>
              <a:t>текст и выявить предметные детали.</a:t>
            </a:r>
          </a:p>
          <a:p>
            <a:r>
              <a:rPr lang="ru-RU" dirty="0"/>
              <a:t>- </a:t>
            </a:r>
            <a:r>
              <a:rPr lang="ru-RU" dirty="0" smtClean="0"/>
              <a:t>выяснить</a:t>
            </a:r>
            <a:r>
              <a:rPr lang="ru-RU" dirty="0"/>
              <a:t>, какую роль играют вещные детали в повести. </a:t>
            </a:r>
          </a:p>
        </p:txBody>
      </p:sp>
    </p:spTree>
    <p:extLst>
      <p:ext uri="{BB962C8B-B14F-4D97-AF65-F5344CB8AC3E}">
        <p14:creationId xmlns:p14="http://schemas.microsoft.com/office/powerpoint/2010/main" val="41975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rmAutofit/>
          </a:bodyPr>
          <a:lstStyle/>
          <a:p>
            <a:r>
              <a:rPr lang="ru-RU" dirty="0" smtClean="0"/>
              <a:t>4.Вещный </a:t>
            </a:r>
            <a:r>
              <a:rPr lang="ru-RU" dirty="0"/>
              <a:t>мир  повести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Пушкина </a:t>
            </a:r>
            <a:r>
              <a:rPr lang="ru-RU" dirty="0"/>
              <a:t>«Станционный смотритель»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50" y="23488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Интерьер (от фр. </a:t>
            </a:r>
            <a:r>
              <a:rPr lang="ru-RU" dirty="0" err="1"/>
              <a:t>interiour</a:t>
            </a:r>
            <a:r>
              <a:rPr lang="ru-RU" dirty="0"/>
              <a:t> – внутренний) – изображение внутренних помещений здания. В художественном произведении интерьер показывает условия жизни персонажей и тем самым используется в основном для характеристики героев, социальной среды. </a:t>
            </a:r>
          </a:p>
        </p:txBody>
      </p:sp>
      <p:pic>
        <p:nvPicPr>
          <p:cNvPr id="16386" name="Picture 2" descr="balz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5271"/>
            <a:ext cx="3024336" cy="2054028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3559375"/>
            <a:ext cx="4788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Интерьер жилища Самсона </a:t>
            </a:r>
            <a:r>
              <a:rPr lang="ru-RU" dirty="0" err="1"/>
              <a:t>Вырина</a:t>
            </a:r>
            <a:r>
              <a:rPr lang="ru-RU" dirty="0"/>
              <a:t> описан Пушкиным реалистически подробно и соответствует историческому описанию почтовой станции в начале 19 века: внутреннее помещение </a:t>
            </a:r>
            <a:r>
              <a:rPr lang="ru-RU" dirty="0" smtClean="0"/>
              <a:t>почтовой </a:t>
            </a:r>
            <a:r>
              <a:rPr lang="ru-RU" dirty="0"/>
              <a:t>станции подразделялось на </a:t>
            </a:r>
            <a:r>
              <a:rPr lang="ru-RU" dirty="0" smtClean="0"/>
              <a:t>две половины(«чистая</a:t>
            </a:r>
            <a:r>
              <a:rPr lang="ru-RU" dirty="0"/>
              <a:t>» предназначалась для отдыха «</a:t>
            </a:r>
            <a:r>
              <a:rPr lang="ru-RU" dirty="0" smtClean="0"/>
              <a:t>господ», </a:t>
            </a:r>
            <a:r>
              <a:rPr lang="ru-RU" dirty="0"/>
              <a:t>«чёрная» — для их </a:t>
            </a:r>
            <a:r>
              <a:rPr lang="ru-RU" dirty="0" smtClean="0"/>
              <a:t>слуг и ямщиков) </a:t>
            </a:r>
            <a:r>
              <a:rPr lang="ru-RU" dirty="0"/>
              <a:t>здесь же находилась казенная квартира станционного смотрителя. </a:t>
            </a:r>
          </a:p>
        </p:txBody>
      </p:sp>
    </p:spTree>
    <p:extLst>
      <p:ext uri="{BB962C8B-B14F-4D97-AF65-F5344CB8AC3E}">
        <p14:creationId xmlns:p14="http://schemas.microsoft.com/office/powerpoint/2010/main" val="2728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187" y="54868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«Они изображали историю блудного сына. В первой почтенный̆ старик в колпаке и </a:t>
            </a:r>
            <a:r>
              <a:rPr lang="ru-RU" dirty="0" err="1"/>
              <a:t>шлафорке</a:t>
            </a:r>
            <a:r>
              <a:rPr lang="ru-RU" dirty="0"/>
              <a:t> отпускает </a:t>
            </a:r>
            <a:r>
              <a:rPr lang="ru-RU" dirty="0" smtClean="0"/>
              <a:t>юношу</a:t>
            </a:r>
            <a:r>
              <a:rPr lang="ru-RU" dirty="0"/>
              <a:t>, который поспешно принимает его благословение и мешок с деньгами. В другой </a:t>
            </a:r>
            <a:r>
              <a:rPr lang="ru-RU" dirty="0" smtClean="0"/>
              <a:t>изображено </a:t>
            </a:r>
            <a:r>
              <a:rPr lang="ru-RU" dirty="0"/>
              <a:t>развратное поведение молодого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 Далее</a:t>
            </a:r>
            <a:r>
              <a:rPr lang="ru-RU" dirty="0"/>
              <a:t>, промотавшийся юноша, в рубище и в треугольной̆ шляпе, пасет свиней̆ и разделяет с ними </a:t>
            </a:r>
            <a:r>
              <a:rPr lang="ru-RU" dirty="0" smtClean="0"/>
              <a:t>трапезу.</a:t>
            </a:r>
          </a:p>
          <a:p>
            <a:r>
              <a:rPr lang="ru-RU" dirty="0" smtClean="0"/>
              <a:t> </a:t>
            </a:r>
            <a:r>
              <a:rPr lang="ru-RU" dirty="0"/>
              <a:t>Наконец, представлено возвращение его к отцу; добрый старик в том же колпаке и </a:t>
            </a:r>
            <a:r>
              <a:rPr lang="ru-RU" dirty="0" err="1"/>
              <a:t>шлафорке</a:t>
            </a:r>
            <a:r>
              <a:rPr lang="ru-RU" dirty="0"/>
              <a:t> выбегает к нему навстречу: </a:t>
            </a:r>
            <a:endParaRPr lang="ru-RU" dirty="0" smtClean="0"/>
          </a:p>
          <a:p>
            <a:r>
              <a:rPr lang="ru-RU" dirty="0" smtClean="0"/>
              <a:t>блудный</a:t>
            </a:r>
            <a:r>
              <a:rPr lang="ru-RU" dirty="0"/>
              <a:t>̆ сын стоит на </a:t>
            </a:r>
            <a:r>
              <a:rPr lang="ru-RU" dirty="0" smtClean="0"/>
              <a:t>коленах». </a:t>
            </a:r>
            <a:endParaRPr lang="ru-RU" dirty="0"/>
          </a:p>
        </p:txBody>
      </p:sp>
      <p:pic>
        <p:nvPicPr>
          <p:cNvPr id="17410" name="Picture 2" descr="57948908_1271611696_Pictur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00196"/>
            <a:ext cx="2226203" cy="29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l_fi" descr="285665_html_m5d9839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" y="3300196"/>
            <a:ext cx="2298691" cy="177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t2.gstatic.com/images?q=tbn:ANd9GcRCC9o301qYGS8W8-d7RorNsV0EsKCzLD1FSRf-qsMCD4HdtF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0196"/>
            <a:ext cx="1905934" cy="24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284" y="5229200"/>
            <a:ext cx="745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Описание  картинок выводит пушкинское повествование из социально-бытового плана в философский, позволяет осмыслить его как библейский сюжет, возвысить униженного Самсона </a:t>
            </a:r>
            <a:r>
              <a:rPr lang="ru-RU" dirty="0" err="1"/>
              <a:t>Вырина</a:t>
            </a:r>
            <a:r>
              <a:rPr lang="ru-RU" dirty="0"/>
              <a:t> до евангельской высоты</a:t>
            </a:r>
          </a:p>
        </p:txBody>
      </p:sp>
      <p:pic>
        <p:nvPicPr>
          <p:cNvPr id="18434" name="Picture 2" descr="ANd9GcS7eVcfQP-GqZvXG5wvMZQ0iSgzi6OiRdTtDV4ulC7UI6fxT8YX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8" y="2198008"/>
            <a:ext cx="3474109" cy="262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евангельской притче,  рассказанной Христом, речь идет о великой силе покаяния и прощения. Блудный сын, покинувший отчий дом, как бы умер для отца своего. Вернувшись и покаявшись, он вновь оживает. Происходит духовное воскрешение и возрождение человека. </a:t>
            </a:r>
          </a:p>
        </p:txBody>
      </p:sp>
      <p:pic>
        <p:nvPicPr>
          <p:cNvPr id="18436" name="Picture 4" descr="http://pravostok.ru/upload/information_system_1/2/8/8/item_28884/information_items_28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90178"/>
            <a:ext cx="3455594" cy="259169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Вещный мир повести, с одной стороны, лаконичен и емок, здесь все четко определено и уточнено несколькими штрихами: </a:t>
            </a:r>
            <a:endParaRPr lang="ru-RU" dirty="0" smtClean="0"/>
          </a:p>
          <a:p>
            <a:r>
              <a:rPr lang="ru-RU" dirty="0" smtClean="0"/>
              <a:t>немецкие </a:t>
            </a:r>
            <a:r>
              <a:rPr lang="ru-RU" dirty="0"/>
              <a:t>стихи под картинками о блудном сыне, </a:t>
            </a:r>
            <a:endParaRPr lang="ru-RU" dirty="0" smtClean="0"/>
          </a:p>
          <a:p>
            <a:r>
              <a:rPr lang="ru-RU" dirty="0" smtClean="0"/>
              <a:t>горшки </a:t>
            </a:r>
            <a:r>
              <a:rPr lang="ru-RU" dirty="0"/>
              <a:t>с бальзамином и </a:t>
            </a:r>
            <a:r>
              <a:rPr lang="ru-RU" dirty="0" smtClean="0"/>
              <a:t>кровать </a:t>
            </a:r>
            <a:r>
              <a:rPr lang="ru-RU" dirty="0"/>
              <a:t>с пестрой занавеской – те предметы вещного мира, которые создавали скромный уют смиренной, но опрятной обители Самсона и его юной дочери. </a:t>
            </a:r>
          </a:p>
        </p:txBody>
      </p:sp>
      <p:pic>
        <p:nvPicPr>
          <p:cNvPr id="19458" name="il_fi" descr="57948910_1271611840_49067729_IMGP3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457972" cy="25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l_fi" descr="48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37" y="3573016"/>
            <a:ext cx="3828231" cy="25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Вещи </a:t>
            </a:r>
            <a:r>
              <a:rPr lang="ru-RU" dirty="0"/>
              <a:t>становятся косвенными знаками перемен, произошедших с героями.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Дуня поменяла скромное жилище своего отца, где она  наводила порядок и создавала уют собственными </a:t>
            </a:r>
            <a:r>
              <a:rPr lang="ru-RU" dirty="0" smtClean="0"/>
              <a:t>руками</a:t>
            </a:r>
            <a:endParaRPr lang="ru-RU" dirty="0"/>
          </a:p>
        </p:txBody>
      </p:sp>
      <p:pic>
        <p:nvPicPr>
          <p:cNvPr id="20482" name="Picture 2" descr="ANd9GcTGKyBI2F822RSkOFi2Syk9fYA9DL8nUr3C1DLmqcJOFek0vI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7" y="1672637"/>
            <a:ext cx="3387566" cy="25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ANd9GcTOjCzkwWa30zN4J0Bbvsemxd8VnRyPI4_u5U19u9bmCv5HzfVd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2736304" cy="34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39220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прекрасно убранную руками служанки квартиру в трехэтажном доме, расположенном в центре Петербурга, на Литейном. </a:t>
            </a:r>
          </a:p>
        </p:txBody>
      </p:sp>
    </p:spTree>
    <p:extLst>
      <p:ext uri="{BB962C8B-B14F-4D97-AF65-F5344CB8AC3E}">
        <p14:creationId xmlns:p14="http://schemas.microsoft.com/office/powerpoint/2010/main" val="11496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800" y="222907"/>
            <a:ext cx="7760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Самсон же, хоть и остается в собственном жилище, где некогда был счастлив с разумной и проворной дочерью своей, но тяготиться им, или, по крайне мере, перестает замечать и небрежность, и непорядок. </a:t>
            </a:r>
          </a:p>
        </p:txBody>
      </p:sp>
      <p:pic>
        <p:nvPicPr>
          <p:cNvPr id="21506" name="Picture 2" descr="ANd9GcS8h6AgDne_48aNK0RRFTiC_8KG5OUnUzTFWXvs1wKrVznQV5kg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4601"/>
            <a:ext cx="1569296" cy="197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900igr.net/datai/literatura/Pushkin-Povesti-Belkina/0007-005-Stantsionnyj-smotritel-Samson-Vyr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54" y="1477265"/>
            <a:ext cx="2203395" cy="16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t3.gstatic.com/images?q=tbn:ANd9GcRTXW6hGl5Y8_BQ66ogTMFOELOg34cgu5PIMJhYfkEBr2jqEp_Y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5" y="1450295"/>
            <a:ext cx="2313434" cy="17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do.gendocs.ru/pars_docs/tw_refs/395/394491/394491_html_m1386dc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10" y="1466212"/>
            <a:ext cx="2851624" cy="18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ANd9GcRRTbQe-75EgwCSeSG-Pko3vuL1EXlCxOEgK4c9VtDfho8rAei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07" y="480668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ANd9GcQUGF1GVpd6skJy-uhCpiUvidsid4faALYw8jnVd4zFSTtEcOyr3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0" y="4698606"/>
            <a:ext cx="1968764" cy="196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800" y="3348284"/>
            <a:ext cx="7613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Вместе с цветами с подоконника у </a:t>
            </a:r>
            <a:r>
              <a:rPr lang="ru-RU" dirty="0" err="1"/>
              <a:t>Вырина</a:t>
            </a:r>
            <a:r>
              <a:rPr lang="ru-RU" dirty="0"/>
              <a:t> пропадает интерес к жизни. </a:t>
            </a:r>
            <a:endParaRPr lang="ru-RU" dirty="0" smtClean="0"/>
          </a:p>
          <a:p>
            <a:r>
              <a:rPr lang="ru-RU" dirty="0" smtClean="0"/>
              <a:t>Исчезает </a:t>
            </a:r>
            <a:r>
              <a:rPr lang="ru-RU" dirty="0"/>
              <a:t>пестрая занавеска с кровати  - символ добропорядочного семейного уюта и простоты. </a:t>
            </a:r>
          </a:p>
        </p:txBody>
      </p:sp>
    </p:spTree>
    <p:extLst>
      <p:ext uri="{BB962C8B-B14F-4D97-AF65-F5344CB8AC3E}">
        <p14:creationId xmlns:p14="http://schemas.microsoft.com/office/powerpoint/2010/main" val="3706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Осиротевший без дочери Самсон большую часть времени проводит лежа на кровати, укрывшись тулупом, стараясь отгородиться от своего несчастья, забыться пьяным сном</a:t>
            </a:r>
            <a:r>
              <a:rPr lang="ru-RU" dirty="0" smtClean="0"/>
              <a:t>..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08091"/>
            <a:ext cx="2034927" cy="152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http://t3.gstatic.com/images?q=tbn:ANd9GcRuRaMv59qLoe_Pw-Uj7-j-I3v2elLNTAeb9DJTaeyyszGtf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9" y="1111970"/>
            <a:ext cx="1944216" cy="14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3.gstatic.com/images?q=tbn:ANd9GcQ807WdnNX3rdwFpC2NIL0XHy98ZBdRFwcy4ssHGLNRSFBukR8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86" y="1090104"/>
            <a:ext cx="2163326" cy="14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57691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Ветхость и заброшенность некогда уютного жилища дополняют портрет несчастного </a:t>
            </a:r>
            <a:r>
              <a:rPr lang="ru-RU" dirty="0" err="1"/>
              <a:t>Вырина</a:t>
            </a:r>
            <a:r>
              <a:rPr lang="ru-RU" dirty="0"/>
              <a:t>, как нельзя лучше подходя  и к небритому лицу, и к сгорбленной спине.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страданиях смотрителя можно было бы рассуждать много и долго, но чтобы вызвать интерес читателя к судьбе покинутого отца, достаточно было ввести такую выразительную деталь вещного мира, как тулуп. </a:t>
            </a:r>
          </a:p>
        </p:txBody>
      </p:sp>
      <p:pic>
        <p:nvPicPr>
          <p:cNvPr id="22535" name="Picture 7" descr="ANd9GcTBsTF06Se8KgFIHMP3ALbm-G0RRiN9DckMKKjYao-McnzIvm9M4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1687320" cy="22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353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В.Г. Белинский писал : </a:t>
            </a:r>
            <a:r>
              <a:rPr lang="ru-RU" dirty="0"/>
              <a:t>«Положим, что надеть фрак или сюртук вместо овчинного тулупа, синего армяка или смурого кафтана ещё не значит сделаться европейцем».</a:t>
            </a:r>
          </a:p>
        </p:txBody>
      </p:sp>
      <p:pic>
        <p:nvPicPr>
          <p:cNvPr id="23554" name="Picture 2" descr="ANd9GcTdNdekPH9pFtJg3V6reMO8coD0Rn3aXJ5s4oGI9YTxha442X5G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6" y="1308809"/>
            <a:ext cx="1080120" cy="214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rc_mi" descr="1267733096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9" y="1266860"/>
            <a:ext cx="2030223" cy="222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rc_mi" descr="Russian-tra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44345"/>
            <a:ext cx="1548321" cy="230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45361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Высказывание известного критика касается той одежды (тулуп, армяк, кафтан), которую носили люди из народа, то есть низшее сословие, а также европейского платья, которое составляло гардероб высшего </a:t>
            </a:r>
            <a:r>
              <a:rPr lang="ru-RU" dirty="0" smtClean="0"/>
              <a:t>сословия.</a:t>
            </a:r>
            <a:endParaRPr lang="ru-RU" dirty="0"/>
          </a:p>
        </p:txBody>
      </p:sp>
      <p:pic>
        <p:nvPicPr>
          <p:cNvPr id="23557" name="Picture 5" descr="ANd9GcSFYWMgXSB9-WGcKUWGowtFdv4bdxJjJPXek_AsQS66HMNCpYQ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00" y="4591067"/>
            <a:ext cx="1670758" cy="20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http://t3.gstatic.com/images?q=tbn:ANd9GcQetcP8btSFdoEk5iIeCUWBM7KKkMkk2clzP-KBOg7GIlxtkOf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69101"/>
            <a:ext cx="1723206" cy="21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http://dic.academic.ru/pictures/wiki/files/77/Mens_Coats_1872_Fashion_Pla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26" y="4799621"/>
            <a:ext cx="1465046" cy="19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                   последняя</a:t>
            </a:r>
            <a:br>
              <a:rPr lang="ru-RU" dirty="0" smtClean="0"/>
            </a:br>
            <a:r>
              <a:rPr lang="ru-RU" dirty="0" smtClean="0"/>
              <a:t>встреча                   </a:t>
            </a:r>
            <a:r>
              <a:rPr lang="ru-RU" dirty="0" err="1" smtClean="0"/>
              <a:t>встреча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3672408" cy="302433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Вижу, как теперь, самого хозяина, человека лет пятидесяти, свежего и бодрого, и его длинный зеленый </a:t>
            </a:r>
            <a:r>
              <a:rPr lang="ru-RU" dirty="0" err="1"/>
              <a:t>сертук</a:t>
            </a:r>
            <a:r>
              <a:rPr lang="ru-RU" dirty="0"/>
              <a:t> с тремя медалями на полинялых лентах».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3489536" cy="26208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Смотритель спал под тулупом; мой приезд разбудил его; он привстал... Это был точно Самсон </a:t>
            </a:r>
            <a:r>
              <a:rPr lang="ru-RU" dirty="0" err="1"/>
              <a:t>Вырин</a:t>
            </a:r>
            <a:r>
              <a:rPr lang="ru-RU" dirty="0"/>
              <a:t>; но как он постарел! </a:t>
            </a:r>
          </a:p>
        </p:txBody>
      </p:sp>
      <p:pic>
        <p:nvPicPr>
          <p:cNvPr id="24578" name="Picture 2" descr="ANd9GcStttjUsZlYIY01SFgM4HY3KRiYosY0gCVlZxnxkjkgd_13yi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2062"/>
            <a:ext cx="1857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ANd9GcTdNdekPH9pFtJg3V6reMO8coD0Rn3aXJ5s4oGI9YTxha442X5G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1333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err="1" smtClean="0"/>
              <a:t>Вырин</a:t>
            </a:r>
            <a:r>
              <a:rPr lang="ru-RU" dirty="0" smtClean="0"/>
              <a:t> перестает быть  добродетельным </a:t>
            </a:r>
            <a:r>
              <a:rPr lang="ru-RU" dirty="0"/>
              <a:t>родителем, добросовестным работником и трезвым человеком. </a:t>
            </a:r>
            <a:endParaRPr lang="ru-RU" dirty="0" smtClean="0"/>
          </a:p>
          <a:p>
            <a:r>
              <a:rPr lang="ru-RU" dirty="0" smtClean="0"/>
              <a:t>Смотритель </a:t>
            </a:r>
            <a:r>
              <a:rPr lang="ru-RU" dirty="0"/>
              <a:t>снижает свой социальный статус. В тексте это обозначено через такой элемент вещного мира, как  одежда  (был одет в европейский сюртук, через четыре года – в тулуп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Герой опускается внешне, но душевные страдания возвышают его душу  до библейских высот: маленький человек, чьи рассуждения о судьбе родной дочери основывались на истории блудного сына, сам становится героем притчи о блудной дочери</a:t>
            </a:r>
          </a:p>
        </p:txBody>
      </p:sp>
      <p:pic>
        <p:nvPicPr>
          <p:cNvPr id="25602" name="Picture 2" descr="ANd9GcRHQz77M4o64RAftVXB1AJhNYfSHqTUzIERfre53x-A4l_wjJ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6" y="3212976"/>
            <a:ext cx="3619630" cy="234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ANd9GcRMSwxayf4jusCvXV8ZC_JcrBFptgo-IvEXMLxEFOVjrvdH4k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91232"/>
            <a:ext cx="2880320" cy="23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227502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дух не водит рукой художника,</a:t>
            </a:r>
          </a:p>
          <a:p>
            <a:r>
              <a:rPr lang="ru-RU" dirty="0" smtClean="0"/>
              <a:t>                                                                                       там нет </a:t>
            </a:r>
            <a:r>
              <a:rPr lang="ru-RU" dirty="0" smtClean="0"/>
              <a:t>искусства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</a:t>
            </a:r>
            <a:r>
              <a:rPr lang="ru-RU" dirty="0" smtClean="0"/>
              <a:t>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Леонардо </a:t>
            </a:r>
            <a:r>
              <a:rPr lang="ru-RU" dirty="0" smtClean="0"/>
              <a:t>да Винчи</a:t>
            </a:r>
            <a:endParaRPr lang="ru-RU" dirty="0"/>
          </a:p>
        </p:txBody>
      </p:sp>
      <p:pic>
        <p:nvPicPr>
          <p:cNvPr id="3074" name="Picture 2" descr="&amp;Acy;&amp;vcy;&amp;tcy;&amp;ocy;&amp;pcy;&amp;ocy;&amp;rcy;&amp;tcy;&amp;rcy;&amp;iecy;&amp;tcy; &amp;Lcy;&amp;iecy;&amp;ocy;&amp;ncy;&amp;acy;&amp;rcy;&amp;dcy;&amp;ocy; &amp;dcy;&amp;acy; &amp;Vcy;&amp;icy;&amp;ncy;&amp;ch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8253"/>
            <a:ext cx="3181919" cy="4989827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Дочь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, рано оставшись без матери, была полноправной хозяйкой станции.</a:t>
            </a:r>
          </a:p>
          <a:p>
            <a:r>
              <a:rPr lang="ru-RU" dirty="0" smtClean="0"/>
              <a:t> </a:t>
            </a:r>
            <a:r>
              <a:rPr lang="ru-RU" dirty="0"/>
              <a:t>Пушкин напрямую не показывает того, что происходит в душе этой девушки, отличавшейся поразительной красотой и ласковостью нрава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Читатель не познакомится с ее исповедью, не узнает истории жизни Евдокии Самсоновны, наверное, все-таки Минской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Дуня скажет в повести всего две фразы. Чем меньше говорит о себе герой, тем больше говорят о нем художественные детали – детали вещного мира. </a:t>
            </a:r>
          </a:p>
        </p:txBody>
      </p:sp>
      <p:pic>
        <p:nvPicPr>
          <p:cNvPr id="26626" name="Picture 2" descr="ANd9GcRHR2WnLYPq9ZjpO7KAouTgOb01wwuSLaDuJaXPPpzBRoJd9A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57070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ANd9GcQ-BkrVVJ24LA_BpBb772Rt7fLdgIaCFqLaJniHCxCUQHV0u9I0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3959"/>
            <a:ext cx="2448272" cy="32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Мастерица на все руки, Дуня, и прибирала, и готовила, и шила. Именно за шитьем застаем мы Дуню, когда на станцию приезжает </a:t>
            </a:r>
            <a:r>
              <a:rPr lang="ru-RU" dirty="0" smtClean="0"/>
              <a:t>Минский.</a:t>
            </a:r>
            <a:endParaRPr lang="ru-RU" dirty="0"/>
          </a:p>
        </p:txBody>
      </p:sp>
      <p:pic>
        <p:nvPicPr>
          <p:cNvPr id="27650" name="Picture 2" descr="ANd9GcSae_qxWBlbj7jNyxx6GAuqlGPgdtcAHVu0EMXxzL0CdtPntq4p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41294"/>
            <a:ext cx="3372381" cy="41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1292946"/>
            <a:ext cx="39484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Простое платье, сшитое собственными руками, указывало на бедность Дуни </a:t>
            </a:r>
            <a:r>
              <a:rPr lang="ru-RU" dirty="0" err="1"/>
              <a:t>Выриной</a:t>
            </a:r>
            <a:r>
              <a:rPr lang="ru-RU" dirty="0"/>
              <a:t>. Даже подаренные заезжими барынями платочки и сережки не изменят положение дел. Дунин простой наряд определяет ее социальный статус бедной девушки – бесприданницы.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43711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«Для того чтобы подчеркнуть бедность просительницы, не нужно тратить много слов, не нужно говорить о её жалком несчастном виде, а следует только вскользь сказать, что она была в рыжей тальме»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А.П. Чехов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9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Дуня в доме у                      </a:t>
            </a:r>
            <a:r>
              <a:rPr lang="ru-RU" sz="2400" dirty="0" err="1" smtClean="0"/>
              <a:t>дуня</a:t>
            </a:r>
            <a:r>
              <a:rPr lang="ru-RU" sz="2400" dirty="0" smtClean="0"/>
              <a:t> в доме</a:t>
            </a:r>
            <a:br>
              <a:rPr lang="ru-RU" sz="2400" dirty="0" smtClean="0"/>
            </a:br>
            <a:r>
              <a:rPr lang="ru-RU" sz="2400" dirty="0" smtClean="0"/>
              <a:t>отца                                         у минского  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3240360" cy="345638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Смотритель </a:t>
            </a:r>
            <a:r>
              <a:rPr lang="ru-RU" dirty="0"/>
              <a:t>разлиновывал новую книгу, а дочь его за перегородкой шила себе </a:t>
            </a:r>
            <a:r>
              <a:rPr lang="ru-RU" dirty="0" smtClean="0"/>
              <a:t>платье.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980728"/>
            <a:ext cx="3273512" cy="25488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Дуня, одетая со всею роскошью моды, сидела на ручке </a:t>
            </a:r>
            <a:r>
              <a:rPr lang="ru-RU" dirty="0" smtClean="0"/>
              <a:t>его (Минского) кресел</a:t>
            </a:r>
            <a:r>
              <a:rPr lang="ru-RU" dirty="0"/>
              <a:t>, как наездница на своем английском седле. </a:t>
            </a:r>
          </a:p>
        </p:txBody>
      </p:sp>
      <p:pic>
        <p:nvPicPr>
          <p:cNvPr id="28674" name="Picture 2" descr="ANd9GcSe-eHHDTVz0Qkgzqn-NQVMzPxL1CKVzrcdgPejWtIenc8TSv2U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3823"/>
            <a:ext cx="152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ANd9GcTAp38N2k1j2MQppM__icxjIuuFNdGMxSJxNWKnCXo_k9XmG3iH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38701"/>
            <a:ext cx="2290077" cy="288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7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SimSun"/>
              </a:rPr>
              <a:t>Героиня </a:t>
            </a:r>
            <a:r>
              <a:rPr lang="ru-RU" dirty="0">
                <a:latin typeface="Times New Roman"/>
                <a:ea typeface="SimSun"/>
              </a:rPr>
              <a:t>меняет бедное платье на богатое и модное, восходя по социальной </a:t>
            </a:r>
            <a:r>
              <a:rPr lang="ru-RU" dirty="0" smtClean="0">
                <a:latin typeface="Times New Roman"/>
                <a:ea typeface="SimSun"/>
              </a:rPr>
              <a:t>лестнице. </a:t>
            </a:r>
            <a:r>
              <a:rPr lang="ru-RU" dirty="0">
                <a:latin typeface="Times New Roman"/>
                <a:ea typeface="SimSun"/>
              </a:rPr>
              <a:t>Жизнь Дуни с возлюбленным в богатом аристократическом доме требует от нее высокой платы. </a:t>
            </a:r>
            <a:endParaRPr lang="ru-RU" dirty="0" smtClean="0">
              <a:latin typeface="Times New Roman"/>
              <a:ea typeface="SimSun"/>
            </a:endParaRPr>
          </a:p>
          <a:p>
            <a:r>
              <a:rPr lang="ru-RU" dirty="0" smtClean="0">
                <a:latin typeface="Times New Roman"/>
                <a:ea typeface="SimSun"/>
              </a:rPr>
              <a:t>Авдотья </a:t>
            </a:r>
            <a:r>
              <a:rPr lang="ru-RU" dirty="0">
                <a:latin typeface="Times New Roman"/>
                <a:ea typeface="SimSun"/>
              </a:rPr>
              <a:t>Самсоновна отрекается от отца, предает его  любовь. </a:t>
            </a:r>
            <a:endParaRPr lang="ru-RU" dirty="0" smtClean="0">
              <a:latin typeface="Times New Roman"/>
              <a:ea typeface="SimSun"/>
            </a:endParaRPr>
          </a:p>
          <a:p>
            <a:r>
              <a:rPr lang="ru-RU" dirty="0" smtClean="0">
                <a:latin typeface="Times New Roman"/>
                <a:ea typeface="SimSun"/>
              </a:rPr>
              <a:t>Она </a:t>
            </a:r>
            <a:r>
              <a:rPr lang="ru-RU" dirty="0">
                <a:latin typeface="Times New Roman"/>
                <a:ea typeface="SimSun"/>
              </a:rPr>
              <a:t>не скрасила его старость, не показала ему своих детей, не закрыла в смертный час его глаза. И, самое главное, она не попросила у него прощения. </a:t>
            </a:r>
            <a:endParaRPr lang="ru-RU" dirty="0" smtClean="0">
              <a:latin typeface="Times New Roman"/>
              <a:ea typeface="SimSun"/>
            </a:endParaRPr>
          </a:p>
          <a:p>
            <a:r>
              <a:rPr lang="ru-RU" dirty="0" smtClean="0">
                <a:latin typeface="Times New Roman"/>
                <a:ea typeface="SimSun"/>
              </a:rPr>
              <a:t>Возвысившись </a:t>
            </a:r>
            <a:r>
              <a:rPr lang="ru-RU" dirty="0">
                <a:latin typeface="Times New Roman"/>
                <a:ea typeface="SimSun"/>
              </a:rPr>
              <a:t>социально,  дочка смотрителя опустилась духовно. </a:t>
            </a:r>
            <a:endParaRPr lang="ru-RU" dirty="0"/>
          </a:p>
        </p:txBody>
      </p:sp>
      <p:pic>
        <p:nvPicPr>
          <p:cNvPr id="29698" name="Picture 2" descr="http://t2.gstatic.com/images?q=tbn:ANd9GcQFT1_MUTvSTE153G5uL7OMLZcB-uYFv9upd0ARaO3vOr67R3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34" y="3041759"/>
            <a:ext cx="38122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t0.gstatic.com/images?q=tbn:ANd9GcTigg1L7MgnEivT97zk1fMNQyhnY0juod0G2jcl3-NnQ5xYC7BE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3" y="3044619"/>
            <a:ext cx="37061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59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Дуня </a:t>
            </a:r>
            <a:r>
              <a:rPr lang="ru-RU" dirty="0"/>
              <a:t>обрекает отца на бессмысленное существование и раннюю смерть. </a:t>
            </a:r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/>
              <a:t>предательство и духовное падение можно простить лишь юным возрастом и искренностью чувств к молодому гусару.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повести уже повзрослевшая Авдотья Самсоновна </a:t>
            </a:r>
            <a:r>
              <a:rPr lang="ru-RU" dirty="0" smtClean="0"/>
              <a:t>« </a:t>
            </a:r>
            <a:r>
              <a:rPr lang="ru-RU" dirty="0"/>
              <a:t>в карете в шесть лошадей, с тремя маленькими барчатами и с кормилицей, и с черной </a:t>
            </a:r>
            <a:r>
              <a:rPr lang="ru-RU" dirty="0" err="1"/>
              <a:t>моською</a:t>
            </a:r>
            <a:r>
              <a:rPr lang="ru-RU" dirty="0"/>
              <a:t>» заедет в некогда оставленный ею дом у дороги, заедет как путешественница и узнает, что уже никогда не сможет увидеть своего отца</a:t>
            </a:r>
          </a:p>
        </p:txBody>
      </p:sp>
      <p:pic>
        <p:nvPicPr>
          <p:cNvPr id="30722" name="Picture 2" descr="ANd9GcSQq3QOW6yTcL7_naid_SuRje-yBpdFEOiMT8rN9M44DQuLpfQM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8999"/>
            <a:ext cx="4608512" cy="25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642" y="2107503"/>
            <a:ext cx="6390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Слезы Дуни </a:t>
            </a:r>
            <a:r>
              <a:rPr lang="ru-RU" dirty="0"/>
              <a:t>на могиле отца столь же искренни, как ее первое чувство к Минскому. </a:t>
            </a:r>
            <a:endParaRPr lang="ru-RU" dirty="0" smtClean="0"/>
          </a:p>
          <a:p>
            <a:r>
              <a:rPr lang="ru-RU" dirty="0" smtClean="0"/>
              <a:t>Богатая </a:t>
            </a:r>
            <a:r>
              <a:rPr lang="ru-RU" dirty="0"/>
              <a:t>аристократка,  путешествующая в собственной карете</a:t>
            </a:r>
            <a:r>
              <a:rPr lang="ru-RU" dirty="0" smtClean="0"/>
              <a:t>, </a:t>
            </a:r>
            <a:r>
              <a:rPr lang="ru-RU" dirty="0" smtClean="0"/>
              <a:t>ведет </a:t>
            </a:r>
            <a:r>
              <a:rPr lang="ru-RU" dirty="0"/>
              <a:t>себя как </a:t>
            </a:r>
            <a:r>
              <a:rPr lang="ru-RU" dirty="0" smtClean="0"/>
              <a:t>крестьянка: оплакивая умершего, бросается на его могилу</a:t>
            </a:r>
            <a:endParaRPr lang="ru-RU" dirty="0" smtClean="0"/>
          </a:p>
        </p:txBody>
      </p:sp>
      <p:pic>
        <p:nvPicPr>
          <p:cNvPr id="31746" name="Picture 2" descr="ANd9GcSvl5DnQZmfdEgSAzxUVc2OiE4XlpXowWIJyI_mWjXkTtpLArt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6" y="116632"/>
            <a:ext cx="2434092" cy="18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ANd9GcQA8uUWH-aSVk84DjFdmgUROqQah2ER-TROKayee0Ibz4MRku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916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rc_mi" descr="58163408_1272047285_AVanecian_index_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9" y="3912703"/>
            <a:ext cx="2067641" cy="27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rc_mi" descr="394491_html_m5b3ee5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918362"/>
            <a:ext cx="2838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Евангельской </a:t>
            </a:r>
            <a:r>
              <a:rPr lang="ru-RU" dirty="0"/>
              <a:t>притче  отец прощает своего блудного сына, которого считал умершим. В пушкинской повести </a:t>
            </a:r>
            <a:r>
              <a:rPr lang="ru-RU" dirty="0" smtClean="0"/>
              <a:t>блудная </a:t>
            </a:r>
            <a:r>
              <a:rPr lang="ru-RU" dirty="0"/>
              <a:t>дочь Дуня </a:t>
            </a:r>
            <a:r>
              <a:rPr lang="ru-RU" dirty="0" err="1"/>
              <a:t>Вырина</a:t>
            </a:r>
            <a:r>
              <a:rPr lang="ru-RU" dirty="0"/>
              <a:t> просит прощения у умершего отца, лежа на его могиле.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Простит </a:t>
            </a:r>
            <a:r>
              <a:rPr lang="ru-RU" dirty="0"/>
              <a:t>ли Дуня сама себя?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предадут ли ее дети, как предала когда-то она? </a:t>
            </a:r>
            <a:endParaRPr lang="ru-RU" dirty="0" smtClean="0"/>
          </a:p>
          <a:p>
            <a:r>
              <a:rPr lang="ru-RU" dirty="0" smtClean="0"/>
              <a:t>Там</a:t>
            </a:r>
            <a:r>
              <a:rPr lang="ru-RU" dirty="0"/>
              <a:t>, на могиле отца, происходит духовное возрождение героини. Как некогда Самсон закрылся от всех крестьянским тулупом, так и Дуня по-крестьянски оплакала отца, пытаясь согреть исстрадавшееся отцовское </a:t>
            </a:r>
            <a:r>
              <a:rPr lang="ru-RU" dirty="0" smtClean="0"/>
              <a:t>сердце </a:t>
            </a:r>
            <a:r>
              <a:rPr lang="ru-RU" dirty="0"/>
              <a:t>теплотой своей души. </a:t>
            </a:r>
          </a:p>
        </p:txBody>
      </p:sp>
      <p:pic>
        <p:nvPicPr>
          <p:cNvPr id="32770" name="Picture 2" descr="ANd9GcQbtS1ISfvoVqjjEzH0QaEI13ONt_XpmQbcGUPcZEOTlZl6mgeJ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08740"/>
            <a:ext cx="2880320" cy="21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ANd9GcS2Z2kiaZj72hBx8Vbe22yohF9GMTYxaV00fCTvxWZv5wH01t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08739"/>
            <a:ext cx="2807255" cy="21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Заблудившаяся </a:t>
            </a:r>
            <a:r>
              <a:rPr lang="ru-RU" dirty="0"/>
              <a:t>душа героини находит верную дорогу. Неслучайны последние слова Дуни: «Я сама дорогу знаю». Кому они обращены? Мальчику, живущему в доме у дороги? Умершему отцу? Или отцу небесному? Для Пушкина и для его читателей ясно одно: дорога к истине проходит через страдание и сострадание, через покаяние и прощение.</a:t>
            </a:r>
          </a:p>
        </p:txBody>
      </p:sp>
      <p:pic>
        <p:nvPicPr>
          <p:cNvPr id="33794" name="irc_mi" descr="1279552719_100000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68" y="2420888"/>
            <a:ext cx="4295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7688" cy="732696"/>
          </a:xfrm>
        </p:spPr>
        <p:txBody>
          <a:bodyPr/>
          <a:lstStyle/>
          <a:p>
            <a:r>
              <a:rPr lang="ru-RU" dirty="0" smtClean="0"/>
              <a:t>5. Вместо заключения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Вещный мир  повести «Станционный смотритель», созданный фантазий великого автора, во-первых, помогает нарисовать реалистическую обстановку того времени. </a:t>
            </a:r>
            <a:endParaRPr lang="ru-RU" dirty="0" smtClean="0"/>
          </a:p>
          <a:p>
            <a:r>
              <a:rPr lang="ru-RU" dirty="0" smtClean="0"/>
              <a:t>Во-вторых</a:t>
            </a:r>
            <a:r>
              <a:rPr lang="ru-RU" dirty="0"/>
              <a:t>, предметные детали лаконично и образно показывают эволюцию героев. </a:t>
            </a:r>
            <a:endParaRPr lang="ru-RU" dirty="0" smtClean="0"/>
          </a:p>
          <a:p>
            <a:r>
              <a:rPr lang="ru-RU" dirty="0" smtClean="0"/>
              <a:t>В-третьих</a:t>
            </a:r>
            <a:r>
              <a:rPr lang="ru-RU" dirty="0"/>
              <a:t>, помогают читателю понять авторский замысел, который сводится к библейской истине: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Почитай отца твоего и мать твою, чтобы продлились дни твои».                                                                           </a:t>
            </a:r>
          </a:p>
        </p:txBody>
      </p:sp>
      <p:pic>
        <p:nvPicPr>
          <p:cNvPr id="34818" name="Picture 2" descr="http://family-values.ru/files/p2369/rembrandt1_jpg_6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49" y="3480243"/>
            <a:ext cx="2525302" cy="32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yANADASIAAhEBAxEB/8QAGwAAAgMBAQEAAAAAAAAAAAAAAgMBBAUABgf/xAA0EAABAwIEBQIFBAIDAQEAAAABAAIRAyEEEjFBBRMiUWFxgQYykaHwFEKx0eHxIyTBUjP/xAAZAQADAQEBAAAAAAAAAAAAAAAAAQIDBAX/xAAiEQEBAAIDAQACAwEBAAAAAAAAAQIRAyExEjJBBCJRFHH/2gAMAwEAAhEDEQA/APEhu6kC8lEEUaLmtaOptRwB2lc0WuiOigwjW8SucNTKMNkBTtaJOiWzABFzBRC94lTlg6TKIAgxsUbMJEf2hd9kwgztp3QxN7e6WwECBEqRqbKQ0zGyMNI9kbNEaZhooe1xjttZM/dePC4EpbBQZB7mJXC/tqn5QQSQhyxIj3T2NEuaSQ4RCIkT1a7JoDSCcpFrqCwAC109gAIHrN1AiIRObfW8yu+UER/lBAJANlDj/S5xG3quPVNr+FUIsgrjrsfCViK3LIHib6BJGMLHgOGZhMSBoq+bS3FhwkxMXsJXQSBqVJLtYsdN1ADgNuyDFlIPhMa2yk2cjtYQpqC2NJRkHSExoB0Uka2U1RV5GsC6kRCMiCSUTWgm6RlAEiGo8vj67Imgk3FuyMWMxZLZhyDL5hDk/AmAzaFzoHjwlsw5BaVzrOkCfKLPTDczifN1Sq4wl+Wg0dzmTmNo2tkbmPopDNAqNPHx88WnNfRcziT3vhrbbAgqvjIvqL8QbqWsg9/UKG1ZAJIIKaImARdRTLe2/wDhAbNubJ5ynVARcjb0RKCiSJACF5hriATAOicW3sJ7pbjEjx9FUDNbimEvFQEOBtG4TBjaeWeW8g7rsM0Pr1akTJgJjmS0CTC1utom1DGuZULDTMkkjygbScabHiIIi5P4FYxGT9XSY1oixNkFV4damA0X2/8AFcqafhm5KYg5hJJJOyeSNvuFk88tc11xB20WjQfnpF0espZY67OU+BsiAAGqDN5RAzeyzI5g2UNQsdARtPVcpG46ohOmymNSbhFFhAsp0ewADYapmUx2XNH2SMXjBSAyiTMJatp7MeQxpd2WXiMa59Yi0N2jUIa2N5+ZtwN4IVcsc6P/AKnbt6rbDj16m5f4J9eo8uknwNEkOuQagBJmN084eo6mHDK0AxBMqpXoVWvaXsEgXkWWk0mmOLb9Zg62mVzK2RuW8RYwupU2FoiJmDGkpmRzTZsiJR0B08W8NIDxE2aQr+GrkwWuzsIsYFj7LGe4MkOG+h2TMNXNKoKlJ2VpGw1SywlhyvQio6eoapgM2ESqmGxAqNAdJcQDYaeqs0g03FxsuWzTWUbmnLO4VeuDyXxrHorM3NoCRi3RQdEAxYd7p4+i+KFCrSzZeokjqtcFPmm4DlubGmqzKdW5pEAgmxOoTCQIDb5f4/yt7j2zlHXbGKnMAQPuqVV4NaA6wT6ruUC/MHA6HvrB+ypNe6pUL3Zst4ndXjE2peQXT+2RN1oYJwGdtrRcb7f0qOGY2tXhxIABOUbq2wFrw4OE7p5d9CLkydLprbi8hKBiSm0yFlQMCL3RtQg2CNolQZgvCJrT7qGdkxjZ7pGVXOWi8zBKxcRUMSwSYMfnutXHVA1rgTAiLarDqVxlax3UZgSVpxwqTQAbTZlFiJ0WrwvDfqXtkOLS9onys7EBrA2ZBIG+i9d8E4SnUxdKpUBcWnM0F1gfRPly+cdjGbunqMD8K4WoxoqAgjSN/rZY2M+CeMFzqVLknDz0ui8L32G6XCFadVAa4EkR2Xmzmzl6rfKPl7Pg59COYAY3Jt5PldxDgtJtLKJa5tpGq9zjKgJIzCY7LzuNZUeHANPsFc5s7e6r4mnzniOAdSLgy6pUXWbkaW5TEDuvT8Ro5S7mC2kLzeKoiniQ5pEOtAtdejx5fU7c2eOqLmVKRzh7xoBBgA/VegwDzUoNf/8AVwsDK1wYIJ2jutjhktGUgMAHSFPJNwY1ogTdZvGJayjGmY3Whm7JWIo08S0NqA+IKxx6u13uPOTBzG0KxBzRbQt77CyvDhVEPDszx7hUqpOrZb1m+hmF0TKXxnrScYHlhsAAAAddCqrHzRaCQ4NGoNwrdR84dzSyc1sxdf8ANlWpsa6lB+ZsgEbpzwinPaH9MA7GIKY0w1pncXPugqdFgTI8omkCiAdR/aoNOwJTAll0lGHLEzGm1k9psqwF7J7PlH8JULFPSU5ljYfVKoxZNAvZZ1TG4vmLrOh1r+qyMTzZaQAcpiV6nGYNmIb12IMAwvMuw9ShWe2sJaHEZg7pK347LE5Fuqvq1GZzBaNAve/BAYagOaDvC8LUDZ6ozNHp6L3vwLhswA/cRNuyj+R+CuP8ntmYynQqF9Qw0JOK+KcDRa4VaNcSYzNYs7if6jDuzim52UWACweM1uJ/p6Nd9NoZVdEBvy+p2PhcXHxS10ZSevQM4jRxoL6D8w7EQR7KlxbidPD0nSQ0C5KP4f4fiKtBtepRNMVR0zb/AEvPfFOGdT4tSo1ieVeY3IRjhLnppctRl47HNxLHZaT8uuaFhYt2bl3E5twvS8Wp4ijhsP8A8TeXXpcxhZsO3rpbyvNvouqPaGiSDfZd/FrTk5LsQazlNJN2mQd1bwFR9V7Xj5A7LOqrnDkMbmbGU77rYw+ELKbLgaRATyskRDwDpCIN6gLowz+EJG4G6waIgE+Fl8TyCsxvTLnNkd1qQZWfxUQ+iTNif/FWH5Fl4oU85ofJMAumbD8hIoEBlrTNu6s4d1NtB/MMNBPr+XVKkTBABsSfuuiftmOtGUlhBGwmPouNItp0w2ZIkiLoTle3W2uq2mU/+NpyjTsllloSbVpv3TG6DdJkW9EwHSPqopnMdJTabrabqu1yaxxGqmhaYYj1VlhvN1TZci6sU9ZnRRYZrw17NwdfQrD4ngqoMszEB0tMd9VuAzsmNbmaW9xuEY5fNPW3mXYF9HluLJDm9J89l7H4DxDKL3tJlwJiUvhWEY9tShjXQbuY5vkXWTgazsHxFwEjqjSEZ5feNi8ZMbK+uYbENqkNeATtIVfG8O5ji2mXNaTMTAWFgeKhwnPBB18rbZxB722IJXJJr10fPe8VsYVmCw1Ok3QCXf4XhfjVpGKpYhgu14Mhen4pi6mGwbcTiOYaU9RaJLfbsvK/EPFMHi8PLKs9EEEQQVWG/o5j1d1T4nTdVw4fzHhrmyRK83Tpc2q5gdBlalDiPOwJpmxYI9ljiqRVBaR866uOWbjHlssljQdw+s5jQ50wZV2mwspBriJAEptMywCZhDUkDsSlcrfWMiA07mEt8gRFpTxYR90t+sjRSYBNlT4pQNSiagcBy5JHcK5obrqjW1Kb2vuCIhEurs/080ADUqMIs62nc/6SsnKJbBIOic9rqVXrBDoMg6iIQ19DUBJk6d/yPuuuMim5RU6gJbcStzPLQRusAuIHTPa61eG1c9J7O15U8k62rGlkxCJt9wEvKSA7ZS0+VJHstCa2+oSWIw7zKmmtU/WE5riCIO6q03aQSnMcTqkFpjrJ1Jx2hVGughWKbwJU2Gs5y241Gi85icS8Ytxf88yTO6fxbiZaeRRdBHzOH8BZ2GpfqZohx5hGZkb9wr48Nd0rWzguIGlZ79TC978O4lmIwxqmDlBOouvlFUVKTuXUBluo7L2PwjxRjAaJI6lnz8fX1G3Dn3qvTYnjeDpNIxOKY2P2AyT7LyvHMXwjGh9cMdnMBtgLr0VethWEk4Wi54nqywfqvOcT4k7FVHNoYZjALS0LDjnboutdsRrWZByA7LpJ7eqzahDX5nSA11yAtp5Ipl1SA1oJ8BYeU1HGqXEsN4Xbg483pcK8OotLYII2ThG6ocIr06jH022LDoe2y0BG6yymqIAlKeYTXRNjZKebRupNwMrrT5UNNtFx1QGHj2gYuvr1R/ASGMOQtINrXEXj8+quY8ZsRVcP25QfsluM03kWBj3XRjeozqgRA1Md9/y6bRrcl0i4NifCgtLgIsCATuhcy+UCL3Eq/SWy8loaO2hUDRQLEaqRclQo1pj3UgwQltk7WRjSN0gcwlPB91XZYeU1pkqQc18WQYzE8miXA3iyr1MZTY4tb1EWJGiz8diXPcQcoAGgKcwtLauXEy4mXE6numU6jqdSm+kcr23afISCRlgwiY/KGusSCLmFul73AUOGfF+HGVzcJxanTIdSaLVok5mD92t26iLWWRieG1OCYzmNqitSpuAc9gMD1nS/eCvNB7qdYtBgh4gg3CIVajgZdnto4yVFxOXT6VgfiPB1abeZTY5w3JVXifG6FU5aYYxjf2tsvBNrlrHdJAA2OmiBuMqMfNNxa8aGSCD6hYz+Njvbf/oy09xh+E0sZwyrj+J4hmH4c1wDg1wNWq7UNa3adZO17rxmOrtq4iocGzl0AYYwmYCW3FV3F/Nrvh8l2ZxuhECmACNJlb44/M0wttu6fw3FHCYoVXEkEw/0XrmuzXbcbHuvFkgh116XgOI52CDHEF1Pp9tlny4/tWP+LrxcJDx53VlwjQ+6rSRO6wW4G14QVajadN1R1g2SYRl/RfSFRxVUvY+m1vS4EEwnJuhQqVWVRVLXnqcXA5fzui5TzRzZSGnR30SeRUbMQfUJpbVNMNDQB3Dlv/4jVViWsa0Zm5gDN/Mpb3ZjLSJTDhal5tfvqjGFLRNQgDwdVW4Wq5pO+gTAdEsd0c2lTTGJXA32UA2XCUga3ykVK/PqciiTaTUc06Dsk8QxJoUYaYc63oN1XwLj+mLWOLXOPW4CZHZVMetluHCs1mOY4Xp09knF1BUxDnhuWY6UVOGPlpAbT+Ym+YpDjMybE/2rk7K5XWkgdPhQw2gn/SKLb22QAknvbsqS6uYLKguDYidVZoBryYAmDF0h7S6lVaQZZ1gfym4SsyCDYjukY3kMpkiJi4m5uocTUDXSDkkA7osU3NS6RJub2kWS6LpoOi5D4mPugLdEB7TTc6dx6JNZmUkDSLJbXPcW5ajhbQFEalSeXXhx/a6LoINvKjmOpu6SQQZmYUtId4O6TiDEad7lBtvCcUq8sBz85Gofr9Veo4htUAwWkndeVpOcNDdNFeo1h1Ejus8uKXxUz/16bEPa2k4EgGLLFc65JkLMr4h7nQXSdLko6GKIOWpdv8aIx4/k/ra8XGJnfQoczgf8rg4OGo/tCTtvtCanOcba21AUSY1sokG2g9VMGEyOb4RyAltlECZAUkNpBRwPCVoPKVia3Iol+p0A7lLWwzuK1c+Jyg/KBCtYKpTbgHF/zDQLJe8veXOuTe6t0CDSDY1IWtnWky9rJaBhZJEkzBKRRksBmRuZWnUez9G5gpjwVm0GlwyyZm90SlYYLt2uEt2pgJjxl0i/2S4mJ3TJOYsex2ux8goqNPI6oC2WtMTpb1SycrodomUyXUiQepkOHt/sfRBnV3f9ZpBu3z7qxhqNJmD/AFL3gcypkaw77qvXbNAubZhbI/PqktLyym0/K0290g1XMp0qR5TGgx8x2VWq0vpidRKQKtRgaGmBpBuERxLy2HMBGtkaAnN/4M+7XgE+Cq1a7QTEQNCmvxDHYWpTAcHOIIBFiVXJmkJA9904Q2OBE/RRVMB0j29l1MAtBt3XOILiJ+qAS75iYAnYLp6T6InGZ7d0h0mxNh31QFmhWyVA1x6XCPQq9II7LGAvmErSwz+ZSBOosUrF40wmTP8ACK0XUQdgT7I2iREH0hSoYubEKQbgJbDDWz2RE+dlJGRI8rI4pUL8Ry5szX1Wu1waJ7CV52o81KribkklVhO01Hv4VzBAuc30VI62V3h7okjUbq6Uadeg+nQzZiRpoPwLOo0yH7gG+uq0MTVJoN6ib3kKnhC4OBZsJidVM3rtWXz+gVHGYdsu2T8XTFRvOpiQTfuqwBAvH1VIE5uZouAiwxyVmh8EGQfohaZA0j1UOkPaRCAcMwpGi53/AOb4hTkdAJ3UF4eA6OogZvMKWOAcAdOyAgaahcBcwbdlMAaaKGnvF9kBAioCNwkVAZiNL6JlUwAQdEvM51QEx9EAdOGtEesICcxgWB1XVDYBvaEQAZrrugFlxJJaJ/gJboE5nElNeST2HhIIvLpkmUBxcLdhsreAcZqAnYGO6pHqIidE/AujEROoIRfDnrUbldBdad1JcMkiDOyBtpJFo0R5gYtqdlm0CPsEUGN1AIH+kQcJ0QkrGOyYSod4ge6w5mVrcUfGHDe5WTN7q8fE1PZXMA+5FvZUt1b4cQ2oZ27p0RfxGfkghjheZhKwznNqtyuAkbepVvE4kPwsDtpEf+qnhWsNTrdAa0G26mXrtecm9SrTH8oOa+HMOsKlUEVIA6SbLR5tJ/SKTYIN3FVKrRMP2sLIibNRWBICIza+qEHpB3AspZIe3NEAWVJGLWnQBcCMwv8AZdroFA2QBzMCZUE6fkIHEgf2lVHXAEnT3QBPeXG2g0lGwb2022SmNke6cZDTroUBGvURogc7zdTcNCWZzX+gQHG5uPsgcBa6YLXjfdcXDUt07fRMEyIkBOwJAxDXG2v8IKjxmMNHgo8PL6zUqc9aj41O9xZcA0gbf0pa0FuQO9iEAcAI8qGg7Cy4CJUiAAuKkmbxV8uYJ0ErOV7iMnEZfAVJazxF9TCs4FpfWyTrCrbXTsMSH21jZOk2cXhAyi7LUkgRBVGkDnM7SAVYyvGGBBHUT76LsIGOqNz5SL7KJ1F3u9TS3g6D6lKXjKAZuoxuHYwNdTqB7mnTwixGILagAEMiwC4Un1QTp4iSp79qp86+ZNsh8Nc6IyukhG0Zb97puLwr6d29TZvaISmHcCy03tnZpwN7ldGg2IK7eSpdOUDWyCKe6R5OvhBF9xayYRc6z6fVExu51TBlMANUPYYMXnyn4Oi7EVmUqYlziAB5X0LhHw5w/hjScYTisbcClTbOU+uix5OWYerwwuT57T4fia1qOHqvcezCVXqYZ1J721GkOBgg7L6ZxDCvpzUruFHNoxuqwq2AwNPD1H/pn1qlyXEkj7KcObasuOx4tzWtkgpb7E2T3UnFxcQBJkAnQJT2zPU30C3ZEWJBj0VjDHK4nsNknturOFYS159kU4vMcRFzEbldUte+sIcPUaRDtW2unlrHgkER/ChcSOyEx2RxIXAdUqQxMdJxNQToe6rQrnEL4qr2lVQFrPEV0RvsmUbVgDYdyoe0zH2UNs8bJk2a+KPJawgC2gQ4UZyYeAexH9KMPTbXp5nua0NE+qZy3UnCo3K5rtSFHXkad3urH6YhpcQS4XkjT2RtxGVrcpEjWUiriKrhd20QEth0EWJU636u5TG/0PqPBFwS02dCpVaRYczQcvotOlSzNILtrjdKLAHxmOsggahOWJywy9rLGUyCbhA4zJ0EWV6rTE5mi29kp7WWAsr2ysVwJMebowItKk0jNo91IYc0T99EBt/CuHdV4m17RdgkHYHv/K97hcXy4Zg2dV81eofmO8D3XhMHxWhw6gaeGpOqOdZ7n2V/Ccew2JqH9V/12hshrdHeJXJzYZZXeum/HljjNNbG4gF5DM9erEuyiV5riPHq+Jw7sPTGWnECeyZiePEU30cK00mP1J39lgvDpJkkSLhXxcWu7Cz5N9QmqCTDrxskkDx4smvuYnwlu6dF0MSw0gklW8G7LSiJvsVWy2sbq3ToDQO2RVQVUZKmaZa83hPa8hgE/UJL6RLHAXtIPlCyseWO4topNosENAKFwJvKYWB4IJgKRTa58382WZsDHCcVUtN9EgCRI9wtHG0j+qqkDeAqrWEOmIK2njOgeD6b38oH2dbRWHsJm0bIOXaw2TCzg3uaIZAk7iVfAdyy1xBM6kQqOGadVq0spZHuoyVCaNNrm5nSGzGZE6nqKcujfsip03sfmpOInUNN0VSjUfGYvefMlT+1y9a0W1xaQGGXbnYJlam9zQS5zx6qaeGcx81OlqstqRLKYgbIt/wpN/kqtotjqzR5VTEUTRJIHSTYq8MxeWvefCl1MVG5TDhHZPuJ/rrTKA+64C8bbp3LIJaRcKeXfRWgkiSuDAWwncvqmFPLI2QCWHUHUfdRBabAZeya6kZDguLJaSUBXqsDQC2/hVoJcJCtvY4yCoFKBICAVSpy/awmFZY0uMx4vCnC0Tc6eU8NDALKbV4wBDg85SdIsVVqUoe4wY10WiPljSD2XOZTdmmLj0Uyqsi+Gtn5Rp2UuaM2g+i5coojJxQH6mpYfMq8WC5ctcfEX1MCNB+FAAL2C5cqSdRAgWV2hquXJUzYE6Ky0nK650XLllk1wVnaSpo6hcuVzxGXrqgBiw1KBg6ly5NIKoGbTdcAL2XLlUJIA7KSBOi5cmEQI0ChwGUWGi5cgE4hoyiwXU2jl6BcuSoizTa3kt6Rvt6oMo6bDVcuUftcOa1uYdI17IXtbk+UfRcuRi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DyANADASIAAhEBAxEB/8QAGwAAAgMBAQEAAAAAAAAAAAAAAgMBBAUABgf/xAA0EAABAwIEBQIFBAIDAQEAAAABAAIRAyEEEjFBBRMiUWFxgQYykaHwFEKx0eHxIyTBUjP/xAAZAQADAQEBAAAAAAAAAAAAAAAAAQIDBAX/xAAiEQEBAAIDAQACAwEBAAAAAAAAAQIRAyExEjJBBCJRFHH/2gAMAwEAAhEDEQA/APEhu6kC8lEEUaLmtaOptRwB2lc0WuiOigwjW8SucNTKMNkBTtaJOiWzABFzBRC94lTlg6TKIAgxsUbMJEf2hd9kwgztp3QxN7e6WwECBEqRqbKQ0zGyMNI9kbNEaZhooe1xjttZM/dePC4EpbBQZB7mJXC/tqn5QQSQhyxIj3T2NEuaSQ4RCIkT1a7JoDSCcpFrqCwAC109gAIHrN1AiIRObfW8yu+UER/lBAJANlDj/S5xG3quPVNr+FUIsgrjrsfCViK3LIHib6BJGMLHgOGZhMSBoq+bS3FhwkxMXsJXQSBqVJLtYsdN1ADgNuyDFlIPhMa2yk2cjtYQpqC2NJRkHSExoB0Uka2U1RV5GsC6kRCMiCSUTWgm6RlAEiGo8vj67Imgk3FuyMWMxZLZhyDL5hDk/AmAzaFzoHjwlsw5BaVzrOkCfKLPTDczifN1Sq4wl+Wg0dzmTmNo2tkbmPopDNAqNPHx88WnNfRcziT3vhrbbAgqvjIvqL8QbqWsg9/UKG1ZAJIIKaImARdRTLe2/wDhAbNubJ5ynVARcjb0RKCiSJACF5hriATAOicW3sJ7pbjEjx9FUDNbimEvFQEOBtG4TBjaeWeW8g7rsM0Pr1akTJgJjmS0CTC1utom1DGuZULDTMkkjygbScabHiIIi5P4FYxGT9XSY1oixNkFV4damA0X2/8AFcqafhm5KYg5hJJJOyeSNvuFk88tc11xB20WjQfnpF0espZY67OU+BsiAAGqDN5RAzeyzI5g2UNQsdARtPVcpG46ohOmymNSbhFFhAsp0ewADYapmUx2XNH2SMXjBSAyiTMJatp7MeQxpd2WXiMa59Yi0N2jUIa2N5+ZtwN4IVcsc6P/AKnbt6rbDj16m5f4J9eo8uknwNEkOuQagBJmN084eo6mHDK0AxBMqpXoVWvaXsEgXkWWk0mmOLb9Zg62mVzK2RuW8RYwupU2FoiJmDGkpmRzTZsiJR0B08W8NIDxE2aQr+GrkwWuzsIsYFj7LGe4MkOG+h2TMNXNKoKlJ2VpGw1SywlhyvQio6eoapgM2ESqmGxAqNAdJcQDYaeqs0g03FxsuWzTWUbmnLO4VeuDyXxrHorM3NoCRi3RQdEAxYd7p4+i+KFCrSzZeokjqtcFPmm4DlubGmqzKdW5pEAgmxOoTCQIDb5f4/yt7j2zlHXbGKnMAQPuqVV4NaA6wT6ruUC/MHA6HvrB+ypNe6pUL3Zst4ndXjE2peQXT+2RN1oYJwGdtrRcb7f0qOGY2tXhxIABOUbq2wFrw4OE7p5d9CLkydLprbi8hKBiSm0yFlQMCL3RtQg2CNolQZgvCJrT7qGdkxjZ7pGVXOWi8zBKxcRUMSwSYMfnutXHVA1rgTAiLarDqVxlax3UZgSVpxwqTQAbTZlFiJ0WrwvDfqXtkOLS9onys7EBrA2ZBIG+i9d8E4SnUxdKpUBcWnM0F1gfRPly+cdjGbunqMD8K4WoxoqAgjSN/rZY2M+CeMFzqVLknDz0ui8L32G6XCFadVAa4EkR2Xmzmzl6rfKPl7Pg59COYAY3Jt5PldxDgtJtLKJa5tpGq9zjKgJIzCY7LzuNZUeHANPsFc5s7e6r4mnzniOAdSLgy6pUXWbkaW5TEDuvT8Ro5S7mC2kLzeKoiniQ5pEOtAtdejx5fU7c2eOqLmVKRzh7xoBBgA/VegwDzUoNf/8AVwsDK1wYIJ2jutjhktGUgMAHSFPJNwY1ogTdZvGJayjGmY3Whm7JWIo08S0NqA+IKxx6u13uPOTBzG0KxBzRbQt77CyvDhVEPDszx7hUqpOrZb1m+hmF0TKXxnrScYHlhsAAAAddCqrHzRaCQ4NGoNwrdR84dzSyc1sxdf8ANlWpsa6lB+ZsgEbpzwinPaH9MA7GIKY0w1pncXPugqdFgTI8omkCiAdR/aoNOwJTAll0lGHLEzGm1k9psqwF7J7PlH8JULFPSU5ljYfVKoxZNAvZZ1TG4vmLrOh1r+qyMTzZaQAcpiV6nGYNmIb12IMAwvMuw9ShWe2sJaHEZg7pK347LE5Fuqvq1GZzBaNAve/BAYagOaDvC8LUDZ6ozNHp6L3vwLhswA/cRNuyj+R+CuP8ntmYynQqF9Qw0JOK+KcDRa4VaNcSYzNYs7if6jDuzim52UWACweM1uJ/p6Nd9NoZVdEBvy+p2PhcXHxS10ZSevQM4jRxoL6D8w7EQR7KlxbidPD0nSQ0C5KP4f4fiKtBtepRNMVR0zb/AEvPfFOGdT4tSo1ieVeY3IRjhLnppctRl47HNxLHZaT8uuaFhYt2bl3E5twvS8Wp4ijhsP8A8TeXXpcxhZsO3rpbyvNvouqPaGiSDfZd/FrTk5LsQazlNJN2mQd1bwFR9V7Xj5A7LOqrnDkMbmbGU77rYw+ELKbLgaRATyskRDwDpCIN6gLowz+EJG4G6waIgE+Fl8TyCsxvTLnNkd1qQZWfxUQ+iTNif/FWH5Fl4oU85ofJMAumbD8hIoEBlrTNu6s4d1NtB/MMNBPr+XVKkTBABsSfuuiftmOtGUlhBGwmPouNItp0w2ZIkiLoTle3W2uq2mU/+NpyjTsllloSbVpv3TG6DdJkW9EwHSPqopnMdJTabrabqu1yaxxGqmhaYYj1VlhvN1TZci6sU9ZnRRYZrw17NwdfQrD4ngqoMszEB0tMd9VuAzsmNbmaW9xuEY5fNPW3mXYF9HluLJDm9J89l7H4DxDKL3tJlwJiUvhWEY9tShjXQbuY5vkXWTgazsHxFwEjqjSEZ5feNi8ZMbK+uYbENqkNeATtIVfG8O5ji2mXNaTMTAWFgeKhwnPBB18rbZxB722IJXJJr10fPe8VsYVmCw1Ok3QCXf4XhfjVpGKpYhgu14Mhen4pi6mGwbcTiOYaU9RaJLfbsvK/EPFMHi8PLKs9EEEQQVWG/o5j1d1T4nTdVw4fzHhrmyRK83Tpc2q5gdBlalDiPOwJpmxYI9ljiqRVBaR866uOWbjHlssljQdw+s5jQ50wZV2mwspBriJAEptMywCZhDUkDsSlcrfWMiA07mEt8gRFpTxYR90t+sjRSYBNlT4pQNSiagcBy5JHcK5obrqjW1Kb2vuCIhEurs/080ADUqMIs62nc/6SsnKJbBIOic9rqVXrBDoMg6iIQ19DUBJk6d/yPuuuMim5RU6gJbcStzPLQRusAuIHTPa61eG1c9J7O15U8k62rGlkxCJt9wEvKSA7ZS0+VJHstCa2+oSWIw7zKmmtU/WE5riCIO6q03aQSnMcTqkFpjrJ1Jx2hVGughWKbwJU2Gs5y241Gi85icS8Ytxf88yTO6fxbiZaeRRdBHzOH8BZ2GpfqZohx5hGZkb9wr48Nd0rWzguIGlZ79TC978O4lmIwxqmDlBOouvlFUVKTuXUBluo7L2PwjxRjAaJI6lnz8fX1G3Dn3qvTYnjeDpNIxOKY2P2AyT7LyvHMXwjGh9cMdnMBtgLr0VethWEk4Wi54nqywfqvOcT4k7FVHNoYZjALS0LDjnboutdsRrWZByA7LpJ7eqzahDX5nSA11yAtp5Ipl1SA1oJ8BYeU1HGqXEsN4Xbg483pcK8OotLYII2ThG6ocIr06jH022LDoe2y0BG6yymqIAlKeYTXRNjZKebRupNwMrrT5UNNtFx1QGHj2gYuvr1R/ASGMOQtINrXEXj8+quY8ZsRVcP25QfsluM03kWBj3XRjeozqgRA1Md9/y6bRrcl0i4NifCgtLgIsCATuhcy+UCL3Eq/SWy8loaO2hUDRQLEaqRclQo1pj3UgwQltk7WRjSN0gcwlPB91XZYeU1pkqQc18WQYzE8miXA3iyr1MZTY4tb1EWJGiz8diXPcQcoAGgKcwtLauXEy4mXE6numU6jqdSm+kcr23afISCRlgwiY/KGusSCLmFul73AUOGfF+HGVzcJxanTIdSaLVok5mD92t26iLWWRieG1OCYzmNqitSpuAc9gMD1nS/eCvNB7qdYtBgh4gg3CIVajgZdnto4yVFxOXT6VgfiPB1abeZTY5w3JVXifG6FU5aYYxjf2tsvBNrlrHdJAA2OmiBuMqMfNNxa8aGSCD6hYz+Njvbf/oy09xh+E0sZwyrj+J4hmH4c1wDg1wNWq7UNa3adZO17rxmOrtq4iocGzl0AYYwmYCW3FV3F/Nrvh8l2ZxuhECmACNJlb44/M0wttu6fw3FHCYoVXEkEw/0XrmuzXbcbHuvFkgh116XgOI52CDHEF1Pp9tlny4/tWP+LrxcJDx53VlwjQ+6rSRO6wW4G14QVajadN1R1g2SYRl/RfSFRxVUvY+m1vS4EEwnJuhQqVWVRVLXnqcXA5fzui5TzRzZSGnR30SeRUbMQfUJpbVNMNDQB3Dlv/4jVViWsa0Zm5gDN/Mpb3ZjLSJTDhal5tfvqjGFLRNQgDwdVW4Wq5pO+gTAdEsd0c2lTTGJXA32UA2XCUga3ykVK/PqciiTaTUc06Dsk8QxJoUYaYc63oN1XwLj+mLWOLXOPW4CZHZVMetluHCs1mOY4Xp09knF1BUxDnhuWY6UVOGPlpAbT+Ym+YpDjMybE/2rk7K5XWkgdPhQw2gn/SKLb22QAknvbsqS6uYLKguDYidVZoBryYAmDF0h7S6lVaQZZ1gfym4SsyCDYjukY3kMpkiJi4m5uocTUDXSDkkA7osU3NS6RJub2kWS6LpoOi5D4mPugLdEB7TTc6dx6JNZmUkDSLJbXPcW5ajhbQFEalSeXXhx/a6LoINvKjmOpu6SQQZmYUtId4O6TiDEad7lBtvCcUq8sBz85Gofr9Veo4htUAwWkndeVpOcNDdNFeo1h1Ejus8uKXxUz/16bEPa2k4EgGLLFc65JkLMr4h7nQXSdLko6GKIOWpdv8aIx4/k/ra8XGJnfQoczgf8rg4OGo/tCTtvtCanOcba21AUSY1sokG2g9VMGEyOb4RyAltlECZAUkNpBRwPCVoPKVia3Iol+p0A7lLWwzuK1c+Jyg/KBCtYKpTbgHF/zDQLJe8veXOuTe6t0CDSDY1IWtnWky9rJaBhZJEkzBKRRksBmRuZWnUez9G5gpjwVm0GlwyyZm90SlYYLt2uEt2pgJjxl0i/2S4mJ3TJOYsex2ux8goqNPI6oC2WtMTpb1SycrodomUyXUiQepkOHt/sfRBnV3f9ZpBu3z7qxhqNJmD/AFL3gcypkaw77qvXbNAubZhbI/PqktLyym0/K0290g1XMp0qR5TGgx8x2VWq0vpidRKQKtRgaGmBpBuERxLy2HMBGtkaAnN/4M+7XgE+Cq1a7QTEQNCmvxDHYWpTAcHOIIBFiVXJmkJA9904Q2OBE/RRVMB0j29l1MAtBt3XOILiJ+qAS75iYAnYLp6T6InGZ7d0h0mxNh31QFmhWyVA1x6XCPQq9II7LGAvmErSwz+ZSBOosUrF40wmTP8ACK0XUQdgT7I2iREH0hSoYubEKQbgJbDDWz2RE+dlJGRI8rI4pUL8Ry5szX1Wu1waJ7CV52o81KribkklVhO01Hv4VzBAuc30VI62V3h7okjUbq6Uadeg+nQzZiRpoPwLOo0yH7gG+uq0MTVJoN6ib3kKnhC4OBZsJidVM3rtWXz+gVHGYdsu2T8XTFRvOpiQTfuqwBAvH1VIE5uZouAiwxyVmh8EGQfohaZA0j1UOkPaRCAcMwpGi53/AOb4hTkdAJ3UF4eA6OogZvMKWOAcAdOyAgaahcBcwbdlMAaaKGnvF9kBAioCNwkVAZiNL6JlUwAQdEvM51QEx9EAdOGtEesICcxgWB1XVDYBvaEQAZrrugFlxJJaJ/gJboE5nElNeST2HhIIvLpkmUBxcLdhsreAcZqAnYGO6pHqIidE/AujEROoIRfDnrUbldBdad1JcMkiDOyBtpJFo0R5gYtqdlm0CPsEUGN1AIH+kQcJ0QkrGOyYSod4ge6w5mVrcUfGHDe5WTN7q8fE1PZXMA+5FvZUt1b4cQ2oZ27p0RfxGfkghjheZhKwznNqtyuAkbepVvE4kPwsDtpEf+qnhWsNTrdAa0G26mXrtecm9SrTH8oOa+HMOsKlUEVIA6SbLR5tJ/SKTYIN3FVKrRMP2sLIibNRWBICIza+qEHpB3AspZIe3NEAWVJGLWnQBcCMwv8AZdroFA2QBzMCZUE6fkIHEgf2lVHXAEnT3QBPeXG2g0lGwb2022SmNke6cZDTroUBGvURogc7zdTcNCWZzX+gQHG5uPsgcBa6YLXjfdcXDUt07fRMEyIkBOwJAxDXG2v8IKjxmMNHgo8PL6zUqc9aj41O9xZcA0gbf0pa0FuQO9iEAcAI8qGg7Cy4CJUiAAuKkmbxV8uYJ0ErOV7iMnEZfAVJazxF9TCs4FpfWyTrCrbXTsMSH21jZOk2cXhAyi7LUkgRBVGkDnM7SAVYyvGGBBHUT76LsIGOqNz5SL7KJ1F3u9TS3g6D6lKXjKAZuoxuHYwNdTqB7mnTwixGILagAEMiwC4Un1QTp4iSp79qp86+ZNsh8Nc6IyukhG0Zb97puLwr6d29TZvaISmHcCy03tnZpwN7ldGg2IK7eSpdOUDWyCKe6R5OvhBF9xayYRc6z6fVExu51TBlMANUPYYMXnyn4Oi7EVmUqYlziAB5X0LhHw5w/hjScYTisbcClTbOU+uix5OWYerwwuT57T4fia1qOHqvcezCVXqYZ1J721GkOBgg7L6ZxDCvpzUruFHNoxuqwq2AwNPD1H/pn1qlyXEkj7KcObasuOx4tzWtkgpb7E2T3UnFxcQBJkAnQJT2zPU30C3ZEWJBj0VjDHK4nsNknturOFYS159kU4vMcRFzEbldUte+sIcPUaRDtW2unlrHgkER/ChcSOyEx2RxIXAdUqQxMdJxNQToe6rQrnEL4qr2lVQFrPEV0RvsmUbVgDYdyoe0zH2UNs8bJk2a+KPJawgC2gQ4UZyYeAexH9KMPTbXp5nua0NE+qZy3UnCo3K5rtSFHXkad3urH6YhpcQS4XkjT2RtxGVrcpEjWUiriKrhd20QEth0EWJU636u5TG/0PqPBFwS02dCpVaRYczQcvotOlSzNILtrjdKLAHxmOsggahOWJywy9rLGUyCbhA4zJ0EWV6rTE5mi29kp7WWAsr2ysVwJMebowItKk0jNo91IYc0T99EBt/CuHdV4m17RdgkHYHv/K97hcXy4Zg2dV81eofmO8D3XhMHxWhw6gaeGpOqOdZ7n2V/Ccew2JqH9V/12hshrdHeJXJzYZZXeum/HljjNNbG4gF5DM9erEuyiV5riPHq+Jw7sPTGWnECeyZiePEU30cK00mP1J39lgvDpJkkSLhXxcWu7Cz5N9QmqCTDrxskkDx4smvuYnwlu6dF0MSw0gklW8G7LSiJvsVWy2sbq3ToDQO2RVQVUZKmaZa83hPa8hgE/UJL6RLHAXtIPlCyseWO4topNosENAKFwJvKYWB4IJgKRTa58382WZsDHCcVUtN9EgCRI9wtHG0j+qqkDeAqrWEOmIK2njOgeD6b38oH2dbRWHsJm0bIOXaw2TCzg3uaIZAk7iVfAdyy1xBM6kQqOGadVq0spZHuoyVCaNNrm5nSGzGZE6nqKcujfsip03sfmpOInUNN0VSjUfGYvefMlT+1y9a0W1xaQGGXbnYJlam9zQS5zx6qaeGcx81OlqstqRLKYgbIt/wpN/kqtotjqzR5VTEUTRJIHSTYq8MxeWvefCl1MVG5TDhHZPuJ/rrTKA+64C8bbp3LIJaRcKeXfRWgkiSuDAWwncvqmFPLI2QCWHUHUfdRBabAZeya6kZDguLJaSUBXqsDQC2/hVoJcJCtvY4yCoFKBICAVSpy/awmFZY0uMx4vCnC0Tc6eU8NDALKbV4wBDg85SdIsVVqUoe4wY10WiPljSD2XOZTdmmLj0Uyqsi+Gtn5Rp2UuaM2g+i5coojJxQH6mpYfMq8WC5ctcfEX1MCNB+FAAL2C5cqSdRAgWV2hquXJUzYE6Ky0nK650XLllk1wVnaSpo6hcuVzxGXrqgBiw1KBg6ly5NIKoGbTdcAL2XLlUJIA7KSBOi5cmEQI0ChwGUWGi5cgE4hoyiwXU2jl6BcuSoizTa3kt6Rvt6oMo6bDVcuUftcOa1uYdI17IXtbk+UfRcuRiV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://t3.gstatic.com/images?q=tbn:ANd9GcSDsDWUD66jB4_Y2r1JTcT_dCoXJLT306SwjP32p0o5Jz8gzLa6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80243"/>
            <a:ext cx="2715394" cy="31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Вместо предисловия: теория литературы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25455"/>
            <a:ext cx="6984776" cy="1687521"/>
          </a:xfrm>
        </p:spPr>
        <p:txBody>
          <a:bodyPr>
            <a:normAutofit/>
          </a:bodyPr>
          <a:lstStyle/>
          <a:p>
            <a:r>
              <a:rPr lang="ru-RU" dirty="0"/>
              <a:t>Художественный мир - понятие, вошедшее в литературоведение в 60-70-е годы XX века после появления работ </a:t>
            </a:r>
            <a:r>
              <a:rPr lang="ru-RU" dirty="0" smtClean="0"/>
              <a:t>известных </a:t>
            </a:r>
            <a:r>
              <a:rPr lang="ru-RU" dirty="0" smtClean="0"/>
              <a:t>филологов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18649"/>
            <a:ext cx="1980731" cy="325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6" y="3429000"/>
            <a:ext cx="2077172" cy="317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6" y="3348666"/>
            <a:ext cx="2229572" cy="34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1806"/>
            <a:ext cx="2507419" cy="38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556792"/>
            <a:ext cx="2141777" cy="36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32" y="3068960"/>
            <a:ext cx="22739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496548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 художественного произведения – это уникальный, всегда условный, создаваемый с помощью вымысла мир, хотя его "строительным материалом" служит реальность.     </a:t>
            </a:r>
          </a:p>
          <a:p>
            <a:endParaRPr lang="ru-RU" dirty="0"/>
          </a:p>
        </p:txBody>
      </p:sp>
      <p:pic>
        <p:nvPicPr>
          <p:cNvPr id="5122" name="Picture 2" descr="ANd9GcRAOQfsc18Pc_tLu9TtY7dW3Dy4J9WjRrsQekvCJERjdVvhi8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4829042" cy="3356992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338" y="476672"/>
            <a:ext cx="5958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Мир художественного произведения отражает действительность </a:t>
            </a:r>
            <a:r>
              <a:rPr lang="ru-RU" dirty="0" smtClean="0"/>
              <a:t> </a:t>
            </a:r>
            <a:r>
              <a:rPr lang="ru-RU" dirty="0"/>
              <a:t>косвенно — через видение </a:t>
            </a:r>
            <a:r>
              <a:rPr lang="ru-RU" dirty="0" smtClean="0"/>
              <a:t>художника </a:t>
            </a:r>
            <a:r>
              <a:rPr lang="ru-RU" dirty="0"/>
              <a:t>и прямо</a:t>
            </a:r>
            <a:r>
              <a:rPr lang="ru-RU" dirty="0" smtClean="0"/>
              <a:t>, </a:t>
            </a:r>
            <a:r>
              <a:rPr lang="ru-RU" dirty="0"/>
              <a:t>когда художник </a:t>
            </a:r>
            <a:r>
              <a:rPr lang="ru-RU" dirty="0" smtClean="0"/>
              <a:t>переносит </a:t>
            </a:r>
            <a:r>
              <a:rPr lang="ru-RU" dirty="0"/>
              <a:t>в создаваемый им мир явления действительности или представления и понятия своей эпохи.</a:t>
            </a:r>
          </a:p>
        </p:txBody>
      </p:sp>
      <p:pic>
        <p:nvPicPr>
          <p:cNvPr id="1026" name="Picture 2" descr="http://macho38.narod.ru/images/oneg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4384"/>
            <a:ext cx="2880320" cy="3982009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К. Паустовский: «Каждое брошенное невзначай слово и взгляд, каждая глубокая или шутливая мысль, каждое незаметное движение человеческого сердца — все это крупицы золотой пыли. Мы, литераторы, извлекаем </a:t>
            </a:r>
            <a:r>
              <a:rPr lang="ru-RU" dirty="0" smtClean="0"/>
              <a:t>их, </a:t>
            </a:r>
            <a:r>
              <a:rPr lang="ru-RU" dirty="0"/>
              <a:t>собираем незаметно для самих себя, превращаем в сплав и потом выковываем из этого сплава свою „золотую розу“ — повесть, роман или поэму». </a:t>
            </a:r>
          </a:p>
        </p:txBody>
      </p:sp>
      <p:pic>
        <p:nvPicPr>
          <p:cNvPr id="2050" name="Picture 2" descr="http://files.ru.ladoshki.com/data/goesdown/Paustovskiy_Konstantin/pics/K.Paustovskiy%20-%20Zolotaya%20r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905000" cy="3009901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QEBIREhQWFREUFhYaGRcWFxQYGBoaGhYXFxUXFhcXHCYeGRkkGRIYIC8gIycpLCwsFx4xNTAqNSYrLCkBCQoKDgwOGg8PGikkHyQtLDArLjUsLCkpNTQsLCwsNDQsLCosLCw0LzQsLCwsLCwsLCwsKTQpLCwsLCwpLCwpLP/AABEIAOAA4AMBIgACEQEDEQH/xAAbAAEAAgMBAQAAAAAAAAAAAAAABQYCAwQBB//EADoQAAIBAgQEBAMHAgYDAQAAAAABAgMRBAUhMRJBUWEGInGBEzKRFEKhscHR8FLhByNicpLxM0PCJP/EABkBAQADAQEAAAAAAAAAAAAAAAACAwQFAf/EACkRAAICAQQBAwUAAwEAAAAAAAABAgMRBBIhMUFRYfATIjJxsUKR0SP/2gAMAwEAAhEDEQA/APuIAAAAAAAAAAAAAAAAAAAAB42ekXjcVfF4eitrVKkvZcMfxk37EZSwSjHJKHNmGPjRg5y9l1fJHuNx8KMeKbsuXV9kuZ848QeKvi1G1rbaLeiXpzfczanUfSWI/kX6fTytfsXfIsfxXi3q237t3aXYmD5XkeeVpzSjFXWra0S13bLpT8ZUVJQqO0+ybX7lGl1SxsseGi3UaWcZfaiwAr+Y+MKVNWp/5kntyj7yf5I6fD2YzrKbm09Vayskmtl9DWtRW57E8szOmajuaJcAF5UAAAAAAAAAAAAAAAAAAAAAAAAAAACkZ1ms6WYOpBKXBS4Er6Xervbo3sWTxFjvg4eUlLhm7KPW73t7XPnebYz4NCUk7T687vuc7W3OOIR7N2kr3Nt/o4fEviSq5tyleVmulr/0rkQWAy2viXaEbWTblLRWXPqe5LU+LWfEnOb1vv8AVvbbcuOUzcHrFxU7W4tG4rd26Xb+hgnN1cNZflnVbUI4iRea4+OCpwoQl5nbXnKT0v8AjoiHrU6s8TwKXPR63fVv3Ns8pf2ipKcviVnOSTe0Y3tFRXLTmSU8pqUeGpBtuK179SpOMOuWWJYSy/nue1ePDVFCpvJ83eLWli7/AOHmL+JSqdpW9tbfmUTO86lWpxlJxvFXirLitzl21skWL/DDGRjGd2km3dt25Rf7mnS4jNSf6Muqi5UvPZ9GBpw+KjUu4SUknZ2Nx200+UcJrAAB6AAAAAAAAAAAAAAAAAAAAc+PxXw4OXsvV7HjaSyz1LPBAeJc14uPD05WlwtSVt7rZP06dTm8KeJZNcFayp2ShJ3vf+l37behERUnW478UuK0093bRSXexqw1O8Zwfzvywt0va/rp+JyHqJb96N30lt2k945xDvThwuyTlfk3s0u6WvufPfEUpVZU6UNXL+fQvsMZ9qwlSm5p4nD8UlfeSit/fVX6pFUyKlxt13u9F2XO3uV3Ju1W+H0atO1Ct+qOnIcgjQitLye76s7sfQfFxX2N8Km3U2NNrXfUy2PJFSecsrssRGFepKVr3T/BGcsfWxLtRp3S5/dXrJ6E3hPDFOc3XqLicrWi/lVlbVc9iVUEvKtly5L2RDalyXyvj4WWio5f4H4netJcvLG9uur9yxRwVOhTtCCjFdFu+/VnRiMXw3SSuo3121dkacBgXi6svN5Ic/w0XezLNs7HtXZRKxy+6T4JjwlWUqdTqp/hZWJ04ssyqGHi1C+ru2ztO9p4OutRl2jmWyUptx6AALysAAAAAAAAAAAAAAAAAAFP8UY69aN/kj5d/vb3/QtmIqcMW27WW58+zF8bcZu/Fz6v9+Zh1k8RUfU0aePOTBPhrKo9Yuyl6cpexlhqUXUnGO7lLXorvW/SxjllO8/hVH/tfVfue0ZKFSo1o3L69vQ5ZtMsuzD4dRTVmr63V/LtJe6Ir7RTo/Ep02+FVJ8PaLk3H2syXxtK0E+FKUmrJWVl1ZCZtgWlGq/kUoxlKOtlK+vtZnmZ42ltSg5cm6hjdO5L4KUpR1d31/nYqWGhJzUY3d3p6llyit8N2e3MjKH28HlnEmb8sTnVr0r6xk7duhOTnw6fW34lSWcRo4mrJNKT063TV16eupKZdmXxZSbK4zxhY7JW1Sf3eMGrMql3ZfxDJvFDwzlBQUk3du7T6WW6NGaVbJy5nFk+VVMRK1ON+r+6vVhTsjPNfZdXVB1t2dF3oeNKTXmjOP0kvwd/wJ6jWU4qSvZq6umn7p6ohsp8LQo2lPzzX/Fei5+rJw72l+vtzdjPzs41/wBLP/mAAazOAAAAAAAAAAAAAAAAAAcmaSapStbbmUvH004uN7S3i+V1qv2LjnUL0ZWTbVmrFOxU1OztaS0fR9uzOXrfzX6NdHRy4eDqR0+dPbS8X2CoONScnJcatvy0V9ObOmlTfEpw+ZfX0kuhrxNNPEzk7WsvK+tufVGE05PcVK8eOX3tF1d+fY3ZAqbqypVdVOEotPa1ru/TRN3OfELj1b1XPkvQjoSk52hrUn5UuvFpb6avsmTreJJnjWUc8cmqym/sjbpqSinJXtJytFPblaWm1+xJVcix7nw1KUXNJt1ab8s13T1U/wAy4+HstjThG2sYXSf9Un/5Knu7pe/UmzfXpYyjllU9VLPqfKoZVFS4amHqfF21pys5bxSl8r8q5Pka+GrQk4uMqb6Wt9Ln1eUE9Grr+WNONy+FaPDUipL8V6MjLQL/ABZ6tY+mfL6WDniJWUZTfZN/XofQ8gw9SnSUJ06dNLZQv+Or19zpy/KoUE1Di4W72cm0vQ7C3T6X6XL7KrtQ7Ft8AAG0ygAAAAAAAAAAAAAAHjZB5lmtSnKMoLVvh4W/L1u7c7I784qWoyvs1Z9lbVkBGbnRcF80Unps0nrbpdXMOpucXtiX1QzyyyYTHKaS2nbVfnrzOkqVKupK8XaELqL2cp9udvzJvKc0+IuCdlVjZO2zdtWum23InRqN/wBsuzydeOUd9anxRceqtoU7GYJRk1zT229GuhdCNzbL+Pzatrlpt1Gqq3xyu0Kp7Xgr+Gwu0ov+dH+xHZrRviXJ6RcY6c76rT6E4sNZpqW237EPnKTqqT0XDt11OXjCNSfJwYnE6NbR6L+am/wtl7qT+ItHJunT7L/3VF6fKmcOJj8WcKNPSc3v/St5S9lr9C9+G8DGMFOKtDhUKa6U47P1k/N9C6ivc8fPngWT2ol6VJRioxVkkkl2WxmeOSW72Mfiq7V1dbq6uvU7HCMBmDxM9PTwAAAAAAAAAAAAAAAAAAAAAr2dZpKFdQsnFx07v7yff+/Q4sLFJNLSnLb/AEPp/t/I6M5SneL08111Ulzi+pqwrtpPZ6cXL3XI4d0t02boLETjwjlecpWiqd4wV7WafDf1srnTl81CGl90+LXzSvey667s4sVTqSrxpPSFk7/m330JKlKLnaKvGC0fK7/6KlknInsvxTnG0rca39G9DqsQWHxHw7TkrdUun6k8dnT2b489oxWRwzgxuW8Xmjo+nK/6FI8SVrVIrbyv63Pox858QYRV8XOEZXhducv6Yf8AsSfNt+VevYo1NKWGi2mfqceV8MIfGnd/G8qta6op+dq/ObX0SJXFeKKtSVqf+VSjayW9lsm/0IyVR1qloq0dEktlFaJLt+xvw+ESUpy2i3ZdXtc5Mr5NtQeF/wAOgq4pZl2YzxU5tybbc3om93ybW1kvobsPTk5OMW9Pml/N36mdKHwo8T1qNWXSPSxnGqoU0otd33IqL7Ycl0j2ji5xU3GUr83d7LSC7v8Ac68vzvEOpGN1JydlGWi21be9lbkRU8Q7KMVonv36ll8KZYknWkryb8sn/TbWy5a3NOnU5zUYtlNu2MW2ixI9AO8cwAAAAAAAAAAAAAAABgAEDioxfFGT8uq13/7OLDR4bxk7rlLlJd+jO/MVFTkpc+a7nNSSSty62/NfscO1Yk0bYvg5MynKCjCP3mlfs77e6PYxjTiqV23ztu+y6LubsbeNOXDZ6Oz3s1q9OWlzTRpxhFTes37lZPwdc5ad+fbsT+FneEX2W5WZVOGN3vv/AHZOVcZHD4dTm3aMVvu3bRept0ksOTfoUWrpI4fFOefAgoQ1rVNIpbq+l13b0X9ioSpcNsOneUnerJc2vur/AExvb1uztwMZVqjxdR2lO/w+kY7Tq27LyxXV9znoUOG8ub/BfuUau2UuPX+GiiKjz6f02YOCpxnJb3aXtoj3E1UoQUdbGtq0F0/mptqYbyqUdWvoYorHCLm8vLNNWq5O1ldrne3sYvDOCT4U0vY3wjCqne8Zr1TRlQo1KidNPifKy105vUnsZ5uRvyfLXXmrJxivn6W6Luy7UqSjFRirRSskaMuwSpU4xSSdle3N21dzqO3p6FVH3OfbZvfsAAaSkAAAAAAAAAAAAAAAAAA5Mww3FG63X4roREUun03LEcWLwV7yilfmn+ncxaijc90S6ueOGRrW9teqZx1JKF5PfZI7WtbWcZdGceLTnJK12tl1ZzpI0I5cDTlUrQ4m9+J2V7Ja3fJI15jiXmGJ+HF//mpayfX07y29PUwzerKglh6XmxdfSdm7Jco/TVvon1RYPD2TKhTjFa21b/qnzk+y2X9jZTW8bf8Afz2/pCySXJrr+HpTd1JRTSVrPRL5Yq3S/wBWQmOwE6MuGa0ez5P0+pejCrSUk1JJp8mWW6KE+VwyENRKPfRQqa+69U/5YzoScbxvdFvq5LSlvBLW+l1+XIUckpQaajdq+ru9/wAyhaKa8osd8Sr4LLp1HaK0b3adl1uy05blcaK5Ob3la1+i9DrhBJWSSXbQyNlOnjXz2yidrkAAaSoAAAAAAAAAAAAAAAAAAAAAAAAxlTT3SZUM5x32TEKVrxUXJNvrdK/N2fLmXE+fZU/tmNxGKnrThOUKfRKGja7t6f8AZmvgnh+S2uWMnf4XyqU5PE1b/Fq6q+8IP/6l/Ni4xikklsjThKHDHu9/29tjeW1w2ohKWWAAWEQAAAAAAAAAAAAAAAAAAAAAAAAAAAAAAAACI8VZusLhalT71morm5PRWI7wZk7o4elCXzJKU/8Ac9bfVt+yI7Nq323MI0t6GE887bOf3Y+t9fZFzwlHhjru9X6/229ir8pfon0jcAC0gAAAAAAAAAAAAAAAAAAAAAAAAAAAAAAAAACJ8T5ysJhp1X81rRXNyeisSxQ83r/bswjSWtDC+aXSVT7q/X2RCctqJRWWSXgzJnSpJz/8k38So+spfKvb9EWo0YShwRs93q/X+aexvEFhHjYABM8AAAAAAAAAAAAAAAAAAAAAAAAAAAAAAAB5OSSbeiW4BE+Ks6WEws6n3rWiubk9FYivBWTOlSTnrUk/iVH1nLVL2/RFdzHNnmGYQSTeFw8/+U1t9Hq/bofQssptRb5Sk2vTS35FGd08FnSOwAF5WAAAAAAAAAAAAAAAAAAAAAAAAAAAAAAAAACjf4geI5eXBUH/AJ1X5mvux5t+n52Ldm+KlSoVakIuc4QlJRSu20rpJc32KH4M8PTqzliK13Vq2cm/ux3jCL6839ehVZJrhE4rySvhDw2qcIq3ljvfdvn79WXFI8p01FKKVktjIlCG1HknkAAmR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mg0.liveinternet.ru/images/attach/c/0/44/326/44326781_18770d0d0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35076"/>
            <a:ext cx="3810000" cy="253365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14915"/>
            <a:ext cx="6624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SimSun"/>
              </a:rPr>
              <a:t>Понятие</a:t>
            </a:r>
            <a:r>
              <a:rPr lang="ru-RU" dirty="0">
                <a:latin typeface="Times New Roman"/>
                <a:ea typeface="SimSun"/>
              </a:rPr>
              <a:t> «</a:t>
            </a:r>
            <a:r>
              <a:rPr lang="ru-RU" sz="2800" dirty="0">
                <a:latin typeface="Times New Roman"/>
                <a:ea typeface="SimSun"/>
              </a:rPr>
              <a:t>художественный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sz="2800" dirty="0">
                <a:latin typeface="Times New Roman"/>
                <a:ea typeface="SimSun"/>
              </a:rPr>
              <a:t>мир</a:t>
            </a:r>
            <a:r>
              <a:rPr lang="ru-RU" dirty="0">
                <a:latin typeface="Times New Roman"/>
                <a:ea typeface="SimSun"/>
              </a:rPr>
              <a:t>» </a:t>
            </a:r>
            <a:r>
              <a:rPr lang="ru-RU" sz="2800" dirty="0">
                <a:latin typeface="Times New Roman"/>
                <a:ea typeface="SimSun"/>
              </a:rPr>
              <a:t>включает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dirty="0" smtClean="0">
                <a:latin typeface="Times New Roman"/>
                <a:ea typeface="SimSun"/>
              </a:rPr>
              <a:t> </a:t>
            </a:r>
            <a:r>
              <a:rPr lang="ru-RU" sz="2800" dirty="0" smtClean="0">
                <a:latin typeface="Times New Roman"/>
                <a:ea typeface="SimSun"/>
              </a:rPr>
              <a:t>в себя</a:t>
            </a:r>
            <a:r>
              <a:rPr lang="ru-RU" dirty="0" smtClean="0">
                <a:latin typeface="Times New Roman"/>
                <a:ea typeface="SimSun"/>
              </a:rPr>
              <a:t> </a:t>
            </a:r>
            <a:r>
              <a:rPr lang="ru-RU" sz="2800" dirty="0">
                <a:latin typeface="Times New Roman"/>
                <a:ea typeface="SimSun"/>
              </a:rPr>
              <a:t>такие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sz="2800" dirty="0">
                <a:latin typeface="Times New Roman"/>
                <a:ea typeface="SimSun"/>
              </a:rPr>
              <a:t>составляющие</a:t>
            </a:r>
            <a:r>
              <a:rPr lang="ru-RU" dirty="0">
                <a:latin typeface="Times New Roman"/>
                <a:ea typeface="SimSun"/>
              </a:rPr>
              <a:t>, </a:t>
            </a:r>
            <a:r>
              <a:rPr lang="ru-RU" dirty="0" smtClean="0">
                <a:latin typeface="Times New Roman"/>
                <a:ea typeface="SimSun"/>
              </a:rPr>
              <a:t>  </a:t>
            </a:r>
            <a:r>
              <a:rPr lang="ru-RU" sz="2800" dirty="0" smtClean="0">
                <a:latin typeface="Times New Roman"/>
                <a:ea typeface="SimSun"/>
              </a:rPr>
              <a:t>как</a:t>
            </a:r>
            <a:r>
              <a:rPr lang="ru-RU" dirty="0" smtClean="0">
                <a:latin typeface="Times New Roman"/>
                <a:ea typeface="SimSun"/>
              </a:rPr>
              <a:t> </a:t>
            </a:r>
          </a:p>
          <a:p>
            <a:r>
              <a:rPr lang="ru-RU" dirty="0" smtClean="0">
                <a:latin typeface="Times New Roman"/>
                <a:ea typeface="SimSun"/>
              </a:rPr>
              <a:t>«</a:t>
            </a:r>
            <a:r>
              <a:rPr lang="ru-RU" sz="3200" dirty="0" err="1">
                <a:latin typeface="Times New Roman"/>
                <a:ea typeface="SimSun"/>
              </a:rPr>
              <a:t>геройный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sz="3200" dirty="0">
                <a:latin typeface="Times New Roman"/>
                <a:ea typeface="SimSun"/>
              </a:rPr>
              <a:t>мир</a:t>
            </a:r>
            <a:r>
              <a:rPr lang="ru-RU" dirty="0">
                <a:latin typeface="Times New Roman"/>
                <a:ea typeface="SimSun"/>
              </a:rPr>
              <a:t>», </a:t>
            </a:r>
            <a:endParaRPr lang="ru-RU" dirty="0" smtClean="0">
              <a:latin typeface="Times New Roman"/>
              <a:ea typeface="SimSun"/>
            </a:endParaRPr>
          </a:p>
          <a:p>
            <a:r>
              <a:rPr lang="ru-RU" dirty="0" smtClean="0">
                <a:latin typeface="Times New Roman"/>
                <a:ea typeface="SimSun"/>
              </a:rPr>
              <a:t>«</a:t>
            </a:r>
            <a:r>
              <a:rPr lang="ru-RU" sz="3200" dirty="0">
                <a:latin typeface="Times New Roman"/>
                <a:ea typeface="SimSun"/>
              </a:rPr>
              <a:t>художественное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dirty="0" smtClean="0">
                <a:latin typeface="Times New Roman"/>
                <a:ea typeface="SimSun"/>
              </a:rPr>
              <a:t> </a:t>
            </a:r>
            <a:r>
              <a:rPr lang="ru-RU" sz="3200" dirty="0" smtClean="0">
                <a:latin typeface="Times New Roman"/>
                <a:ea typeface="SimSun"/>
              </a:rPr>
              <a:t>время</a:t>
            </a:r>
            <a:r>
              <a:rPr lang="ru-RU" sz="2000" dirty="0">
                <a:latin typeface="Times New Roman"/>
                <a:ea typeface="SimSun"/>
              </a:rPr>
              <a:t>»,</a:t>
            </a:r>
            <a:r>
              <a:rPr lang="ru-RU" dirty="0">
                <a:latin typeface="Times New Roman"/>
                <a:ea typeface="SimSun"/>
              </a:rPr>
              <a:t> «</a:t>
            </a:r>
            <a:r>
              <a:rPr lang="ru-RU" sz="3200" dirty="0">
                <a:latin typeface="Times New Roman"/>
                <a:ea typeface="SimSun"/>
              </a:rPr>
              <a:t>художественное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sz="3200" dirty="0">
                <a:latin typeface="Times New Roman"/>
                <a:ea typeface="SimSun"/>
              </a:rPr>
              <a:t>пространство</a:t>
            </a:r>
            <a:r>
              <a:rPr lang="ru-RU" dirty="0">
                <a:latin typeface="Times New Roman"/>
                <a:ea typeface="SimSun"/>
              </a:rPr>
              <a:t>», «</a:t>
            </a:r>
            <a:r>
              <a:rPr lang="ru-RU" sz="3200" dirty="0">
                <a:latin typeface="Times New Roman"/>
                <a:ea typeface="SimSun"/>
              </a:rPr>
              <a:t>предметный</a:t>
            </a:r>
            <a:r>
              <a:rPr lang="ru-RU" dirty="0">
                <a:latin typeface="Times New Roman"/>
                <a:ea typeface="SimSun"/>
              </a:rPr>
              <a:t> </a:t>
            </a:r>
            <a:r>
              <a:rPr lang="ru-RU" sz="3200" dirty="0" smtClean="0">
                <a:latin typeface="Times New Roman"/>
                <a:ea typeface="SimSun"/>
              </a:rPr>
              <a:t>мир</a:t>
            </a:r>
            <a:r>
              <a:rPr lang="ru-RU" dirty="0">
                <a:latin typeface="Times New Roman"/>
                <a:ea typeface="SimSun"/>
              </a:rPr>
              <a:t>». </a:t>
            </a:r>
            <a:endParaRPr lang="ru-RU" dirty="0">
              <a:effectLst/>
              <a:latin typeface="Times New Roman"/>
              <a:ea typeface="SimSun"/>
            </a:endParaRPr>
          </a:p>
        </p:txBody>
      </p:sp>
      <p:pic>
        <p:nvPicPr>
          <p:cNvPr id="5122" name="irc_mi" descr="kuzmi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80" y="3068960"/>
            <a:ext cx="2436103" cy="325642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1159</TotalTime>
  <Words>2271</Words>
  <Application>Microsoft Office PowerPoint</Application>
  <PresentationFormat>Экран (4:3)</PresentationFormat>
  <Paragraphs>128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Вещный мир повести  А.С. пушкина «Станционный смотритель»</vt:lpstr>
      <vt:lpstr>Презентация PowerPoint</vt:lpstr>
      <vt:lpstr>Презентация PowerPoint</vt:lpstr>
      <vt:lpstr>1. Вместо предисловия: теория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2.Художественный мир  А.С. Пушкина</vt:lpstr>
      <vt:lpstr>Презентация PowerPoint</vt:lpstr>
      <vt:lpstr>Презентация PowerPoint</vt:lpstr>
      <vt:lpstr>3. Нравственная проблематика повести А.С. Пушкина «Станционный смотритель»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4.Вещный мир  повести  А. Пушкина «Станционный смотритель»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                   последняя встреча                   встреча</vt:lpstr>
      <vt:lpstr>Презентация PowerPoint</vt:lpstr>
      <vt:lpstr>Презентация PowerPoint</vt:lpstr>
      <vt:lpstr>Презентация PowerPoint</vt:lpstr>
      <vt:lpstr>Дуня в доме у                      дуня в доме отца                                         у минского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Вместо заключения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Вещный мир повести А.С.пушкина Станционный смотритель»</dc:title>
  <dc:creator>Acer</dc:creator>
  <cp:lastModifiedBy>Acer</cp:lastModifiedBy>
  <cp:revision>48</cp:revision>
  <dcterms:created xsi:type="dcterms:W3CDTF">2013-04-15T19:43:58Z</dcterms:created>
  <dcterms:modified xsi:type="dcterms:W3CDTF">2013-04-17T19:15:03Z</dcterms:modified>
</cp:coreProperties>
</file>