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65" r:id="rId11"/>
    <p:sldId id="268" r:id="rId12"/>
    <p:sldId id="279" r:id="rId13"/>
    <p:sldId id="280" r:id="rId14"/>
    <p:sldId id="266" r:id="rId15"/>
    <p:sldId id="267" r:id="rId16"/>
    <p:sldId id="282" r:id="rId17"/>
    <p:sldId id="283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55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141477-4BD6-4932-84B4-37C51A818321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0767117-901F-4B58-AC14-474CFA967401}">
      <dgm:prSet phldrT="[Текст]" custT="1"/>
      <dgm:spPr/>
      <dgm:t>
        <a:bodyPr/>
        <a:lstStyle/>
        <a:p>
          <a:r>
            <a:rPr lang="ru-RU" sz="2800" b="1" dirty="0">
              <a:solidFill>
                <a:sysClr val="windowText" lastClr="000000"/>
              </a:solidFill>
            </a:rPr>
            <a:t>Развитие индивидуальности</a:t>
          </a:r>
        </a:p>
      </dgm:t>
    </dgm:pt>
    <dgm:pt modelId="{97C26A61-58C7-428C-A7B5-181D8F09DF8D}" type="parTrans" cxnId="{E4CCF727-84EC-4D8E-A7EA-CC8770AB4F4A}">
      <dgm:prSet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572C91E6-89EB-4F73-8DFA-D43DB27A6AB9}" type="sibTrans" cxnId="{E4CCF727-84EC-4D8E-A7EA-CC8770AB4F4A}">
      <dgm:prSet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7A6248EF-42BB-4D09-9827-25125F9CF31C}">
      <dgm:prSet phldrT="[Текст]" custT="1"/>
      <dgm:spPr/>
      <dgm:t>
        <a:bodyPr/>
        <a:lstStyle/>
        <a:p>
          <a:r>
            <a:rPr lang="ru-RU" sz="2800" b="1" dirty="0">
              <a:solidFill>
                <a:sysClr val="windowText" lastClr="000000"/>
              </a:solidFill>
            </a:rPr>
            <a:t>Самостоятельность</a:t>
          </a:r>
        </a:p>
      </dgm:t>
    </dgm:pt>
    <dgm:pt modelId="{9CE59287-0C90-46EC-99B1-0D1EDF1A340B}" type="parTrans" cxnId="{0F507D21-70A3-43B4-AC5B-BB30CB16BEEA}">
      <dgm:prSet custT="1"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9CD88046-9051-45A6-A0DD-3A4DCC326480}" type="sibTrans" cxnId="{0F507D21-70A3-43B4-AC5B-BB30CB16BEEA}">
      <dgm:prSet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B5B7FB47-DB3A-46E6-821E-D623533DEFD3}">
      <dgm:prSet phldrT="[Текст]" custT="1"/>
      <dgm:spPr/>
      <dgm:t>
        <a:bodyPr/>
        <a:lstStyle/>
        <a:p>
          <a:r>
            <a:rPr lang="ru-RU" sz="2800" b="1">
              <a:solidFill>
                <a:sysClr val="windowText" lastClr="000000"/>
              </a:solidFill>
            </a:rPr>
            <a:t>Игра</a:t>
          </a:r>
        </a:p>
      </dgm:t>
    </dgm:pt>
    <dgm:pt modelId="{74579E95-FB16-415C-9464-F091E1C1DCE4}" type="parTrans" cxnId="{BF390CA9-1F3B-46F7-997C-0A5B2B6EEB6A}">
      <dgm:prSet custT="1"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E0B3A710-2921-4EDF-81CD-E4317C94D34B}" type="sibTrans" cxnId="{BF390CA9-1F3B-46F7-997C-0A5B2B6EEB6A}">
      <dgm:prSet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EFC2AB7F-C304-4DC8-A59B-B8E8CE360232}">
      <dgm:prSet phldrT="[Текст]" custT="1"/>
      <dgm:spPr/>
      <dgm:t>
        <a:bodyPr/>
        <a:lstStyle/>
        <a:p>
          <a:r>
            <a:rPr lang="ru-RU" sz="2800" b="1">
              <a:solidFill>
                <a:sysClr val="windowText" lastClr="000000"/>
              </a:solidFill>
            </a:rPr>
            <a:t>Авторитетный наставник-друг</a:t>
          </a:r>
        </a:p>
      </dgm:t>
    </dgm:pt>
    <dgm:pt modelId="{74DD2B54-3781-4B62-92E0-05E737D3438F}" type="parTrans" cxnId="{432CC55D-D301-4995-AD75-8747E7D04387}">
      <dgm:prSet custT="1"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29461809-8497-4EE1-9558-0306EBA27649}" type="sibTrans" cxnId="{432CC55D-D301-4995-AD75-8747E7D04387}">
      <dgm:prSet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6290F323-7581-4390-B339-CE64D0EFE079}">
      <dgm:prSet phldrT="[Текст]" custT="1"/>
      <dgm:spPr/>
      <dgm:t>
        <a:bodyPr/>
        <a:lstStyle/>
        <a:p>
          <a:r>
            <a:rPr lang="ru-RU" sz="2800" b="1">
              <a:solidFill>
                <a:sysClr val="windowText" lastClr="000000"/>
              </a:solidFill>
            </a:rPr>
            <a:t>Выбор</a:t>
          </a:r>
        </a:p>
      </dgm:t>
    </dgm:pt>
    <dgm:pt modelId="{A4DD773D-C042-4892-9F46-33EE7CD11309}" type="parTrans" cxnId="{121F0344-887B-4DBD-B32F-A7FE320621F1}">
      <dgm:prSet custT="1"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CB427A1B-1D32-4B41-8051-0C220E12CEEF}" type="sibTrans" cxnId="{121F0344-887B-4DBD-B32F-A7FE320621F1}">
      <dgm:prSet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FE225D69-7F5B-402C-86CD-0F8BA3601240}">
      <dgm:prSet custT="1"/>
      <dgm:spPr/>
      <dgm:t>
        <a:bodyPr/>
        <a:lstStyle/>
        <a:p>
          <a:r>
            <a:rPr lang="ru-RU" sz="2800" b="1">
              <a:solidFill>
                <a:sysClr val="windowText" lastClr="000000"/>
              </a:solidFill>
            </a:rPr>
            <a:t>Радость</a:t>
          </a:r>
        </a:p>
      </dgm:t>
    </dgm:pt>
    <dgm:pt modelId="{EC06AFEE-B501-4F5D-9D32-58729D7A24F1}" type="parTrans" cxnId="{70349FB1-DF3A-49AF-A63C-EED96707C1FD}">
      <dgm:prSet custT="1"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DBE2BB94-466D-4FF8-B403-4DEDC30B8A6A}" type="sibTrans" cxnId="{70349FB1-DF3A-49AF-A63C-EED96707C1FD}">
      <dgm:prSet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587001F7-468B-4D0E-A9D5-D6EB3F7765BF}">
      <dgm:prSet custT="1"/>
      <dgm:spPr/>
      <dgm:t>
        <a:bodyPr/>
        <a:lstStyle/>
        <a:p>
          <a:r>
            <a:rPr lang="ru-RU" sz="2800" b="1">
              <a:solidFill>
                <a:sysClr val="windowText" lastClr="000000"/>
              </a:solidFill>
            </a:rPr>
            <a:t>Успех</a:t>
          </a:r>
        </a:p>
      </dgm:t>
    </dgm:pt>
    <dgm:pt modelId="{997C2EAE-735F-4969-956B-556567676C8E}" type="parTrans" cxnId="{8D6A3F4B-6B5B-4D0C-B03A-98D5F4446B6B}">
      <dgm:prSet custT="1"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E8CE712D-83C0-48DE-87F1-E19654372C02}" type="sibTrans" cxnId="{8D6A3F4B-6B5B-4D0C-B03A-98D5F4446B6B}">
      <dgm:prSet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405689EE-325E-4B63-B512-79E49AB8858A}">
      <dgm:prSet custT="1"/>
      <dgm:spPr/>
      <dgm:t>
        <a:bodyPr/>
        <a:lstStyle/>
        <a:p>
          <a:r>
            <a:rPr lang="ru-RU" sz="2800" b="1">
              <a:solidFill>
                <a:sysClr val="windowText" lastClr="000000"/>
              </a:solidFill>
            </a:rPr>
            <a:t>Польза  </a:t>
          </a:r>
        </a:p>
      </dgm:t>
    </dgm:pt>
    <dgm:pt modelId="{9C977E0A-2907-4EB2-81B5-334B7C9E3AAC}" type="parTrans" cxnId="{5EE6BE32-421E-48C4-95F6-37059D7014E1}">
      <dgm:prSet custT="1"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A806E12B-6D13-4E64-89A1-73C99CA17318}" type="sibTrans" cxnId="{5EE6BE32-421E-48C4-95F6-37059D7014E1}">
      <dgm:prSet/>
      <dgm:spPr/>
      <dgm:t>
        <a:bodyPr/>
        <a:lstStyle/>
        <a:p>
          <a:endParaRPr lang="ru-RU" sz="2800" b="1">
            <a:solidFill>
              <a:sysClr val="windowText" lastClr="000000"/>
            </a:solidFill>
          </a:endParaRPr>
        </a:p>
      </dgm:t>
    </dgm:pt>
    <dgm:pt modelId="{C8066AA1-43CA-4578-8608-73BA9BAB51DC}" type="pres">
      <dgm:prSet presAssocID="{37141477-4BD6-4932-84B4-37C51A81832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8378E1-E647-47DA-8912-73B386CCADCF}" type="pres">
      <dgm:prSet presAssocID="{B0767117-901F-4B58-AC14-474CFA967401}" presName="centerShape" presStyleLbl="node0" presStyleIdx="0" presStyleCnt="1" custScaleX="324447" custScaleY="80341" custLinFactNeighborX="-159" custLinFactNeighborY="-9525"/>
      <dgm:spPr/>
      <dgm:t>
        <a:bodyPr/>
        <a:lstStyle/>
        <a:p>
          <a:endParaRPr lang="ru-RU"/>
        </a:p>
      </dgm:t>
    </dgm:pt>
    <dgm:pt modelId="{44545BAF-D45A-4639-95AE-DC8BCE68F928}" type="pres">
      <dgm:prSet presAssocID="{9CE59287-0C90-46EC-99B1-0D1EDF1A340B}" presName="Name9" presStyleLbl="parChTrans1D2" presStyleIdx="0" presStyleCnt="7"/>
      <dgm:spPr/>
      <dgm:t>
        <a:bodyPr/>
        <a:lstStyle/>
        <a:p>
          <a:endParaRPr lang="ru-RU"/>
        </a:p>
      </dgm:t>
    </dgm:pt>
    <dgm:pt modelId="{54241959-6ED1-43EA-BCCD-3DB31D1CE03F}" type="pres">
      <dgm:prSet presAssocID="{9CE59287-0C90-46EC-99B1-0D1EDF1A340B}" presName="connTx" presStyleLbl="parChTrans1D2" presStyleIdx="0" presStyleCnt="7"/>
      <dgm:spPr/>
      <dgm:t>
        <a:bodyPr/>
        <a:lstStyle/>
        <a:p>
          <a:endParaRPr lang="ru-RU"/>
        </a:p>
      </dgm:t>
    </dgm:pt>
    <dgm:pt modelId="{0FBBFA53-8BF4-44FF-A0DD-ABFCDFE762CC}" type="pres">
      <dgm:prSet presAssocID="{7A6248EF-42BB-4D09-9827-25125F9CF31C}" presName="node" presStyleLbl="node1" presStyleIdx="0" presStyleCnt="7" custScaleX="314108" custScaleY="75705" custRadScaleRad="100346" custRadScaleInc="-11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98791-519E-4FE5-9672-7FE5F08FD4A4}" type="pres">
      <dgm:prSet presAssocID="{74579E95-FB16-415C-9464-F091E1C1DCE4}" presName="Name9" presStyleLbl="parChTrans1D2" presStyleIdx="1" presStyleCnt="7"/>
      <dgm:spPr/>
      <dgm:t>
        <a:bodyPr/>
        <a:lstStyle/>
        <a:p>
          <a:endParaRPr lang="ru-RU"/>
        </a:p>
      </dgm:t>
    </dgm:pt>
    <dgm:pt modelId="{E66ED7CC-AA66-4FEC-8257-03BB12C8BB81}" type="pres">
      <dgm:prSet presAssocID="{74579E95-FB16-415C-9464-F091E1C1DCE4}" presName="connTx" presStyleLbl="parChTrans1D2" presStyleIdx="1" presStyleCnt="7"/>
      <dgm:spPr/>
      <dgm:t>
        <a:bodyPr/>
        <a:lstStyle/>
        <a:p>
          <a:endParaRPr lang="ru-RU"/>
        </a:p>
      </dgm:t>
    </dgm:pt>
    <dgm:pt modelId="{8912D7C7-DE8D-4E26-8ED6-6854BFB6CCF5}" type="pres">
      <dgm:prSet presAssocID="{B5B7FB47-DB3A-46E6-821E-D623533DEFD3}" presName="node" presStyleLbl="node1" presStyleIdx="1" presStyleCnt="7" custScaleX="157099" custRadScaleRad="173228" custRadScaleInc="67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08D09-B8C3-4924-8987-01D8B06D0775}" type="pres">
      <dgm:prSet presAssocID="{EC06AFEE-B501-4F5D-9D32-58729D7A24F1}" presName="Name9" presStyleLbl="parChTrans1D2" presStyleIdx="2" presStyleCnt="7"/>
      <dgm:spPr/>
      <dgm:t>
        <a:bodyPr/>
        <a:lstStyle/>
        <a:p>
          <a:endParaRPr lang="ru-RU"/>
        </a:p>
      </dgm:t>
    </dgm:pt>
    <dgm:pt modelId="{0B3F9D67-7277-457C-B842-856E87D54A1F}" type="pres">
      <dgm:prSet presAssocID="{EC06AFEE-B501-4F5D-9D32-58729D7A24F1}" presName="connTx" presStyleLbl="parChTrans1D2" presStyleIdx="2" presStyleCnt="7"/>
      <dgm:spPr/>
      <dgm:t>
        <a:bodyPr/>
        <a:lstStyle/>
        <a:p>
          <a:endParaRPr lang="ru-RU"/>
        </a:p>
      </dgm:t>
    </dgm:pt>
    <dgm:pt modelId="{61A5EBA0-1C60-41E3-85E8-B40469C3B4A4}" type="pres">
      <dgm:prSet presAssocID="{FE225D69-7F5B-402C-86CD-0F8BA3601240}" presName="node" presStyleLbl="node1" presStyleIdx="2" presStyleCnt="7" custScaleX="173533" custRadScaleRad="157383" custRadScaleInc="-8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987F8-932B-4B01-A44E-D00B867B4F83}" type="pres">
      <dgm:prSet presAssocID="{997C2EAE-735F-4969-956B-556567676C8E}" presName="Name9" presStyleLbl="parChTrans1D2" presStyleIdx="3" presStyleCnt="7"/>
      <dgm:spPr/>
      <dgm:t>
        <a:bodyPr/>
        <a:lstStyle/>
        <a:p>
          <a:endParaRPr lang="ru-RU"/>
        </a:p>
      </dgm:t>
    </dgm:pt>
    <dgm:pt modelId="{AC53F7A3-0060-476F-8A29-2050CBE20751}" type="pres">
      <dgm:prSet presAssocID="{997C2EAE-735F-4969-956B-556567676C8E}" presName="connTx" presStyleLbl="parChTrans1D2" presStyleIdx="3" presStyleCnt="7"/>
      <dgm:spPr/>
      <dgm:t>
        <a:bodyPr/>
        <a:lstStyle/>
        <a:p>
          <a:endParaRPr lang="ru-RU"/>
        </a:p>
      </dgm:t>
    </dgm:pt>
    <dgm:pt modelId="{3AF50501-E616-4D68-A693-793513179165}" type="pres">
      <dgm:prSet presAssocID="{587001F7-468B-4D0E-A9D5-D6EB3F7765BF}" presName="node" presStyleLbl="node1" presStyleIdx="3" presStyleCnt="7" custScaleX="160818" custRadScaleRad="114162" custRadScaleInc="-4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4553C-4324-44D2-B96F-80A1B4F3A77E}" type="pres">
      <dgm:prSet presAssocID="{9C977E0A-2907-4EB2-81B5-334B7C9E3AAC}" presName="Name9" presStyleLbl="parChTrans1D2" presStyleIdx="4" presStyleCnt="7"/>
      <dgm:spPr/>
      <dgm:t>
        <a:bodyPr/>
        <a:lstStyle/>
        <a:p>
          <a:endParaRPr lang="ru-RU"/>
        </a:p>
      </dgm:t>
    </dgm:pt>
    <dgm:pt modelId="{FEE0B843-5558-4580-B5E1-86906264BA75}" type="pres">
      <dgm:prSet presAssocID="{9C977E0A-2907-4EB2-81B5-334B7C9E3AA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4362AB28-A33A-4829-B4C3-8C041A38E72C}" type="pres">
      <dgm:prSet presAssocID="{405689EE-325E-4B63-B512-79E49AB8858A}" presName="node" presStyleLbl="node1" presStyleIdx="4" presStyleCnt="7" custScaleX="166162" custRadScaleRad="105749" custRadScaleInc="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0BB3A-2780-4A11-98AE-9EE2B6BF97BC}" type="pres">
      <dgm:prSet presAssocID="{74DD2B54-3781-4B62-92E0-05E737D3438F}" presName="Name9" presStyleLbl="parChTrans1D2" presStyleIdx="5" presStyleCnt="7"/>
      <dgm:spPr/>
      <dgm:t>
        <a:bodyPr/>
        <a:lstStyle/>
        <a:p>
          <a:endParaRPr lang="ru-RU"/>
        </a:p>
      </dgm:t>
    </dgm:pt>
    <dgm:pt modelId="{F8211070-F60E-4426-95E8-AA7FC918AF5B}" type="pres">
      <dgm:prSet presAssocID="{74DD2B54-3781-4B62-92E0-05E737D3438F}" presName="connTx" presStyleLbl="parChTrans1D2" presStyleIdx="5" presStyleCnt="7"/>
      <dgm:spPr/>
      <dgm:t>
        <a:bodyPr/>
        <a:lstStyle/>
        <a:p>
          <a:endParaRPr lang="ru-RU"/>
        </a:p>
      </dgm:t>
    </dgm:pt>
    <dgm:pt modelId="{17892F7A-90CB-41BD-8608-62906C97B3B9}" type="pres">
      <dgm:prSet presAssocID="{EFC2AB7F-C304-4DC8-A59B-B8E8CE360232}" presName="node" presStyleLbl="node1" presStyleIdx="5" presStyleCnt="7" custScaleX="290300" custScaleY="77815" custRadScaleRad="157870" custRadScaleInc="5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8A178-DD79-40BE-9FDC-EA73AF886F1C}" type="pres">
      <dgm:prSet presAssocID="{A4DD773D-C042-4892-9F46-33EE7CD11309}" presName="Name9" presStyleLbl="parChTrans1D2" presStyleIdx="6" presStyleCnt="7"/>
      <dgm:spPr/>
      <dgm:t>
        <a:bodyPr/>
        <a:lstStyle/>
        <a:p>
          <a:endParaRPr lang="ru-RU"/>
        </a:p>
      </dgm:t>
    </dgm:pt>
    <dgm:pt modelId="{C60319B6-B4E4-4B59-9975-481FF9B1BCF4}" type="pres">
      <dgm:prSet presAssocID="{A4DD773D-C042-4892-9F46-33EE7CD11309}" presName="connTx" presStyleLbl="parChTrans1D2" presStyleIdx="6" presStyleCnt="7"/>
      <dgm:spPr/>
      <dgm:t>
        <a:bodyPr/>
        <a:lstStyle/>
        <a:p>
          <a:endParaRPr lang="ru-RU"/>
        </a:p>
      </dgm:t>
    </dgm:pt>
    <dgm:pt modelId="{31B9C9AB-643D-4B47-A620-DC36D36801E5}" type="pres">
      <dgm:prSet presAssocID="{6290F323-7581-4390-B339-CE64D0EFE079}" presName="node" presStyleLbl="node1" presStyleIdx="6" presStyleCnt="7" custScaleX="194739" custRadScaleRad="151204" custRadScaleInc="-66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AFA2FB-DE79-484C-A882-BCA61BA49215}" type="presOf" srcId="{B0767117-901F-4B58-AC14-474CFA967401}" destId="{DC8378E1-E647-47DA-8912-73B386CCADCF}" srcOrd="0" destOrd="0" presId="urn:microsoft.com/office/officeart/2005/8/layout/radial1"/>
    <dgm:cxn modelId="{121F0344-887B-4DBD-B32F-A7FE320621F1}" srcId="{B0767117-901F-4B58-AC14-474CFA967401}" destId="{6290F323-7581-4390-B339-CE64D0EFE079}" srcOrd="6" destOrd="0" parTransId="{A4DD773D-C042-4892-9F46-33EE7CD11309}" sibTransId="{CB427A1B-1D32-4B41-8051-0C220E12CEEF}"/>
    <dgm:cxn modelId="{6992050D-87D2-47A6-B056-3AC8EA66F30F}" type="presOf" srcId="{7A6248EF-42BB-4D09-9827-25125F9CF31C}" destId="{0FBBFA53-8BF4-44FF-A0DD-ABFCDFE762CC}" srcOrd="0" destOrd="0" presId="urn:microsoft.com/office/officeart/2005/8/layout/radial1"/>
    <dgm:cxn modelId="{DFF51A3B-A361-4A50-A237-4AD2E345900D}" type="presOf" srcId="{9C977E0A-2907-4EB2-81B5-334B7C9E3AAC}" destId="{FEE0B843-5558-4580-B5E1-86906264BA75}" srcOrd="1" destOrd="0" presId="urn:microsoft.com/office/officeart/2005/8/layout/radial1"/>
    <dgm:cxn modelId="{89C935BF-CF6D-4527-8B4F-3872C5EC313D}" type="presOf" srcId="{EC06AFEE-B501-4F5D-9D32-58729D7A24F1}" destId="{45708D09-B8C3-4924-8987-01D8B06D0775}" srcOrd="0" destOrd="0" presId="urn:microsoft.com/office/officeart/2005/8/layout/radial1"/>
    <dgm:cxn modelId="{0F507D21-70A3-43B4-AC5B-BB30CB16BEEA}" srcId="{B0767117-901F-4B58-AC14-474CFA967401}" destId="{7A6248EF-42BB-4D09-9827-25125F9CF31C}" srcOrd="0" destOrd="0" parTransId="{9CE59287-0C90-46EC-99B1-0D1EDF1A340B}" sibTransId="{9CD88046-9051-45A6-A0DD-3A4DCC326480}"/>
    <dgm:cxn modelId="{BE53A620-6297-4727-B9C7-1D5AE71E618C}" type="presOf" srcId="{FE225D69-7F5B-402C-86CD-0F8BA3601240}" destId="{61A5EBA0-1C60-41E3-85E8-B40469C3B4A4}" srcOrd="0" destOrd="0" presId="urn:microsoft.com/office/officeart/2005/8/layout/radial1"/>
    <dgm:cxn modelId="{94EC02DF-8A1C-4E71-99B2-BFEA2D42BB8B}" type="presOf" srcId="{A4DD773D-C042-4892-9F46-33EE7CD11309}" destId="{AE28A178-DD79-40BE-9FDC-EA73AF886F1C}" srcOrd="0" destOrd="0" presId="urn:microsoft.com/office/officeart/2005/8/layout/radial1"/>
    <dgm:cxn modelId="{5EE6BE32-421E-48C4-95F6-37059D7014E1}" srcId="{B0767117-901F-4B58-AC14-474CFA967401}" destId="{405689EE-325E-4B63-B512-79E49AB8858A}" srcOrd="4" destOrd="0" parTransId="{9C977E0A-2907-4EB2-81B5-334B7C9E3AAC}" sibTransId="{A806E12B-6D13-4E64-89A1-73C99CA17318}"/>
    <dgm:cxn modelId="{CB75FCFD-4557-42DB-A632-3110E2C8D8F0}" type="presOf" srcId="{EC06AFEE-B501-4F5D-9D32-58729D7A24F1}" destId="{0B3F9D67-7277-457C-B842-856E87D54A1F}" srcOrd="1" destOrd="0" presId="urn:microsoft.com/office/officeart/2005/8/layout/radial1"/>
    <dgm:cxn modelId="{4E47975B-1C03-410F-9CC3-B483AB80385A}" type="presOf" srcId="{74DD2B54-3781-4B62-92E0-05E737D3438F}" destId="{F8211070-F60E-4426-95E8-AA7FC918AF5B}" srcOrd="1" destOrd="0" presId="urn:microsoft.com/office/officeart/2005/8/layout/radial1"/>
    <dgm:cxn modelId="{3F81A00C-DFC6-48F0-80DF-D176B016CF89}" type="presOf" srcId="{9CE59287-0C90-46EC-99B1-0D1EDF1A340B}" destId="{54241959-6ED1-43EA-BCCD-3DB31D1CE03F}" srcOrd="1" destOrd="0" presId="urn:microsoft.com/office/officeart/2005/8/layout/radial1"/>
    <dgm:cxn modelId="{4834533B-7690-4F56-A7E2-9FBF45120E51}" type="presOf" srcId="{9C977E0A-2907-4EB2-81B5-334B7C9E3AAC}" destId="{E824553C-4324-44D2-B96F-80A1B4F3A77E}" srcOrd="0" destOrd="0" presId="urn:microsoft.com/office/officeart/2005/8/layout/radial1"/>
    <dgm:cxn modelId="{432CC55D-D301-4995-AD75-8747E7D04387}" srcId="{B0767117-901F-4B58-AC14-474CFA967401}" destId="{EFC2AB7F-C304-4DC8-A59B-B8E8CE360232}" srcOrd="5" destOrd="0" parTransId="{74DD2B54-3781-4B62-92E0-05E737D3438F}" sibTransId="{29461809-8497-4EE1-9558-0306EBA27649}"/>
    <dgm:cxn modelId="{EE784972-EE04-44A7-A130-21A342CAAC46}" type="presOf" srcId="{EFC2AB7F-C304-4DC8-A59B-B8E8CE360232}" destId="{17892F7A-90CB-41BD-8608-62906C97B3B9}" srcOrd="0" destOrd="0" presId="urn:microsoft.com/office/officeart/2005/8/layout/radial1"/>
    <dgm:cxn modelId="{F930D9A2-7396-429D-B0A8-F3E698C336DB}" type="presOf" srcId="{997C2EAE-735F-4969-956B-556567676C8E}" destId="{E89987F8-932B-4B01-A44E-D00B867B4F83}" srcOrd="0" destOrd="0" presId="urn:microsoft.com/office/officeart/2005/8/layout/radial1"/>
    <dgm:cxn modelId="{3A701AAD-B3A5-4C4F-B807-3B1C6EB8B6E9}" type="presOf" srcId="{74DD2B54-3781-4B62-92E0-05E737D3438F}" destId="{F8A0BB3A-2780-4A11-98AE-9EE2B6BF97BC}" srcOrd="0" destOrd="0" presId="urn:microsoft.com/office/officeart/2005/8/layout/radial1"/>
    <dgm:cxn modelId="{EEDAB53A-6FD8-4A88-943F-63E18B859094}" type="presOf" srcId="{37141477-4BD6-4932-84B4-37C51A818321}" destId="{C8066AA1-43CA-4578-8608-73BA9BAB51DC}" srcOrd="0" destOrd="0" presId="urn:microsoft.com/office/officeart/2005/8/layout/radial1"/>
    <dgm:cxn modelId="{16DDB445-8506-4E79-A1E8-ADA39E119FE0}" type="presOf" srcId="{587001F7-468B-4D0E-A9D5-D6EB3F7765BF}" destId="{3AF50501-E616-4D68-A693-793513179165}" srcOrd="0" destOrd="0" presId="urn:microsoft.com/office/officeart/2005/8/layout/radial1"/>
    <dgm:cxn modelId="{5C824A5F-A3C4-4641-A8DC-831DFDD70E77}" type="presOf" srcId="{997C2EAE-735F-4969-956B-556567676C8E}" destId="{AC53F7A3-0060-476F-8A29-2050CBE20751}" srcOrd="1" destOrd="0" presId="urn:microsoft.com/office/officeart/2005/8/layout/radial1"/>
    <dgm:cxn modelId="{23B477F9-95CC-4CA9-81E3-EC18DA7D1E3B}" type="presOf" srcId="{6290F323-7581-4390-B339-CE64D0EFE079}" destId="{31B9C9AB-643D-4B47-A620-DC36D36801E5}" srcOrd="0" destOrd="0" presId="urn:microsoft.com/office/officeart/2005/8/layout/radial1"/>
    <dgm:cxn modelId="{BF390CA9-1F3B-46F7-997C-0A5B2B6EEB6A}" srcId="{B0767117-901F-4B58-AC14-474CFA967401}" destId="{B5B7FB47-DB3A-46E6-821E-D623533DEFD3}" srcOrd="1" destOrd="0" parTransId="{74579E95-FB16-415C-9464-F091E1C1DCE4}" sibTransId="{E0B3A710-2921-4EDF-81CD-E4317C94D34B}"/>
    <dgm:cxn modelId="{E4CCF727-84EC-4D8E-A7EA-CC8770AB4F4A}" srcId="{37141477-4BD6-4932-84B4-37C51A818321}" destId="{B0767117-901F-4B58-AC14-474CFA967401}" srcOrd="0" destOrd="0" parTransId="{97C26A61-58C7-428C-A7B5-181D8F09DF8D}" sibTransId="{572C91E6-89EB-4F73-8DFA-D43DB27A6AB9}"/>
    <dgm:cxn modelId="{056F908D-C961-4CC2-B939-6F7BC2372A7C}" type="presOf" srcId="{B5B7FB47-DB3A-46E6-821E-D623533DEFD3}" destId="{8912D7C7-DE8D-4E26-8ED6-6854BFB6CCF5}" srcOrd="0" destOrd="0" presId="urn:microsoft.com/office/officeart/2005/8/layout/radial1"/>
    <dgm:cxn modelId="{9396902D-C023-471D-B95C-10B4C29A0CE8}" type="presOf" srcId="{A4DD773D-C042-4892-9F46-33EE7CD11309}" destId="{C60319B6-B4E4-4B59-9975-481FF9B1BCF4}" srcOrd="1" destOrd="0" presId="urn:microsoft.com/office/officeart/2005/8/layout/radial1"/>
    <dgm:cxn modelId="{255C4478-7893-4121-AC8E-39E73329ECB7}" type="presOf" srcId="{405689EE-325E-4B63-B512-79E49AB8858A}" destId="{4362AB28-A33A-4829-B4C3-8C041A38E72C}" srcOrd="0" destOrd="0" presId="urn:microsoft.com/office/officeart/2005/8/layout/radial1"/>
    <dgm:cxn modelId="{40312367-DC3C-4D37-90D9-0F5A683AB29E}" type="presOf" srcId="{74579E95-FB16-415C-9464-F091E1C1DCE4}" destId="{E66ED7CC-AA66-4FEC-8257-03BB12C8BB81}" srcOrd="1" destOrd="0" presId="urn:microsoft.com/office/officeart/2005/8/layout/radial1"/>
    <dgm:cxn modelId="{3DD2D019-915C-45BB-89C0-AD7EF9331D51}" type="presOf" srcId="{9CE59287-0C90-46EC-99B1-0D1EDF1A340B}" destId="{44545BAF-D45A-4639-95AE-DC8BCE68F928}" srcOrd="0" destOrd="0" presId="urn:microsoft.com/office/officeart/2005/8/layout/radial1"/>
    <dgm:cxn modelId="{70349FB1-DF3A-49AF-A63C-EED96707C1FD}" srcId="{B0767117-901F-4B58-AC14-474CFA967401}" destId="{FE225D69-7F5B-402C-86CD-0F8BA3601240}" srcOrd="2" destOrd="0" parTransId="{EC06AFEE-B501-4F5D-9D32-58729D7A24F1}" sibTransId="{DBE2BB94-466D-4FF8-B403-4DEDC30B8A6A}"/>
    <dgm:cxn modelId="{23FF9C56-D931-4D6D-A411-773B2EB52797}" type="presOf" srcId="{74579E95-FB16-415C-9464-F091E1C1DCE4}" destId="{36098791-519E-4FE5-9672-7FE5F08FD4A4}" srcOrd="0" destOrd="0" presId="urn:microsoft.com/office/officeart/2005/8/layout/radial1"/>
    <dgm:cxn modelId="{8D6A3F4B-6B5B-4D0C-B03A-98D5F4446B6B}" srcId="{B0767117-901F-4B58-AC14-474CFA967401}" destId="{587001F7-468B-4D0E-A9D5-D6EB3F7765BF}" srcOrd="3" destOrd="0" parTransId="{997C2EAE-735F-4969-956B-556567676C8E}" sibTransId="{E8CE712D-83C0-48DE-87F1-E19654372C02}"/>
    <dgm:cxn modelId="{2CDFE5FA-D1DE-4722-AEE5-A83D90508E74}" type="presParOf" srcId="{C8066AA1-43CA-4578-8608-73BA9BAB51DC}" destId="{DC8378E1-E647-47DA-8912-73B386CCADCF}" srcOrd="0" destOrd="0" presId="urn:microsoft.com/office/officeart/2005/8/layout/radial1"/>
    <dgm:cxn modelId="{BECE2B85-FD03-4AC8-9CC5-26046594DD1C}" type="presParOf" srcId="{C8066AA1-43CA-4578-8608-73BA9BAB51DC}" destId="{44545BAF-D45A-4639-95AE-DC8BCE68F928}" srcOrd="1" destOrd="0" presId="urn:microsoft.com/office/officeart/2005/8/layout/radial1"/>
    <dgm:cxn modelId="{2F17A50D-C536-44FB-837C-DF2FAF6823F8}" type="presParOf" srcId="{44545BAF-D45A-4639-95AE-DC8BCE68F928}" destId="{54241959-6ED1-43EA-BCCD-3DB31D1CE03F}" srcOrd="0" destOrd="0" presId="urn:microsoft.com/office/officeart/2005/8/layout/radial1"/>
    <dgm:cxn modelId="{671E650B-5D15-41BC-A04A-E1CCFAF81DB8}" type="presParOf" srcId="{C8066AA1-43CA-4578-8608-73BA9BAB51DC}" destId="{0FBBFA53-8BF4-44FF-A0DD-ABFCDFE762CC}" srcOrd="2" destOrd="0" presId="urn:microsoft.com/office/officeart/2005/8/layout/radial1"/>
    <dgm:cxn modelId="{E1CA7D74-2D1C-434B-9358-FA820B70BBF8}" type="presParOf" srcId="{C8066AA1-43CA-4578-8608-73BA9BAB51DC}" destId="{36098791-519E-4FE5-9672-7FE5F08FD4A4}" srcOrd="3" destOrd="0" presId="urn:microsoft.com/office/officeart/2005/8/layout/radial1"/>
    <dgm:cxn modelId="{1934244B-401D-4ED7-964A-CCE3C1552269}" type="presParOf" srcId="{36098791-519E-4FE5-9672-7FE5F08FD4A4}" destId="{E66ED7CC-AA66-4FEC-8257-03BB12C8BB81}" srcOrd="0" destOrd="0" presId="urn:microsoft.com/office/officeart/2005/8/layout/radial1"/>
    <dgm:cxn modelId="{2A1A446A-170D-4915-BA85-D74A73DCD6FB}" type="presParOf" srcId="{C8066AA1-43CA-4578-8608-73BA9BAB51DC}" destId="{8912D7C7-DE8D-4E26-8ED6-6854BFB6CCF5}" srcOrd="4" destOrd="0" presId="urn:microsoft.com/office/officeart/2005/8/layout/radial1"/>
    <dgm:cxn modelId="{5376CD4F-894C-4815-B552-A57D9B486B04}" type="presParOf" srcId="{C8066AA1-43CA-4578-8608-73BA9BAB51DC}" destId="{45708D09-B8C3-4924-8987-01D8B06D0775}" srcOrd="5" destOrd="0" presId="urn:microsoft.com/office/officeart/2005/8/layout/radial1"/>
    <dgm:cxn modelId="{E59E07DA-511D-4078-8439-9CB76AA2C488}" type="presParOf" srcId="{45708D09-B8C3-4924-8987-01D8B06D0775}" destId="{0B3F9D67-7277-457C-B842-856E87D54A1F}" srcOrd="0" destOrd="0" presId="urn:microsoft.com/office/officeart/2005/8/layout/radial1"/>
    <dgm:cxn modelId="{AC0054E6-4B69-40D2-8F31-071A52B01C5B}" type="presParOf" srcId="{C8066AA1-43CA-4578-8608-73BA9BAB51DC}" destId="{61A5EBA0-1C60-41E3-85E8-B40469C3B4A4}" srcOrd="6" destOrd="0" presId="urn:microsoft.com/office/officeart/2005/8/layout/radial1"/>
    <dgm:cxn modelId="{9B647800-3DB3-444A-BFF2-CF7B83A32DE9}" type="presParOf" srcId="{C8066AA1-43CA-4578-8608-73BA9BAB51DC}" destId="{E89987F8-932B-4B01-A44E-D00B867B4F83}" srcOrd="7" destOrd="0" presId="urn:microsoft.com/office/officeart/2005/8/layout/radial1"/>
    <dgm:cxn modelId="{3926BEC5-83CD-45AE-9D0A-9ADB70DC6B74}" type="presParOf" srcId="{E89987F8-932B-4B01-A44E-D00B867B4F83}" destId="{AC53F7A3-0060-476F-8A29-2050CBE20751}" srcOrd="0" destOrd="0" presId="urn:microsoft.com/office/officeart/2005/8/layout/radial1"/>
    <dgm:cxn modelId="{64BDD5D6-9092-4049-94EB-B5CA530D3772}" type="presParOf" srcId="{C8066AA1-43CA-4578-8608-73BA9BAB51DC}" destId="{3AF50501-E616-4D68-A693-793513179165}" srcOrd="8" destOrd="0" presId="urn:microsoft.com/office/officeart/2005/8/layout/radial1"/>
    <dgm:cxn modelId="{20A11AFC-9E2B-4E46-9D94-726488968B24}" type="presParOf" srcId="{C8066AA1-43CA-4578-8608-73BA9BAB51DC}" destId="{E824553C-4324-44D2-B96F-80A1B4F3A77E}" srcOrd="9" destOrd="0" presId="urn:microsoft.com/office/officeart/2005/8/layout/radial1"/>
    <dgm:cxn modelId="{785D50E3-A461-495B-8F2C-1F445AE8ED7D}" type="presParOf" srcId="{E824553C-4324-44D2-B96F-80A1B4F3A77E}" destId="{FEE0B843-5558-4580-B5E1-86906264BA75}" srcOrd="0" destOrd="0" presId="urn:microsoft.com/office/officeart/2005/8/layout/radial1"/>
    <dgm:cxn modelId="{26D109FA-55BF-426D-AC58-974CA045A339}" type="presParOf" srcId="{C8066AA1-43CA-4578-8608-73BA9BAB51DC}" destId="{4362AB28-A33A-4829-B4C3-8C041A38E72C}" srcOrd="10" destOrd="0" presId="urn:microsoft.com/office/officeart/2005/8/layout/radial1"/>
    <dgm:cxn modelId="{506C0FA8-6CB3-462E-80B6-A76DE286D47E}" type="presParOf" srcId="{C8066AA1-43CA-4578-8608-73BA9BAB51DC}" destId="{F8A0BB3A-2780-4A11-98AE-9EE2B6BF97BC}" srcOrd="11" destOrd="0" presId="urn:microsoft.com/office/officeart/2005/8/layout/radial1"/>
    <dgm:cxn modelId="{ADDB7E48-4FFD-4169-9C65-8A7A25A055C8}" type="presParOf" srcId="{F8A0BB3A-2780-4A11-98AE-9EE2B6BF97BC}" destId="{F8211070-F60E-4426-95E8-AA7FC918AF5B}" srcOrd="0" destOrd="0" presId="urn:microsoft.com/office/officeart/2005/8/layout/radial1"/>
    <dgm:cxn modelId="{0ED9367C-3BE2-4CD3-A3CB-3E8A40AB02A7}" type="presParOf" srcId="{C8066AA1-43CA-4578-8608-73BA9BAB51DC}" destId="{17892F7A-90CB-41BD-8608-62906C97B3B9}" srcOrd="12" destOrd="0" presId="urn:microsoft.com/office/officeart/2005/8/layout/radial1"/>
    <dgm:cxn modelId="{8421513A-044B-423A-B7E8-07AF0293B3B6}" type="presParOf" srcId="{C8066AA1-43CA-4578-8608-73BA9BAB51DC}" destId="{AE28A178-DD79-40BE-9FDC-EA73AF886F1C}" srcOrd="13" destOrd="0" presId="urn:microsoft.com/office/officeart/2005/8/layout/radial1"/>
    <dgm:cxn modelId="{4CB85712-88B0-42C4-A5FA-8AFE0D589B66}" type="presParOf" srcId="{AE28A178-DD79-40BE-9FDC-EA73AF886F1C}" destId="{C60319B6-B4E4-4B59-9975-481FF9B1BCF4}" srcOrd="0" destOrd="0" presId="urn:microsoft.com/office/officeart/2005/8/layout/radial1"/>
    <dgm:cxn modelId="{2FB1170D-07E9-44F6-88B9-3CA0039C1004}" type="presParOf" srcId="{C8066AA1-43CA-4578-8608-73BA9BAB51DC}" destId="{31B9C9AB-643D-4B47-A620-DC36D36801E5}" srcOrd="14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7E5E-DD5E-4C17-BD38-97EFCFDD0CBF}" type="datetimeFigureOut">
              <a:rPr lang="ru-RU" smtClean="0"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D769-F442-499B-8238-283DEA71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7E5E-DD5E-4C17-BD38-97EFCFDD0CBF}" type="datetimeFigureOut">
              <a:rPr lang="ru-RU" smtClean="0"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D769-F442-499B-8238-283DEA71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7E5E-DD5E-4C17-BD38-97EFCFDD0CBF}" type="datetimeFigureOut">
              <a:rPr lang="ru-RU" smtClean="0"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D769-F442-499B-8238-283DEA71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7E5E-DD5E-4C17-BD38-97EFCFDD0CBF}" type="datetimeFigureOut">
              <a:rPr lang="ru-RU" smtClean="0"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D769-F442-499B-8238-283DEA71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7E5E-DD5E-4C17-BD38-97EFCFDD0CBF}" type="datetimeFigureOut">
              <a:rPr lang="ru-RU" smtClean="0"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D769-F442-499B-8238-283DEA71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7E5E-DD5E-4C17-BD38-97EFCFDD0CBF}" type="datetimeFigureOut">
              <a:rPr lang="ru-RU" smtClean="0"/>
              <a:t>02.11.2009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D769-F442-499B-8238-283DEA71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7E5E-DD5E-4C17-BD38-97EFCFDD0CBF}" type="datetimeFigureOut">
              <a:rPr lang="ru-RU" smtClean="0"/>
              <a:t>02.11.2009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D769-F442-499B-8238-283DEA71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7E5E-DD5E-4C17-BD38-97EFCFDD0CBF}" type="datetimeFigureOut">
              <a:rPr lang="ru-RU" smtClean="0"/>
              <a:t>02.11.2009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D769-F442-499B-8238-283DEA71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7E5E-DD5E-4C17-BD38-97EFCFDD0CBF}" type="datetimeFigureOut">
              <a:rPr lang="ru-RU" smtClean="0"/>
              <a:t>02.11.2009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D769-F442-499B-8238-283DEA71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7E5E-DD5E-4C17-BD38-97EFCFDD0CBF}" type="datetimeFigureOut">
              <a:rPr lang="ru-RU" smtClean="0"/>
              <a:t>02.11.2009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D769-F442-499B-8238-283DEA71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7E5E-DD5E-4C17-BD38-97EFCFDD0CBF}" type="datetimeFigureOut">
              <a:rPr lang="ru-RU" smtClean="0"/>
              <a:t>02.11.2009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D769-F442-499B-8238-283DEA71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2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A7E5E-DD5E-4C17-BD38-97EFCFDD0CBF}" type="datetimeFigureOut">
              <a:rPr lang="ru-RU" smtClean="0"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D769-F442-499B-8238-283DEA71A0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602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17600"/>
            <a:ext cx="7772400" cy="38227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Взаимодействие педагога с родителями как фактор содействия становлению индивидуальности детей.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0600" y="5178425"/>
            <a:ext cx="6400800" cy="92075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Подготовила Бывалина Л.Л.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602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500"/>
            <a:ext cx="8229600" cy="8763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Если: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900" y="1117600"/>
            <a:ext cx="8712200" cy="54673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 smtClean="0"/>
              <a:t>– </a:t>
            </a:r>
            <a:r>
              <a:rPr lang="ru-RU" sz="2600" b="1" dirty="0"/>
              <a:t>ребенка постоянно критикуют, он учится ненавидеть;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/>
              <a:t>– ребенка высмеивают, он становится замкнутым;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/>
              <a:t>– ребенка хвалят, он учится быть благородным;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/>
              <a:t>– ребенка поддерживают, он учится ценить себя;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/>
              <a:t>– ребенок растет в упреках, он учится жить с чувством вины;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/>
              <a:t>– ребенок растет в терпимости, он учится понимать других;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/>
              <a:t>– ребенок растет в честности, он учится быть справедливым;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/>
              <a:t>– ребенок растет в безопасности, он учится верить в людей;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/>
              <a:t>– ребенок живет во вражде, он учится быть агрессивным;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/>
              <a:t>– ребенок живет в понимании и дружелюбии, он учится находить любовь в этом мире</a:t>
            </a:r>
            <a:r>
              <a:rPr lang="ru-RU" sz="2600" b="1" dirty="0" smtClean="0"/>
              <a:t>.</a:t>
            </a:r>
            <a:endParaRPr lang="ru-RU" sz="2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602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a typeface="Times New Roman"/>
              </a:rPr>
              <a:t>Направления педагогического обеспечения индивидуальности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42645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2311400"/>
                <a:gridCol w="5600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Направления педагогического обеспечения индивидуальности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Содержание и организация деятельности классного руководителя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20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Педагогическая поддержка становления </a:t>
                      </a:r>
                      <a:r>
                        <a:rPr lang="ru-RU" sz="20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индивидуаль-ности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Организация воспитательных дел, направленных на апробацию детьми своих возможностей в различных видах деятельности.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Поддержка социальных инициатив, увлечений и  интересов учащихся.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 Развитие творческих способностей детей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 Содействие развитию самостоятельных и самоуправленческих начал в ученическом коллективе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 Проведение цикла тематических классных часов и занятий по познанию и самосовершенствованию личности ребенка.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602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a typeface="Times New Roman"/>
              </a:rPr>
              <a:t>Направления педагогического обеспечения индивидуальности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1" y="1143000"/>
          <a:ext cx="8229600" cy="521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34"/>
                <a:gridCol w="1996934"/>
                <a:gridCol w="5730332"/>
              </a:tblGrid>
              <a:tr h="521970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Содействие ребенку в проявлении его </a:t>
                      </a:r>
                      <a:r>
                        <a:rPr lang="ru-RU" sz="20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индивидуаль-ности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Организация воспитательных дел, направленных на представление мира интересов учащихся и презентацию их личностных достижений.</a:t>
                      </a:r>
                      <a:endParaRPr lang="ru-RU" sz="2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Проведение внеклассных мероприятий состязательного характера (конкурсы, олимпиады, соревнования)</a:t>
                      </a:r>
                      <a:endParaRPr lang="ru-RU" sz="2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 Организация работы с младшими школьниками, в процессе которой ученики демонстрируют свои способности, знания, умения и навыки</a:t>
                      </a:r>
                      <a:endParaRPr lang="ru-RU" sz="2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 Рефлексия (</a:t>
                      </a:r>
                      <a:r>
                        <a:rPr lang="ru-RU" sz="2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саморефлексия</a:t>
                      </a:r>
                      <a:r>
                        <a:rPr lang="ru-RU" sz="2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 и учет (</a:t>
                      </a:r>
                      <a:r>
                        <a:rPr lang="ru-RU" sz="2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самоучет</a:t>
                      </a:r>
                      <a:r>
                        <a:rPr lang="ru-RU" sz="2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 личностных достижений учащихся и других проявлений их индивидуальности.</a:t>
                      </a:r>
                      <a:endParaRPr lang="ru-RU" sz="2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 Поощрение учащихся за успехи в различных видах деятельности</a:t>
                      </a:r>
                      <a:endParaRPr lang="ru-RU" sz="2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602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a typeface="Times New Roman"/>
              </a:rPr>
              <a:t>Направления педагогического обеспечения индивидуальности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426450" cy="516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2311400"/>
                <a:gridCol w="5600700"/>
              </a:tblGrid>
              <a:tr h="516731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Психолого-педагогическая коррекция индивидуальных особенностей учащихся, помощь в решении проблем ребенка и его семьи.</a:t>
                      </a:r>
                      <a:endParaRPr lang="ru-RU" sz="20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Изучение учащихся, выявление трудностей в их жизнедеятельности и развитии, поддержка в решении проблем</a:t>
                      </a:r>
                      <a:endParaRPr lang="ru-RU" sz="2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r>
                        <a:rPr lang="ru-RU" sz="2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Забота о создании для детей нормальных жизненных условий в школе и дома</a:t>
                      </a:r>
                      <a:endParaRPr lang="ru-RU" sz="2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r>
                        <a:rPr lang="ru-RU" sz="2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 Организация мероприятий для формирования социально-правовой компетенции учеников и их родителей.</a:t>
                      </a:r>
                      <a:endParaRPr lang="ru-RU" sz="2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r>
                        <a:rPr lang="ru-RU" sz="2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 Привлечение специалистов школы (социального педагога, психолога) и других учреждений и организаций для работы по коррекции индивидуальных особенностей детей и оказанию помощи в решении проблем учащихся.</a:t>
                      </a:r>
                      <a:endParaRPr lang="ru-RU" sz="2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602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Проблемы развития </a:t>
            </a:r>
            <a:r>
              <a:rPr lang="ru-RU" b="1" dirty="0" smtClean="0">
                <a:solidFill>
                  <a:srgbClr val="FF0000"/>
                </a:solidFill>
              </a:rPr>
              <a:t>индивидуальности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Слабые психолого-педагогические знания и умения родителей</a:t>
            </a:r>
          </a:p>
          <a:p>
            <a:r>
              <a:rPr lang="ru-RU" dirty="0" smtClean="0"/>
              <a:t>Закрытость педагогов от родителей, отсутствие партнерских взаимоотношений</a:t>
            </a:r>
          </a:p>
          <a:p>
            <a:r>
              <a:rPr lang="ru-RU" dirty="0" smtClean="0"/>
              <a:t>Слабая возможность проявить себя у ученика, родителя</a:t>
            </a:r>
          </a:p>
          <a:p>
            <a:r>
              <a:rPr lang="ru-RU" dirty="0" smtClean="0"/>
              <a:t>Отсутствие возможности построения </a:t>
            </a:r>
            <a:r>
              <a:rPr lang="ru-RU" dirty="0"/>
              <a:t>индивидуальной образовательной и </a:t>
            </a:r>
            <a:r>
              <a:rPr lang="ru-RU" dirty="0" err="1"/>
              <a:t>деятельностной</a:t>
            </a:r>
            <a:r>
              <a:rPr lang="ru-RU" dirty="0"/>
              <a:t> </a:t>
            </a:r>
            <a:r>
              <a:rPr lang="ru-RU" dirty="0" smtClean="0"/>
              <a:t>траектории у учащегося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021" y="0"/>
            <a:ext cx="9166021" cy="7264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Пути и способы решения </a:t>
            </a:r>
            <a:r>
              <a:rPr lang="ru-RU" b="1" dirty="0" smtClean="0">
                <a:solidFill>
                  <a:srgbClr val="FF0000"/>
                </a:solidFill>
              </a:rPr>
              <a:t>проблем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49196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Обеспечить время и информационное сопровождение контактов школы и семьи</a:t>
            </a:r>
          </a:p>
          <a:p>
            <a:r>
              <a:rPr lang="ru-RU" dirty="0" smtClean="0"/>
              <a:t>Отношения родителей и педагогов как равноправных участников единого взросло-детского сообщества.</a:t>
            </a:r>
          </a:p>
          <a:p>
            <a:r>
              <a:rPr lang="ru-RU" dirty="0" smtClean="0"/>
              <a:t>Делать акценты не на трудностях и просчетах, а успехах и достижениях личностного роста</a:t>
            </a:r>
          </a:p>
          <a:p>
            <a:r>
              <a:rPr lang="ru-RU" dirty="0" smtClean="0"/>
              <a:t>Тематические встречи в неформальной обстановке</a:t>
            </a:r>
          </a:p>
          <a:p>
            <a:r>
              <a:rPr lang="ru-RU" dirty="0" smtClean="0"/>
              <a:t>Ведение индивидуальных карт учеников</a:t>
            </a:r>
          </a:p>
          <a:p>
            <a:r>
              <a:rPr lang="ru-RU" dirty="0"/>
              <a:t>Создание условий для расширения знаний обучающихся о самих себе, своих возможностях и способностях.</a:t>
            </a:r>
          </a:p>
          <a:p>
            <a:r>
              <a:rPr lang="ru-RU" dirty="0"/>
              <a:t>Воспитание интереса к самому себе, формирование собственной культуры самопознания, саморазвития, самовоспитания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6021" cy="7264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4200"/>
            <a:ext cx="84709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Памятка по обеспечению индивидуального образования </a:t>
            </a:r>
            <a:r>
              <a:rPr lang="ru-RU" sz="3600" b="1" dirty="0" smtClean="0">
                <a:solidFill>
                  <a:srgbClr val="FF0000"/>
                </a:solidFill>
              </a:rPr>
              <a:t>для </a:t>
            </a:r>
            <a:r>
              <a:rPr lang="ru-RU" sz="3600" b="1" i="1" dirty="0" smtClean="0">
                <a:solidFill>
                  <a:srgbClr val="FF0000"/>
                </a:solidFill>
              </a:rPr>
              <a:t>ребенка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4850" y="1727200"/>
            <a:ext cx="7981950" cy="5130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Каждый </a:t>
            </a:r>
            <a:r>
              <a:rPr lang="ru-RU" dirty="0"/>
              <a:t>ребенок уникален. Такого никогда не было и не будет. Но он есть! И каждое событие его жизни неповторимо. Это — </a:t>
            </a:r>
            <a:r>
              <a:rPr lang="ru-RU" b="1" dirty="0"/>
              <a:t>его </a:t>
            </a:r>
            <a:r>
              <a:rPr lang="ru-RU" dirty="0"/>
              <a:t>событие, а школа призвана обеспечить событийную жизнедеятельность детей.</a:t>
            </a:r>
          </a:p>
          <a:p>
            <a:pPr lvl="0"/>
            <a:r>
              <a:rPr lang="ru-RU" dirty="0"/>
              <a:t>Ребенок не готовится к жизни. Он уже живет — здесь и теперь. Пусть живет настоящей, полной детской жизнью!</a:t>
            </a:r>
          </a:p>
          <a:p>
            <a:pPr lvl="0"/>
            <a:r>
              <a:rPr lang="ru-RU" dirty="0"/>
              <a:t>Ребенок— это растущий человек, взрослый — уже выросший. Два человека способны понять друг друга.</a:t>
            </a:r>
          </a:p>
          <a:p>
            <a:pPr lvl="0"/>
            <a:r>
              <a:rPr lang="ru-RU" dirty="0"/>
              <a:t>Ребенок, как и педагог, имеет право быть самим собой.</a:t>
            </a:r>
          </a:p>
          <a:p>
            <a:pPr lvl="0"/>
            <a:r>
              <a:rPr lang="ru-RU" dirty="0"/>
              <a:t>Ребенок от рождения стремится к самостоятельности. Он хочет быть независимым; уверенным в себе и в других; уметь </a:t>
            </a:r>
            <a:r>
              <a:rPr lang="ru-RU" dirty="0" smtClean="0"/>
              <a:t>разбираться </a:t>
            </a:r>
            <a:r>
              <a:rPr lang="ru-RU" dirty="0"/>
              <a:t>во всем; иметь добрые взаимоотношения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021" y="0"/>
            <a:ext cx="9166021" cy="7264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4200"/>
            <a:ext cx="84709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Памятка по обеспечению индивидуального образования </a:t>
            </a:r>
            <a:r>
              <a:rPr lang="ru-RU" sz="3600" b="1" dirty="0" smtClean="0">
                <a:solidFill>
                  <a:srgbClr val="FF0000"/>
                </a:solidFill>
              </a:rPr>
              <a:t>для </a:t>
            </a:r>
            <a:r>
              <a:rPr lang="ru-RU" sz="3600" b="1" i="1" dirty="0" smtClean="0">
                <a:solidFill>
                  <a:srgbClr val="FF0000"/>
                </a:solidFill>
              </a:rPr>
              <a:t>ребенка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27200"/>
            <a:ext cx="8229600" cy="476091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Ребенок </a:t>
            </a:r>
            <a:r>
              <a:rPr lang="ru-RU" dirty="0"/>
              <a:t>хочет осуществить свое право на самоопределение, самореализацию. Школа должна обеспечить это право.</a:t>
            </a:r>
          </a:p>
          <a:p>
            <a:pPr lvl="0"/>
            <a:r>
              <a:rPr lang="ru-RU" dirty="0"/>
              <a:t>Не бывает виновных, плохих, трудных детей без виноватых, </a:t>
            </a:r>
            <a:r>
              <a:rPr lang="ru-RU" dirty="0" smtClean="0"/>
              <a:t>плохих </a:t>
            </a:r>
            <a:r>
              <a:rPr lang="ru-RU" dirty="0"/>
              <a:t>и трудных взрослых: бывают дети, нуждающиеся в нашей </a:t>
            </a:r>
            <a:r>
              <a:rPr lang="ru-RU" dirty="0" smtClean="0"/>
              <a:t>поддержке </a:t>
            </a:r>
            <a:r>
              <a:rPr lang="ru-RU" dirty="0"/>
              <a:t>и помощи.</a:t>
            </a:r>
          </a:p>
          <a:p>
            <a:pPr lvl="0"/>
            <a:r>
              <a:rPr lang="ru-RU" dirty="0"/>
              <a:t>Если взрослому не к чему придраться, то он придирается к тону ребенка!</a:t>
            </a:r>
          </a:p>
          <a:p>
            <a:pPr lvl="0"/>
            <a:r>
              <a:rPr lang="ru-RU" dirty="0"/>
              <a:t>Если вы сомневаетесь, как поступить, лучше не торопитесь и посоветуйтесь с самим ребенком.</a:t>
            </a:r>
          </a:p>
          <a:p>
            <a:pPr lvl="0"/>
            <a:r>
              <a:rPr lang="ru-RU" dirty="0"/>
              <a:t>Надо сотрудничать с ребенком в атмосфере открытости, </a:t>
            </a:r>
            <a:r>
              <a:rPr lang="ru-RU" dirty="0" smtClean="0"/>
              <a:t>свободы </a:t>
            </a:r>
            <a:r>
              <a:rPr lang="ru-RU" dirty="0"/>
              <a:t>и доверия.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021" y="0"/>
            <a:ext cx="9166021" cy="72644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4200"/>
            <a:ext cx="8229600" cy="48895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/>
              <a:t>      Все формы</a:t>
            </a:r>
            <a:r>
              <a:rPr lang="ru-RU" sz="4400" b="1" dirty="0"/>
              <a:t>, все </a:t>
            </a:r>
            <a:r>
              <a:rPr lang="ru-RU" sz="4400" b="1" dirty="0" smtClean="0"/>
              <a:t>содержание </a:t>
            </a:r>
            <a:r>
              <a:rPr lang="ru-RU" sz="4400" b="1" dirty="0"/>
              <a:t>работы педагогов, </a:t>
            </a:r>
            <a:r>
              <a:rPr lang="ru-RU" sz="4400" b="1" dirty="0" smtClean="0"/>
              <a:t>учителей-предметников </a:t>
            </a:r>
            <a:r>
              <a:rPr lang="ru-RU" sz="4400" b="1" dirty="0"/>
              <a:t>определяется исключительно его отношением к </a:t>
            </a:r>
            <a:r>
              <a:rPr lang="ru-RU" sz="4400" b="1" dirty="0" smtClean="0"/>
              <a:t>                          </a:t>
            </a:r>
            <a:r>
              <a:rPr lang="ru-RU" sz="4400" b="1" dirty="0" smtClean="0">
                <a:solidFill>
                  <a:srgbClr val="FF0000"/>
                </a:solidFill>
              </a:rPr>
              <a:t>РЕБЕНКУ </a:t>
            </a:r>
            <a:r>
              <a:rPr lang="ru-RU" sz="4400" b="1" dirty="0">
                <a:solidFill>
                  <a:srgbClr val="FF0000"/>
                </a:solidFill>
              </a:rPr>
              <a:t>КАК </a:t>
            </a:r>
            <a:r>
              <a:rPr lang="ru-RU" sz="4400" b="1" dirty="0" smtClean="0">
                <a:solidFill>
                  <a:srgbClr val="FF0000"/>
                </a:solidFill>
              </a:rPr>
              <a:t>ЦЕНТРУ </a:t>
            </a:r>
            <a:r>
              <a:rPr lang="ru-RU" sz="4400" b="1" dirty="0">
                <a:solidFill>
                  <a:srgbClr val="FF0000"/>
                </a:solidFill>
              </a:rPr>
              <a:t>СИСТЕМЫ ОБРАЗОВАНИЯ.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602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Развитие индивидуальности проходит 3 этапа: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1400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«Я и мир вокруг» (</a:t>
            </a:r>
            <a:r>
              <a:rPr lang="ru-RU" dirty="0" err="1"/>
              <a:t>самооткрытие</a:t>
            </a:r>
            <a:r>
              <a:rPr lang="ru-RU" dirty="0"/>
              <a:t> и </a:t>
            </a:r>
            <a:r>
              <a:rPr lang="ru-RU" dirty="0" err="1"/>
              <a:t>самоузнавание</a:t>
            </a:r>
            <a:r>
              <a:rPr lang="ru-RU" dirty="0"/>
              <a:t>) – начальная школа;</a:t>
            </a:r>
          </a:p>
          <a:p>
            <a:r>
              <a:rPr lang="ru-RU" dirty="0"/>
              <a:t>2. «Я и мой внутренний мир» (самопознание, рефлексия, апробация разных сфер проявления) – основная школа;</a:t>
            </a:r>
          </a:p>
          <a:p>
            <a:r>
              <a:rPr lang="ru-RU" dirty="0"/>
              <a:t>3. «Я в мире» (</a:t>
            </a:r>
            <a:r>
              <a:rPr lang="ru-RU" dirty="0" err="1"/>
              <a:t>самопроектирование</a:t>
            </a:r>
            <a:r>
              <a:rPr lang="ru-RU" dirty="0"/>
              <a:t>, самоопределение) – старшая школа.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6021" cy="685800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850900"/>
          <a:ext cx="8229600" cy="555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602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Развитие </a:t>
            </a:r>
            <a:r>
              <a:rPr lang="ru-RU" b="1" dirty="0" smtClean="0">
                <a:solidFill>
                  <a:srgbClr val="FF0000"/>
                </a:solidFill>
              </a:rPr>
              <a:t>индивидуальности </a:t>
            </a:r>
            <a:r>
              <a:rPr lang="ru-RU" dirty="0" smtClean="0">
                <a:solidFill>
                  <a:srgbClr val="FF0000"/>
                </a:solidFill>
              </a:rPr>
              <a:t>ученика («Колесо </a:t>
            </a:r>
            <a:r>
              <a:rPr lang="ru-RU" b="1" dirty="0" smtClean="0">
                <a:solidFill>
                  <a:srgbClr val="FF0000"/>
                </a:solidFill>
              </a:rPr>
              <a:t>воспитания»)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68725"/>
            <a:ext cx="4330700" cy="4049395"/>
            <a:chOff x="2371" y="9924"/>
            <a:chExt cx="4890" cy="483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2371" y="9924"/>
              <a:ext cx="4890" cy="4830"/>
              <a:chOff x="1635" y="7995"/>
              <a:chExt cx="4890" cy="4830"/>
            </a:xfrm>
          </p:grpSpPr>
          <p:grpSp>
            <p:nvGrpSpPr>
              <p:cNvPr id="2052" name="Group 4"/>
              <p:cNvGrpSpPr>
                <a:grpSpLocks/>
              </p:cNvGrpSpPr>
              <p:nvPr/>
            </p:nvGrpSpPr>
            <p:grpSpPr bwMode="auto">
              <a:xfrm>
                <a:off x="1635" y="7995"/>
                <a:ext cx="4890" cy="4830"/>
                <a:chOff x="6525" y="9825"/>
                <a:chExt cx="4890" cy="4830"/>
              </a:xfrm>
            </p:grpSpPr>
            <p:sp>
              <p:nvSpPr>
                <p:cNvPr id="205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9465" y="11100"/>
                  <a:ext cx="1635" cy="40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ППодчинениеодчинение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54" name="Oval 6"/>
                <p:cNvSpPr>
                  <a:spLocks noChangeArrowheads="1"/>
                </p:cNvSpPr>
                <p:nvPr/>
              </p:nvSpPr>
              <p:spPr bwMode="auto">
                <a:xfrm>
                  <a:off x="6525" y="9825"/>
                  <a:ext cx="4785" cy="4365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7030A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600"/>
                </a:p>
              </p:txBody>
            </p:sp>
            <p:sp>
              <p:nvSpPr>
                <p:cNvPr id="20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6840" y="11100"/>
                  <a:ext cx="1635" cy="40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Подражание</a:t>
                  </a:r>
                  <a:endPara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390" y="12134"/>
                  <a:ext cx="1710" cy="40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Соревнование</a:t>
                  </a:r>
                  <a:endPara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840" y="12134"/>
                  <a:ext cx="1635" cy="40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Преодоление</a:t>
                  </a:r>
                  <a:endPara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2058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6525" y="11985"/>
                  <a:ext cx="1875" cy="0"/>
                </a:xfrm>
                <a:prstGeom prst="straightConnector1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059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7380" y="10382"/>
                  <a:ext cx="1200" cy="1048"/>
                </a:xfrm>
                <a:prstGeom prst="straightConnector1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060" name="AutoShape 12"/>
                <p:cNvCxnSpPr>
                  <a:cxnSpLocks noChangeShapeType="1"/>
                </p:cNvCxnSpPr>
                <p:nvPr/>
              </p:nvCxnSpPr>
              <p:spPr bwMode="auto">
                <a:xfrm flipH="1">
                  <a:off x="9195" y="10382"/>
                  <a:ext cx="1170" cy="1048"/>
                </a:xfrm>
                <a:prstGeom prst="straightConnector1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2061" name="Oval 13"/>
                <p:cNvSpPr>
                  <a:spLocks noChangeArrowheads="1"/>
                </p:cNvSpPr>
                <p:nvPr/>
              </p:nvSpPr>
              <p:spPr bwMode="auto">
                <a:xfrm>
                  <a:off x="8400" y="11355"/>
                  <a:ext cx="1065" cy="118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BD4B4"/>
                    </a:gs>
                  </a:gsLst>
                  <a:lin ang="5400000" scaled="1"/>
                </a:gradFill>
                <a:ln w="12700">
                  <a:solidFill>
                    <a:srgbClr val="FABF8F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Calibri" pitchFamily="34" charset="0"/>
                    </a:rPr>
                    <a:t>Я</a:t>
                  </a:r>
                  <a:endPara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2062" name="AutoShape 1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15" y="12435"/>
                  <a:ext cx="1185" cy="945"/>
                </a:xfrm>
                <a:prstGeom prst="straightConnector1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063" name="AutoShape 15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9315" y="12435"/>
                  <a:ext cx="1050" cy="1110"/>
                </a:xfrm>
                <a:prstGeom prst="straightConnector1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206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8100" y="10050"/>
                  <a:ext cx="1635" cy="40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Повторение</a:t>
                  </a:r>
                  <a:endPara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6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9060" y="10545"/>
                  <a:ext cx="675" cy="405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8064A2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На-</a:t>
                  </a:r>
                  <a:endPara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6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8100" y="12900"/>
                  <a:ext cx="675" cy="405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8064A2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до</a:t>
                  </a:r>
                  <a:endPara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67" name="AutoShape 19"/>
                <p:cNvSpPr>
                  <a:spLocks noChangeArrowheads="1"/>
                </p:cNvSpPr>
                <p:nvPr/>
              </p:nvSpPr>
              <p:spPr bwMode="auto">
                <a:xfrm>
                  <a:off x="6990" y="11430"/>
                  <a:ext cx="1035" cy="478"/>
                </a:xfrm>
                <a:prstGeom prst="diamond">
                  <a:avLst/>
                </a:prstGeom>
                <a:solidFill>
                  <a:srgbClr val="FFFFFF"/>
                </a:solidFill>
                <a:ln w="31750">
                  <a:solidFill>
                    <a:srgbClr val="4BACC6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Хо-</a:t>
                  </a:r>
                  <a:endPara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68" name="AutoShape 20"/>
                <p:cNvSpPr>
                  <a:spLocks noChangeArrowheads="1"/>
                </p:cNvSpPr>
                <p:nvPr/>
              </p:nvSpPr>
              <p:spPr bwMode="auto">
                <a:xfrm>
                  <a:off x="9870" y="11430"/>
                  <a:ext cx="1035" cy="478"/>
                </a:xfrm>
                <a:prstGeom prst="diamond">
                  <a:avLst/>
                </a:prstGeom>
                <a:solidFill>
                  <a:srgbClr val="FFFFFF"/>
                </a:solidFill>
                <a:ln w="31750">
                  <a:solidFill>
                    <a:srgbClr val="4BACC6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чу</a:t>
                  </a:r>
                  <a:endPara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69" name="Oval 21"/>
                <p:cNvSpPr>
                  <a:spLocks noChangeArrowheads="1"/>
                </p:cNvSpPr>
                <p:nvPr/>
              </p:nvSpPr>
              <p:spPr bwMode="auto">
                <a:xfrm>
                  <a:off x="8025" y="10470"/>
                  <a:ext cx="840" cy="480"/>
                </a:xfrm>
                <a:prstGeom prst="ellipse">
                  <a:avLst/>
                </a:prstGeom>
                <a:solidFill>
                  <a:srgbClr val="FFFFFF"/>
                </a:solidFill>
                <a:ln w="31750">
                  <a:solidFill>
                    <a:srgbClr val="F79646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Мо-</a:t>
                  </a:r>
                  <a:endPara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70" name="Oval 22"/>
                <p:cNvSpPr>
                  <a:spLocks noChangeArrowheads="1"/>
                </p:cNvSpPr>
                <p:nvPr/>
              </p:nvSpPr>
              <p:spPr bwMode="auto">
                <a:xfrm>
                  <a:off x="8895" y="12825"/>
                  <a:ext cx="840" cy="480"/>
                </a:xfrm>
                <a:prstGeom prst="ellipse">
                  <a:avLst/>
                </a:prstGeom>
                <a:solidFill>
                  <a:srgbClr val="FFFFFF"/>
                </a:solidFill>
                <a:ln w="31750">
                  <a:solidFill>
                    <a:srgbClr val="F79646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гу</a:t>
                  </a:r>
                  <a:endPara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2071" name="AutoShape 23"/>
                <p:cNvCxnSpPr>
                  <a:cxnSpLocks noChangeShapeType="1"/>
                </p:cNvCxnSpPr>
                <p:nvPr/>
              </p:nvCxnSpPr>
              <p:spPr bwMode="auto">
                <a:xfrm>
                  <a:off x="8475" y="10950"/>
                  <a:ext cx="720" cy="18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 type="triangle" w="med" len="med"/>
                </a:ln>
              </p:spPr>
            </p:cxnSp>
            <p:cxnSp>
              <p:nvCxnSpPr>
                <p:cNvPr id="2072" name="AutoShape 24"/>
                <p:cNvCxnSpPr>
                  <a:cxnSpLocks noChangeShapeType="1"/>
                </p:cNvCxnSpPr>
                <p:nvPr/>
              </p:nvCxnSpPr>
              <p:spPr bwMode="auto">
                <a:xfrm flipH="1">
                  <a:off x="8475" y="10950"/>
                  <a:ext cx="720" cy="195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 type="triangle" w="med" len="med"/>
                </a:ln>
              </p:spPr>
            </p:cxnSp>
            <p:cxnSp>
              <p:nvCxnSpPr>
                <p:cNvPr id="2073" name="AutoShape 25"/>
                <p:cNvCxnSpPr>
                  <a:cxnSpLocks noChangeShapeType="1"/>
                </p:cNvCxnSpPr>
                <p:nvPr/>
              </p:nvCxnSpPr>
              <p:spPr bwMode="auto">
                <a:xfrm>
                  <a:off x="8100" y="11670"/>
                  <a:ext cx="177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 type="triangle" w="med" len="med"/>
                </a:ln>
              </p:spPr>
            </p:cxn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6840" y="14190"/>
                  <a:ext cx="4575" cy="465"/>
                </a:xfrm>
                <a:prstGeom prst="rect">
                  <a:avLst/>
                </a:prstGeom>
                <a:solidFill>
                  <a:srgbClr val="FFFF00">
                    <a:alpha val="42999"/>
                  </a:srgbClr>
                </a:solidFill>
                <a:ln w="31750">
                  <a:solidFill>
                    <a:srgbClr val="4BACC6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Мы</a:t>
                  </a:r>
                  <a:endPara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3210" y="11715"/>
                <a:ext cx="16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Озарение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cxnSp>
          <p:nvCxnSpPr>
            <p:cNvPr id="2076" name="AutoShape 28"/>
            <p:cNvCxnSpPr>
              <a:cxnSpLocks noChangeShapeType="1"/>
            </p:cNvCxnSpPr>
            <p:nvPr/>
          </p:nvCxnSpPr>
          <p:spPr bwMode="auto">
            <a:xfrm flipH="1">
              <a:off x="5311" y="12084"/>
              <a:ext cx="1770" cy="1"/>
            </a:xfrm>
            <a:prstGeom prst="straightConnector1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077" name="Group 29"/>
          <p:cNvGrpSpPr>
            <a:grpSpLocks/>
          </p:cNvGrpSpPr>
          <p:nvPr/>
        </p:nvGrpSpPr>
        <p:grpSpPr bwMode="auto">
          <a:xfrm>
            <a:off x="4483100" y="1485900"/>
            <a:ext cx="4489449" cy="4132220"/>
            <a:chOff x="6180" y="8535"/>
            <a:chExt cx="4890" cy="4830"/>
          </a:xfrm>
        </p:grpSpPr>
        <p:cxnSp>
          <p:nvCxnSpPr>
            <p:cNvPr id="2078" name="AutoShape 30"/>
            <p:cNvCxnSpPr>
              <a:cxnSpLocks noChangeShapeType="1"/>
            </p:cNvCxnSpPr>
            <p:nvPr/>
          </p:nvCxnSpPr>
          <p:spPr bwMode="auto">
            <a:xfrm>
              <a:off x="6180" y="10695"/>
              <a:ext cx="4785" cy="1"/>
            </a:xfrm>
            <a:prstGeom prst="straightConnector1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</p:cxn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9120" y="9735"/>
              <a:ext cx="1635" cy="4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Подчинение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0" name="Text Box 32"/>
            <p:cNvSpPr txBox="1">
              <a:spLocks noChangeArrowheads="1"/>
            </p:cNvSpPr>
            <p:nvPr/>
          </p:nvSpPr>
          <p:spPr bwMode="auto">
            <a:xfrm>
              <a:off x="7755" y="12255"/>
              <a:ext cx="1635" cy="4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Озарение</a:t>
              </a:r>
              <a:endParaRPr kumimoji="0" 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6180" y="8535"/>
              <a:ext cx="4785" cy="4365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082" name="Text Box 34"/>
            <p:cNvSpPr txBox="1">
              <a:spLocks noChangeArrowheads="1"/>
            </p:cNvSpPr>
            <p:nvPr/>
          </p:nvSpPr>
          <p:spPr bwMode="auto">
            <a:xfrm>
              <a:off x="6420" y="9810"/>
              <a:ext cx="1635" cy="4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Подражание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3" name="Text Box 35"/>
            <p:cNvSpPr txBox="1">
              <a:spLocks noChangeArrowheads="1"/>
            </p:cNvSpPr>
            <p:nvPr/>
          </p:nvSpPr>
          <p:spPr bwMode="auto">
            <a:xfrm>
              <a:off x="9195" y="11167"/>
              <a:ext cx="1710" cy="4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Соревнование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4" name="Text Box 36"/>
            <p:cNvSpPr txBox="1">
              <a:spLocks noChangeArrowheads="1"/>
            </p:cNvSpPr>
            <p:nvPr/>
          </p:nvSpPr>
          <p:spPr bwMode="auto">
            <a:xfrm>
              <a:off x="6300" y="11130"/>
              <a:ext cx="1635" cy="4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Преодоление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85" name="AutoShape 37"/>
            <p:cNvCxnSpPr>
              <a:cxnSpLocks noChangeShapeType="1"/>
            </p:cNvCxnSpPr>
            <p:nvPr/>
          </p:nvCxnSpPr>
          <p:spPr bwMode="auto">
            <a:xfrm>
              <a:off x="7035" y="9092"/>
              <a:ext cx="3135" cy="3238"/>
            </a:xfrm>
            <a:prstGeom prst="straightConnector1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2086" name="AutoShape 38"/>
            <p:cNvCxnSpPr>
              <a:cxnSpLocks noChangeShapeType="1"/>
            </p:cNvCxnSpPr>
            <p:nvPr/>
          </p:nvCxnSpPr>
          <p:spPr bwMode="auto">
            <a:xfrm flipV="1">
              <a:off x="7035" y="9015"/>
              <a:ext cx="3015" cy="3315"/>
            </a:xfrm>
            <a:prstGeom prst="straightConnector1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</p:cxnSp>
        <p:sp>
          <p:nvSpPr>
            <p:cNvPr id="2087" name="Text Box 39"/>
            <p:cNvSpPr txBox="1">
              <a:spLocks noChangeArrowheads="1"/>
            </p:cNvSpPr>
            <p:nvPr/>
          </p:nvSpPr>
          <p:spPr bwMode="auto">
            <a:xfrm>
              <a:off x="7755" y="8760"/>
              <a:ext cx="1635" cy="4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Повторение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8" name="Text Box 40"/>
            <p:cNvSpPr txBox="1">
              <a:spLocks noChangeArrowheads="1"/>
            </p:cNvSpPr>
            <p:nvPr/>
          </p:nvSpPr>
          <p:spPr bwMode="auto">
            <a:xfrm>
              <a:off x="9675" y="10140"/>
              <a:ext cx="675" cy="405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На-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9" name="Text Box 41"/>
            <p:cNvSpPr txBox="1">
              <a:spLocks noChangeArrowheads="1"/>
            </p:cNvSpPr>
            <p:nvPr/>
          </p:nvSpPr>
          <p:spPr bwMode="auto">
            <a:xfrm>
              <a:off x="6870" y="10740"/>
              <a:ext cx="675" cy="405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до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0" name="AutoShape 42"/>
            <p:cNvSpPr>
              <a:spLocks noChangeArrowheads="1"/>
            </p:cNvSpPr>
            <p:nvPr/>
          </p:nvSpPr>
          <p:spPr bwMode="auto">
            <a:xfrm>
              <a:off x="6645" y="10140"/>
              <a:ext cx="1035" cy="478"/>
            </a:xfrm>
            <a:prstGeom prst="diamond">
              <a:avLst/>
            </a:prstGeom>
            <a:solidFill>
              <a:srgbClr val="FFFFFF"/>
            </a:solidFill>
            <a:ln w="31750">
              <a:solidFill>
                <a:srgbClr val="4BACC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Хо-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1" name="AutoShape 43"/>
            <p:cNvSpPr>
              <a:spLocks noChangeArrowheads="1"/>
            </p:cNvSpPr>
            <p:nvPr/>
          </p:nvSpPr>
          <p:spPr bwMode="auto">
            <a:xfrm>
              <a:off x="9532" y="10802"/>
              <a:ext cx="1035" cy="478"/>
            </a:xfrm>
            <a:prstGeom prst="diamond">
              <a:avLst/>
            </a:prstGeom>
            <a:solidFill>
              <a:srgbClr val="FFFFFF"/>
            </a:solidFill>
            <a:ln w="31750">
              <a:solidFill>
                <a:srgbClr val="4BACC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чу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2" name="Oval 44"/>
            <p:cNvSpPr>
              <a:spLocks noChangeArrowheads="1"/>
            </p:cNvSpPr>
            <p:nvPr/>
          </p:nvSpPr>
          <p:spPr bwMode="auto">
            <a:xfrm>
              <a:off x="8055" y="9180"/>
              <a:ext cx="990" cy="480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rgbClr val="F7964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Мо-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3" name="Oval 45"/>
            <p:cNvSpPr>
              <a:spLocks noChangeArrowheads="1"/>
            </p:cNvSpPr>
            <p:nvPr/>
          </p:nvSpPr>
          <p:spPr bwMode="auto">
            <a:xfrm>
              <a:off x="8130" y="11535"/>
              <a:ext cx="840" cy="480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rgbClr val="F7964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гу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94" name="AutoShape 46"/>
            <p:cNvCxnSpPr>
              <a:cxnSpLocks noChangeShapeType="1"/>
            </p:cNvCxnSpPr>
            <p:nvPr/>
          </p:nvCxnSpPr>
          <p:spPr bwMode="auto">
            <a:xfrm flipH="1">
              <a:off x="7545" y="10380"/>
              <a:ext cx="1980" cy="66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</p:cxnSp>
        <p:cxnSp>
          <p:nvCxnSpPr>
            <p:cNvPr id="2095" name="AutoShape 47"/>
            <p:cNvCxnSpPr>
              <a:cxnSpLocks noChangeShapeType="1"/>
            </p:cNvCxnSpPr>
            <p:nvPr/>
          </p:nvCxnSpPr>
          <p:spPr bwMode="auto">
            <a:xfrm>
              <a:off x="8550" y="9735"/>
              <a:ext cx="1" cy="18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</p:cxnSp>
        <p:cxnSp>
          <p:nvCxnSpPr>
            <p:cNvPr id="2096" name="AutoShape 48"/>
            <p:cNvCxnSpPr>
              <a:cxnSpLocks noChangeShapeType="1"/>
            </p:cNvCxnSpPr>
            <p:nvPr/>
          </p:nvCxnSpPr>
          <p:spPr bwMode="auto">
            <a:xfrm>
              <a:off x="7755" y="10380"/>
              <a:ext cx="1695" cy="66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</p:cxn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6495" y="12900"/>
              <a:ext cx="4575" cy="465"/>
            </a:xfrm>
            <a:prstGeom prst="rect">
              <a:avLst/>
            </a:prstGeom>
            <a:solidFill>
              <a:srgbClr val="FFFF00">
                <a:alpha val="42999"/>
              </a:srgbClr>
            </a:solidFill>
            <a:ln w="31750">
              <a:solidFill>
                <a:srgbClr val="4BACC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Мы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6037252" y="4668479"/>
            <a:ext cx="1447995" cy="33954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Озарение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098" name="AutoShape 50"/>
          <p:cNvCxnSpPr>
            <a:cxnSpLocks noChangeShapeType="1"/>
            <a:endCxn id="2081" idx="6"/>
          </p:cNvCxnSpPr>
          <p:nvPr/>
        </p:nvCxnSpPr>
        <p:spPr bwMode="auto">
          <a:xfrm>
            <a:off x="4515629" y="3267973"/>
            <a:ext cx="4360521" cy="85126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</p:cxn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61131" y="2400620"/>
            <a:ext cx="1325670" cy="3521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Подчинение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Text Box 51"/>
          <p:cNvSpPr txBox="1">
            <a:spLocks noChangeArrowheads="1"/>
          </p:cNvSpPr>
          <p:nvPr/>
        </p:nvSpPr>
        <p:spPr bwMode="auto">
          <a:xfrm>
            <a:off x="2845618" y="2530544"/>
            <a:ext cx="1325670" cy="3284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Подчинение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2098928" y="5657671"/>
            <a:ext cx="67772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Поворот колеса обеспечивает выход наверх таких педагогических явлений, как «озарение», «соревнование», «преодоление».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602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Содержание работы школы с родителями состоит в следующем: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) повышение психолого-педагогических знаний родителей (лекции, семинары, индивидуальные консультации, практикумы);</a:t>
            </a:r>
          </a:p>
          <a:p>
            <a:r>
              <a:rPr lang="ru-RU" dirty="0"/>
              <a:t>2) вовлечение родителей в учебно-воспитательный процесс (родительские собрания, совместные творческие дела, помощь в укреплении материально-технической базы);</a:t>
            </a:r>
          </a:p>
          <a:p>
            <a:r>
              <a:rPr lang="ru-RU" dirty="0"/>
              <a:t>3) участие родителей в управлении школой </a:t>
            </a:r>
            <a:r>
              <a:rPr lang="ru-RU" dirty="0" smtClean="0"/>
              <a:t>                                           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(</a:t>
            </a:r>
            <a:r>
              <a:rPr lang="ru-RU" dirty="0"/>
              <a:t>совет школы, родительские комитеты).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6021" cy="74072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 работе с родителями используются различные формы: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17638"/>
            <a:ext cx="7848600" cy="4525963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800" dirty="0" smtClean="0"/>
              <a:t>Родительские </a:t>
            </a:r>
            <a:r>
              <a:rPr lang="ru-RU" sz="2800" dirty="0"/>
              <a:t>собрания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800" dirty="0"/>
              <a:t> </a:t>
            </a:r>
            <a:r>
              <a:rPr lang="ru-RU" sz="2800" dirty="0" err="1"/>
              <a:t>Общеклассные</a:t>
            </a:r>
            <a:r>
              <a:rPr lang="ru-RU" sz="2800" dirty="0"/>
              <a:t> и общешкольные конференции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800" dirty="0"/>
              <a:t> Индивидуальные консультации педагога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800" dirty="0"/>
              <a:t> Посещения на дому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800" dirty="0"/>
              <a:t> Родительские тренинги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800" dirty="0"/>
              <a:t> Дискуссии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800" dirty="0"/>
              <a:t> Психологические разминки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800" dirty="0"/>
              <a:t> Круглые столы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800" dirty="0"/>
              <a:t> Устные журналы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800" dirty="0"/>
              <a:t> Практикумы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800" dirty="0"/>
              <a:t> Родительские вечера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800" dirty="0"/>
              <a:t> Родительские чтения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800" dirty="0"/>
              <a:t> </a:t>
            </a:r>
            <a:r>
              <a:rPr lang="ru-RU" sz="2800" dirty="0" smtClean="0"/>
              <a:t>   Родительские </a:t>
            </a:r>
            <a:r>
              <a:rPr lang="ru-RU" sz="2800" dirty="0"/>
              <a:t>ринги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021" y="-260350"/>
            <a:ext cx="9166021" cy="73929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8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Формы психолого-педагогического просвещения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17600"/>
            <a:ext cx="8470900" cy="6045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b="1" dirty="0" smtClean="0"/>
              <a:t>Университет </a:t>
            </a:r>
            <a:r>
              <a:rPr lang="ru-RU" sz="2400" b="1" dirty="0"/>
              <a:t>педагогических знаний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b="1" dirty="0" smtClean="0"/>
              <a:t> </a:t>
            </a:r>
            <a:r>
              <a:rPr lang="ru-RU" sz="2400" b="1" dirty="0"/>
              <a:t>Лекция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b="1" dirty="0" smtClean="0"/>
              <a:t> </a:t>
            </a:r>
            <a:r>
              <a:rPr lang="ru-RU" sz="2400" b="1" dirty="0"/>
              <a:t>Конференция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b="1" dirty="0"/>
              <a:t>Родительские конференции (общешкольные, классные)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b="1" dirty="0" smtClean="0"/>
              <a:t>Практикум </a:t>
            </a:r>
            <a:r>
              <a:rPr lang="ru-RU" sz="2400" b="1" dirty="0"/>
              <a:t>(форма выработки у родителей педагогических умений по воспитанию детей, эффективному расширению возникающих педагогических ситуаций, тренировка педагогического мышления у родителей).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b="1" dirty="0" smtClean="0"/>
              <a:t>Открытые </a:t>
            </a:r>
            <a:r>
              <a:rPr lang="ru-RU" sz="2400" b="1" dirty="0"/>
              <a:t>уроки </a:t>
            </a:r>
            <a:r>
              <a:rPr lang="ru-RU" sz="2400" b="1" dirty="0" smtClean="0"/>
              <a:t>(ознакомление </a:t>
            </a:r>
            <a:r>
              <a:rPr lang="ru-RU" sz="2400" b="1" dirty="0"/>
              <a:t>родителей с новыми программами по предмету, методикой преподавания, требованиями </a:t>
            </a:r>
            <a:r>
              <a:rPr lang="ru-RU" sz="2400" b="1" dirty="0" smtClean="0"/>
              <a:t>учителя)</a:t>
            </a:r>
            <a:endParaRPr lang="ru-RU" sz="2400" b="1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b="1" dirty="0" smtClean="0"/>
              <a:t>Индивидуальные </a:t>
            </a:r>
            <a:r>
              <a:rPr lang="ru-RU" sz="2400" b="1" dirty="0"/>
              <a:t>тематические консультации (обмен информацией, дающей реальное представление о школьных делах и поведении ребенка, его проблемах).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6600"/>
                </a:solidFill>
              </a:rPr>
              <a:t>   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602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8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Формы психолого-педагогического просвещения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17600"/>
            <a:ext cx="8470900" cy="604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6600"/>
                </a:solidFill>
              </a:rPr>
              <a:t>   Содержание индивидуальной консультации:</a:t>
            </a:r>
            <a:endParaRPr lang="ru-RU" sz="2400" b="1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6600"/>
                </a:solidFill>
              </a:rPr>
              <a:t>       – </a:t>
            </a:r>
            <a:r>
              <a:rPr lang="ru-RU" sz="2400" b="1" dirty="0">
                <a:solidFill>
                  <a:srgbClr val="006600"/>
                </a:solidFill>
              </a:rPr>
              <a:t>особенности здоровья ребенка;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6600"/>
                </a:solidFill>
              </a:rPr>
              <a:t>       – </a:t>
            </a:r>
            <a:r>
              <a:rPr lang="ru-RU" sz="2400" b="1" dirty="0">
                <a:solidFill>
                  <a:srgbClr val="006600"/>
                </a:solidFill>
              </a:rPr>
              <a:t>его увлечения, интересы;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6600"/>
                </a:solidFill>
              </a:rPr>
              <a:t>       – </a:t>
            </a:r>
            <a:r>
              <a:rPr lang="ru-RU" sz="2400" b="1" dirty="0">
                <a:solidFill>
                  <a:srgbClr val="006600"/>
                </a:solidFill>
              </a:rPr>
              <a:t>предпочтения в общении в семье;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6600"/>
                </a:solidFill>
              </a:rPr>
              <a:t>       – </a:t>
            </a:r>
            <a:r>
              <a:rPr lang="ru-RU" sz="2400" b="1" dirty="0">
                <a:solidFill>
                  <a:srgbClr val="006600"/>
                </a:solidFill>
              </a:rPr>
              <a:t>поведенческие реакции;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6600"/>
                </a:solidFill>
              </a:rPr>
              <a:t>       – </a:t>
            </a:r>
            <a:r>
              <a:rPr lang="ru-RU" sz="2400" b="1" dirty="0">
                <a:solidFill>
                  <a:srgbClr val="006600"/>
                </a:solidFill>
              </a:rPr>
              <a:t>особенности характера;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6600"/>
                </a:solidFill>
              </a:rPr>
              <a:t>       – </a:t>
            </a:r>
            <a:r>
              <a:rPr lang="ru-RU" sz="2400" b="1" dirty="0">
                <a:solidFill>
                  <a:srgbClr val="006600"/>
                </a:solidFill>
              </a:rPr>
              <a:t>мотивации учения;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6600"/>
                </a:solidFill>
              </a:rPr>
              <a:t>        – </a:t>
            </a:r>
            <a:r>
              <a:rPr lang="ru-RU" sz="2400" b="1" dirty="0">
                <a:solidFill>
                  <a:srgbClr val="006600"/>
                </a:solidFill>
              </a:rPr>
              <a:t>моральные ценности семьи.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Посещение </a:t>
            </a:r>
            <a:r>
              <a:rPr lang="ru-RU" sz="2400" dirty="0"/>
              <a:t>семьи (индивидуальная работа педагога с родителями, знакомство с условиями </a:t>
            </a:r>
            <a:r>
              <a:rPr lang="ru-RU" sz="2400" dirty="0" smtClean="0"/>
              <a:t>жизни</a:t>
            </a:r>
            <a:r>
              <a:rPr lang="ru-RU" sz="2400" dirty="0"/>
              <a:t>).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  Родительское </a:t>
            </a:r>
            <a:r>
              <a:rPr lang="ru-RU" sz="2400" dirty="0"/>
              <a:t>собрание (форма анализа, осмысления на </a:t>
            </a:r>
            <a:r>
              <a:rPr lang="ru-RU" sz="24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основе </a:t>
            </a:r>
            <a:r>
              <a:rPr lang="ru-RU" sz="2400" dirty="0"/>
              <a:t>данных </a:t>
            </a:r>
            <a:r>
              <a:rPr lang="ru-RU" sz="2400" dirty="0" smtClean="0"/>
              <a:t>педагогической </a:t>
            </a:r>
            <a:r>
              <a:rPr lang="ru-RU" sz="2400" dirty="0"/>
              <a:t>науки опыта воспитания).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нночка.MY_COMPUTER\Рабочий стол\Фон для презентации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602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 по проведению родительских собраний: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4850" y="1600200"/>
            <a:ext cx="798195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Родительское собрание должно просвещать родителей, а не констатировать ошибки и неудачи детей.</a:t>
            </a:r>
          </a:p>
          <a:p>
            <a:r>
              <a:rPr lang="ru-RU" dirty="0"/>
              <a:t>2. Тема собрания должна учитывать возрастные особенности детей.</a:t>
            </a:r>
          </a:p>
          <a:p>
            <a:r>
              <a:rPr lang="ru-RU" dirty="0"/>
              <a:t>3. Собрание должно носить как теоретический, так и практический характер: анализ ситуаций, тренинги, дискуссии и т. д.</a:t>
            </a:r>
          </a:p>
          <a:p>
            <a:r>
              <a:rPr lang="ru-RU" dirty="0"/>
              <a:t>4. Собрание не должно заниматься обсуждением и осуждением личностей </a:t>
            </a:r>
            <a:r>
              <a:rPr lang="ru-RU" dirty="0" smtClean="0"/>
              <a:t>                                 </a:t>
            </a:r>
          </a:p>
          <a:p>
            <a:pPr>
              <a:buNone/>
            </a:pPr>
            <a:r>
              <a:rPr lang="ru-RU" dirty="0" smtClean="0"/>
              <a:t>             учащихся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1178</Words>
  <Application>Microsoft Office PowerPoint</Application>
  <PresentationFormat>Экран (4:3)</PresentationFormat>
  <Paragraphs>156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Взаимодействие педагога с родителями как фактор содействия становлению индивидуальности детей. </vt:lpstr>
      <vt:lpstr>Развитие индивидуальности проходит 3 этапа:</vt:lpstr>
      <vt:lpstr>Слайд 3</vt:lpstr>
      <vt:lpstr>Развитие индивидуальности ученика («Колесо воспитания») </vt:lpstr>
      <vt:lpstr>Содержание работы школы с родителями состоит в следующем:</vt:lpstr>
      <vt:lpstr>В работе с родителями используются различные формы: </vt:lpstr>
      <vt:lpstr>Формы психолого-педагогического просвещения</vt:lpstr>
      <vt:lpstr>Формы психолого-педагогического просвещения</vt:lpstr>
      <vt:lpstr>Рекомендации по проведению родительских собраний:</vt:lpstr>
      <vt:lpstr>Если:</vt:lpstr>
      <vt:lpstr>Направления педагогического обеспечения индивидуальности</vt:lpstr>
      <vt:lpstr>Направления педагогического обеспечения индивидуальности</vt:lpstr>
      <vt:lpstr>Направления педагогического обеспечения индивидуальности</vt:lpstr>
      <vt:lpstr>Проблемы развития индивидуальности</vt:lpstr>
      <vt:lpstr>Пути и способы решения проблем</vt:lpstr>
      <vt:lpstr>Памятка по обеспечению индивидуального образования для ребенка </vt:lpstr>
      <vt:lpstr>Памятка по обеспечению индивидуального образования для ребенка </vt:lpstr>
      <vt:lpstr>Слайд 18</vt:lpstr>
    </vt:vector>
  </TitlesOfParts>
  <Company>Preinstalled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педагога с родителями как фактор содействия становлению индивидуальности детей. </dc:title>
  <dc:creator>User</dc:creator>
  <cp:lastModifiedBy>User</cp:lastModifiedBy>
  <cp:revision>18</cp:revision>
  <dcterms:created xsi:type="dcterms:W3CDTF">2009-11-02T13:42:19Z</dcterms:created>
  <dcterms:modified xsi:type="dcterms:W3CDTF">2009-11-02T15:10:58Z</dcterms:modified>
</cp:coreProperties>
</file>