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7" r:id="rId7"/>
    <p:sldId id="262" r:id="rId8"/>
    <p:sldId id="258" r:id="rId9"/>
    <p:sldId id="263" r:id="rId10"/>
    <p:sldId id="264" r:id="rId11"/>
    <p:sldId id="265" r:id="rId12"/>
    <p:sldId id="270" r:id="rId13"/>
    <p:sldId id="266" r:id="rId14"/>
    <p:sldId id="268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>
        <p:scale>
          <a:sx n="74" d="100"/>
          <a:sy n="74" d="100"/>
        </p:scale>
        <p:origin x="-348" y="-8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3/5/2014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3913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70740" y="283335"/>
            <a:ext cx="4469484" cy="7688688"/>
          </a:xfrm>
        </p:spPr>
        <p:txBody>
          <a:bodyPr>
            <a:normAutofit/>
          </a:bodyPr>
          <a:lstStyle/>
          <a:p>
            <a:r>
              <a:rPr lang="ru-RU" dirty="0" smtClean="0">
                <a:cs typeface="Aharoni" panose="02010803020104030203" pitchFamily="2" charset="-79"/>
              </a:rPr>
              <a:t>Монахиня Мария</a:t>
            </a:r>
            <a:br>
              <a:rPr lang="ru-RU" dirty="0" smtClean="0">
                <a:cs typeface="Aharoni" panose="02010803020104030203" pitchFamily="2" charset="-79"/>
              </a:rPr>
            </a:br>
            <a:r>
              <a:rPr lang="ru-RU" dirty="0">
                <a:cs typeface="Aharoni" panose="02010803020104030203" pitchFamily="2" charset="-79"/>
              </a:rPr>
              <a:t/>
            </a:r>
            <a:br>
              <a:rPr lang="ru-RU" dirty="0">
                <a:cs typeface="Aharoni" panose="02010803020104030203" pitchFamily="2" charset="-79"/>
              </a:rPr>
            </a:br>
            <a:r>
              <a:rPr lang="ru-RU" dirty="0" smtClean="0">
                <a:cs typeface="Aharoni" panose="02010803020104030203" pitchFamily="2" charset="-79"/>
              </a:rPr>
              <a:t>(Елизавета </a:t>
            </a:r>
            <a:r>
              <a:rPr lang="ru-RU" dirty="0" err="1" smtClean="0">
                <a:cs typeface="Aharoni" panose="02010803020104030203" pitchFamily="2" charset="-79"/>
              </a:rPr>
              <a:t>юрьевна</a:t>
            </a:r>
            <a:r>
              <a:rPr lang="ru-RU" dirty="0">
                <a:cs typeface="Aharoni" panose="02010803020104030203" pitchFamily="2" charset="-79"/>
              </a:rPr>
              <a:t/>
            </a:r>
            <a:br>
              <a:rPr lang="ru-RU" dirty="0">
                <a:cs typeface="Aharoni" panose="02010803020104030203" pitchFamily="2" charset="-79"/>
              </a:rPr>
            </a:br>
            <a:r>
              <a:rPr lang="ru-RU" dirty="0" smtClean="0">
                <a:cs typeface="Aharoni" panose="02010803020104030203" pitchFamily="2" charset="-79"/>
              </a:rPr>
              <a:t>Кузьмина-Караваева)</a:t>
            </a:r>
            <a:r>
              <a:rPr lang="ru-RU" dirty="0">
                <a:cs typeface="Aharoni" panose="02010803020104030203" pitchFamily="2" charset="-79"/>
              </a:rPr>
              <a:t/>
            </a:r>
            <a:br>
              <a:rPr lang="ru-RU" dirty="0">
                <a:cs typeface="Aharoni" panose="02010803020104030203" pitchFamily="2" charset="-79"/>
              </a:rPr>
            </a:br>
            <a:r>
              <a:rPr lang="ru-RU" dirty="0" smtClean="0">
                <a:cs typeface="Aharoni" panose="02010803020104030203" pitchFamily="2" charset="-79"/>
              </a:rPr>
              <a:t/>
            </a:r>
            <a:br>
              <a:rPr lang="ru-RU" dirty="0" smtClean="0">
                <a:cs typeface="Aharoni" panose="02010803020104030203" pitchFamily="2" charset="-79"/>
              </a:rPr>
            </a:br>
            <a:r>
              <a:rPr lang="ru-RU" dirty="0">
                <a:cs typeface="Aharoni" panose="02010803020104030203" pitchFamily="2" charset="-79"/>
              </a:rPr>
              <a:t/>
            </a:r>
            <a:br>
              <a:rPr lang="ru-RU" dirty="0">
                <a:cs typeface="Aharoni" panose="02010803020104030203" pitchFamily="2" charset="-79"/>
              </a:rPr>
            </a:br>
            <a:r>
              <a:rPr lang="ru-RU" dirty="0" smtClean="0">
                <a:cs typeface="Aharoni" panose="02010803020104030203" pitchFamily="2" charset="-79"/>
              </a:rPr>
              <a:t/>
            </a:r>
            <a:br>
              <a:rPr lang="ru-RU" dirty="0" smtClean="0">
                <a:cs typeface="Aharoni" panose="02010803020104030203" pitchFamily="2" charset="-79"/>
              </a:rPr>
            </a:br>
            <a:endParaRPr lang="ru-RU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763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4750" y="2613382"/>
            <a:ext cx="4830202" cy="1532255"/>
          </a:xfrm>
        </p:spPr>
        <p:txBody>
          <a:bodyPr>
            <a:normAutofit fontScale="90000"/>
          </a:bodyPr>
          <a:lstStyle/>
          <a:p>
            <a:r>
              <a:rPr lang="ru-RU" dirty="0"/>
              <a:t>Мемориальная доска.</a:t>
            </a:r>
            <a:br>
              <a:rPr lang="ru-RU" dirty="0"/>
            </a:br>
            <a:r>
              <a:rPr lang="ru-RU" dirty="0"/>
              <a:t>На доме, где родилась Елизавета Пиленко.</a:t>
            </a:r>
            <a:br>
              <a:rPr lang="ru-RU" dirty="0"/>
            </a:br>
            <a:r>
              <a:rPr lang="ru-RU" dirty="0"/>
              <a:t>Рига, улица </a:t>
            </a:r>
            <a:r>
              <a:rPr lang="ru-RU" dirty="0" err="1"/>
              <a:t>Элизабетес</a:t>
            </a:r>
            <a:r>
              <a:rPr lang="ru-RU" dirty="0"/>
              <a:t>, 21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621170" y="210119"/>
            <a:ext cx="3805388" cy="6338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51931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4564" y="3078052"/>
            <a:ext cx="5461267" cy="643471"/>
          </a:xfrm>
        </p:spPr>
        <p:txBody>
          <a:bodyPr>
            <a:normAutofit fontScale="90000"/>
          </a:bodyPr>
          <a:lstStyle/>
          <a:p>
            <a:r>
              <a:rPr lang="ru-RU" dirty="0"/>
              <a:t>Памятная доска в Петербурге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86638" y="385335"/>
            <a:ext cx="4327926" cy="6028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6729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806" y="270787"/>
            <a:ext cx="10265087" cy="939827"/>
          </a:xfrm>
        </p:spPr>
        <p:txBody>
          <a:bodyPr>
            <a:normAutofit fontScale="90000"/>
          </a:bodyPr>
          <a:lstStyle/>
          <a:p>
            <a:r>
              <a:rPr lang="ru-RU" dirty="0"/>
              <a:t>Орден Отечественной войны II степени (посмертно) (7 мая 1985 года, Указ Президиума Верховного Совета СССР)</a:t>
            </a:r>
          </a:p>
        </p:txBody>
      </p:sp>
      <p:pic>
        <p:nvPicPr>
          <p:cNvPr id="3074" name="Picture 2" descr="File:Order Of The Patriotic War (2nd Class)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29591" y="1416605"/>
            <a:ext cx="4977282" cy="537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89114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4845" y="2717774"/>
            <a:ext cx="7727949" cy="1197404"/>
          </a:xfrm>
        </p:spPr>
        <p:txBody>
          <a:bodyPr>
            <a:normAutofit/>
          </a:bodyPr>
          <a:lstStyle/>
          <a:p>
            <a:r>
              <a:rPr lang="ru-RU" dirty="0"/>
              <a:t>	</a:t>
            </a:r>
            <a:br>
              <a:rPr lang="ru-RU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174329" y="764645"/>
            <a:ext cx="619473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fontAlgn="t"/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то, что мир во зле лежит, не так, —</a:t>
            </a:r>
            <a:b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 он лежит в такой тоске дремучей.</a:t>
            </a:r>
            <a:b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Всё сумерки — а не огонь и мрак,</a:t>
            </a:r>
            <a:b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Всё дождичек — не грозовые тучи.</a:t>
            </a:r>
            <a:b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 первородный грех Ты покарал</a:t>
            </a:r>
            <a:b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ранами, не гибелью, не мукой, —</a:t>
            </a:r>
            <a:b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 просто нам всю правду показал</a:t>
            </a:r>
            <a:b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всё пронзил тоской и скукой.</a:t>
            </a:r>
          </a:p>
        </p:txBody>
      </p:sp>
    </p:spTree>
    <p:extLst>
      <p:ext uri="{BB962C8B-B14F-4D97-AF65-F5344CB8AC3E}">
        <p14:creationId xmlns:p14="http://schemas.microsoft.com/office/powerpoint/2010/main" xmlns="" val="3073886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40427" y="117693"/>
            <a:ext cx="420380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 fontAlgn="t"/>
            <a:r>
              <a:rPr lang="ru-RU" sz="1600" i="1" dirty="0">
                <a:solidFill>
                  <a:prstClr val="black"/>
                </a:solidFill>
              </a:rPr>
              <a:t>Запишет все слова протоколист,</a:t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/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>А судьи применят законы.</a:t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/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>И поведут. И рог возьмёт горнист.</a:t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/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>И рёв толпы...И колокола звоны..</a:t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/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>И крестный путь священного костра,</a:t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/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>Как должно, братья подгребают уголь.</a:t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/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>Вся жизнь, - огонь, - паляще и быстра.</a:t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/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>Конец...как стянуты верёвки туго.</a:t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/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 smtClean="0">
                <a:solidFill>
                  <a:prstClr val="black"/>
                </a:solidFill>
              </a:rPr>
              <a:t>Приди</a:t>
            </a:r>
            <a:r>
              <a:rPr lang="ru-RU" sz="1600" i="1" dirty="0">
                <a:solidFill>
                  <a:prstClr val="black"/>
                </a:solidFill>
              </a:rPr>
              <a:t>, приди, приди в последний час.</a:t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/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>...Скрещенье деревянных перекладин.</a:t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/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>И точится незримая для глаз</a:t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/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>Веками кровь из незаживших ссадин.</a:t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/>
            </a:r>
            <a:br>
              <a:rPr lang="ru-RU" sz="1600" i="1" dirty="0">
                <a:solidFill>
                  <a:prstClr val="black"/>
                </a:solidFill>
              </a:rPr>
            </a:br>
            <a:r>
              <a:rPr lang="ru-RU" sz="1600" i="1" dirty="0">
                <a:solidFill>
                  <a:prstClr val="black"/>
                </a:solidFill>
              </a:rPr>
              <a:t>17 апреля 1938 г., Париж</a:t>
            </a:r>
          </a:p>
        </p:txBody>
      </p:sp>
    </p:spTree>
    <p:extLst>
      <p:ext uri="{BB962C8B-B14F-4D97-AF65-F5344CB8AC3E}">
        <p14:creationId xmlns:p14="http://schemas.microsoft.com/office/powerpoint/2010/main" xmlns="" val="23099727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502276"/>
            <a:ext cx="10363826" cy="528892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    </a:t>
            </a:r>
            <a:r>
              <a:rPr lang="ru-RU" i="1" dirty="0" smtClean="0">
                <a:latin typeface="Arial Narrow" pitchFamily="34" charset="0"/>
              </a:rPr>
              <a:t>Там</a:t>
            </a:r>
            <a:r>
              <a:rPr lang="ru-RU" i="1" dirty="0" smtClean="0">
                <a:latin typeface="Arial Narrow" pitchFamily="34" charset="0"/>
              </a:rPr>
              <a:t>, между Тигром и Евфратом,</a:t>
            </a:r>
            <a:br>
              <a:rPr lang="ru-RU" i="1" dirty="0" smtClean="0">
                <a:latin typeface="Arial Narrow" pitchFamily="34" charset="0"/>
              </a:rPr>
            </a:br>
            <a:r>
              <a:rPr lang="ru-RU" i="1" dirty="0" smtClean="0">
                <a:latin typeface="Arial Narrow" pitchFamily="34" charset="0"/>
              </a:rPr>
              <a:t>Сказали: юности конец.</a:t>
            </a:r>
            <a:br>
              <a:rPr lang="ru-RU" i="1" dirty="0" smtClean="0">
                <a:latin typeface="Arial Narrow" pitchFamily="34" charset="0"/>
              </a:rPr>
            </a:br>
            <a:r>
              <a:rPr lang="ru-RU" i="1" dirty="0" smtClean="0">
                <a:latin typeface="Arial Narrow" pitchFamily="34" charset="0"/>
              </a:rPr>
              <a:t>Брат будет смертно биться с братом,</a:t>
            </a:r>
            <a:br>
              <a:rPr lang="ru-RU" i="1" dirty="0" smtClean="0">
                <a:latin typeface="Arial Narrow" pitchFamily="34" charset="0"/>
              </a:rPr>
            </a:br>
            <a:r>
              <a:rPr lang="ru-RU" i="1" dirty="0" smtClean="0">
                <a:latin typeface="Arial Narrow" pitchFamily="34" charset="0"/>
              </a:rPr>
              <a:t>И сына проклянет отец.</a:t>
            </a:r>
            <a:br>
              <a:rPr lang="ru-RU" i="1" dirty="0" smtClean="0">
                <a:latin typeface="Arial Narrow" pitchFamily="34" charset="0"/>
              </a:rPr>
            </a:br>
            <a:r>
              <a:rPr lang="ru-RU" i="1" dirty="0" smtClean="0">
                <a:latin typeface="Arial Narrow" pitchFamily="34" charset="0"/>
              </a:rPr>
              <a:t/>
            </a:r>
            <a:br>
              <a:rPr lang="ru-RU" i="1" dirty="0" smtClean="0">
                <a:latin typeface="Arial Narrow" pitchFamily="34" charset="0"/>
              </a:rPr>
            </a:br>
            <a:r>
              <a:rPr lang="ru-RU" i="1" dirty="0" smtClean="0">
                <a:latin typeface="Arial Narrow" pitchFamily="34" charset="0"/>
              </a:rPr>
              <a:t>Мы больше не вернёмся к рощам</a:t>
            </a:r>
            <a:br>
              <a:rPr lang="ru-RU" i="1" dirty="0" smtClean="0">
                <a:latin typeface="Arial Narrow" pitchFamily="34" charset="0"/>
              </a:rPr>
            </a:br>
            <a:r>
              <a:rPr lang="ru-RU" i="1" dirty="0" smtClean="0">
                <a:latin typeface="Arial Narrow" pitchFamily="34" charset="0"/>
              </a:rPr>
              <a:t>У тихих вод Твоих возлечь,</a:t>
            </a:r>
            <a:br>
              <a:rPr lang="ru-RU" i="1" dirty="0" smtClean="0">
                <a:latin typeface="Arial Narrow" pitchFamily="34" charset="0"/>
              </a:rPr>
            </a:br>
            <a:r>
              <a:rPr lang="ru-RU" i="1" dirty="0" smtClean="0">
                <a:latin typeface="Arial Narrow" pitchFamily="34" charset="0"/>
              </a:rPr>
              <a:t>Мы ждём дождя посевам тощим,</a:t>
            </a:r>
            <a:br>
              <a:rPr lang="ru-RU" i="1" dirty="0" smtClean="0">
                <a:latin typeface="Arial Narrow" pitchFamily="34" charset="0"/>
              </a:rPr>
            </a:br>
            <a:r>
              <a:rPr lang="ru-RU" i="1" dirty="0" smtClean="0">
                <a:latin typeface="Arial Narrow" pitchFamily="34" charset="0"/>
              </a:rPr>
              <a:t>В золе мы будем хлеб наш печь.</a:t>
            </a:r>
            <a:br>
              <a:rPr lang="ru-RU" i="1" dirty="0" smtClean="0">
                <a:latin typeface="Arial Narrow" pitchFamily="34" charset="0"/>
              </a:rPr>
            </a:br>
            <a:r>
              <a:rPr lang="ru-RU" i="1" dirty="0" smtClean="0">
                <a:latin typeface="Arial Narrow" pitchFamily="34" charset="0"/>
              </a:rPr>
              <a:t/>
            </a:r>
            <a:br>
              <a:rPr lang="ru-RU" i="1" dirty="0" smtClean="0">
                <a:latin typeface="Arial Narrow" pitchFamily="34" charset="0"/>
              </a:rPr>
            </a:br>
            <a:r>
              <a:rPr lang="ru-RU" i="1" dirty="0" smtClean="0">
                <a:latin typeface="Arial Narrow" pitchFamily="34" charset="0"/>
              </a:rPr>
              <a:t>Тебе мучительно быть с нами,</a:t>
            </a:r>
            <a:br>
              <a:rPr lang="ru-RU" i="1" dirty="0" smtClean="0">
                <a:latin typeface="Arial Narrow" pitchFamily="34" charset="0"/>
              </a:rPr>
            </a:br>
            <a:r>
              <a:rPr lang="ru-RU" i="1" dirty="0" smtClean="0">
                <a:latin typeface="Arial Narrow" pitchFamily="34" charset="0"/>
              </a:rPr>
              <a:t>Бессильный грех наш сторожить.</a:t>
            </a:r>
            <a:br>
              <a:rPr lang="ru-RU" i="1" dirty="0" smtClean="0">
                <a:latin typeface="Arial Narrow" pitchFamily="34" charset="0"/>
              </a:rPr>
            </a:br>
            <a:r>
              <a:rPr lang="ru-RU" i="1" dirty="0" smtClean="0">
                <a:latin typeface="Arial Narrow" pitchFamily="34" charset="0"/>
              </a:rPr>
              <a:t>Создал нас светлыми руками, —</a:t>
            </a:r>
            <a:br>
              <a:rPr lang="ru-RU" i="1" dirty="0" smtClean="0">
                <a:latin typeface="Arial Narrow" pitchFamily="34" charset="0"/>
              </a:rPr>
            </a:br>
            <a:r>
              <a:rPr lang="ru-RU" i="1" dirty="0" smtClean="0">
                <a:latin typeface="Arial Narrow" pitchFamily="34" charset="0"/>
              </a:rPr>
              <a:t>Мы ж в свете не умеем жить.</a:t>
            </a:r>
            <a:endParaRPr lang="ru-RU" i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0925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043189"/>
            <a:ext cx="10419634" cy="4748010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2800" dirty="0"/>
              <a:t>монахиня Константинопольского </a:t>
            </a:r>
            <a:r>
              <a:rPr lang="ru-RU" sz="2800" dirty="0" smtClean="0"/>
              <a:t>Патриархата </a:t>
            </a:r>
            <a:r>
              <a:rPr lang="ru-RU" sz="2800" dirty="0"/>
              <a:t>русского происхождения. Поэтесса, мемуаристка, участница французского Сопротивления.</a:t>
            </a:r>
          </a:p>
          <a:p>
            <a:r>
              <a:rPr lang="ru-RU" sz="2800" dirty="0"/>
              <a:t>Канонизирована Константинопольским Патриархатом как </a:t>
            </a:r>
            <a:r>
              <a:rPr lang="ru-RU" sz="2800" dirty="0" err="1"/>
              <a:t>преподобномученица</a:t>
            </a:r>
            <a:r>
              <a:rPr lang="ru-RU" sz="2800" dirty="0"/>
              <a:t> в 2004 году.</a:t>
            </a:r>
          </a:p>
        </p:txBody>
      </p:sp>
    </p:spTree>
    <p:extLst>
      <p:ext uri="{BB962C8B-B14F-4D97-AF65-F5344CB8AC3E}">
        <p14:creationId xmlns:p14="http://schemas.microsoft.com/office/powerpoint/2010/main" xmlns="" val="3604069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24008" y="618517"/>
            <a:ext cx="4079812" cy="5363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70490" y="1906073"/>
            <a:ext cx="65639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Елизавета Юрьевна Пиленко родилась </a:t>
            </a:r>
            <a:r>
              <a:rPr lang="ru-RU" sz="3200" dirty="0" smtClean="0"/>
              <a:t>20 декабря </a:t>
            </a:r>
            <a:r>
              <a:rPr lang="ru-RU" sz="3200" dirty="0"/>
              <a:t>1891 года </a:t>
            </a:r>
            <a:r>
              <a:rPr lang="ru-RU" sz="3200" dirty="0" smtClean="0"/>
              <a:t>в </a:t>
            </a:r>
            <a:r>
              <a:rPr lang="ru-RU" sz="3200" dirty="0"/>
              <a:t>Риге в семье юриста Юрия Дмитриевича Пиленко и Софии </a:t>
            </a:r>
            <a:r>
              <a:rPr lang="ru-RU" sz="3200" dirty="0" smtClean="0"/>
              <a:t>Борисовны.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581688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953038"/>
            <a:ext cx="10363826" cy="4838162"/>
          </a:xfrm>
        </p:spPr>
        <p:txBody>
          <a:bodyPr>
            <a:normAutofit/>
          </a:bodyPr>
          <a:lstStyle/>
          <a:p>
            <a:r>
              <a:rPr lang="ru-RU" sz="2400" dirty="0"/>
              <a:t>19 февраля 1910 года Елизавета Пиленко вышла замуж за помощника присяжного поверенного Дмитрия Кузьмина-Караваева, близкого знакомого многих столичных литераторов, вместе с ним посещала собрания «на </a:t>
            </a:r>
            <a:r>
              <a:rPr lang="ru-RU" sz="2400" dirty="0" smtClean="0"/>
              <a:t>башне» Иванова</a:t>
            </a:r>
            <a:r>
              <a:rPr lang="ru-RU" sz="2400" dirty="0"/>
              <a:t>, заседания «Цеха поэтов», религиозно-философские собрания, общалась с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Николаем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Гумилёвым,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Анной Ахматовой, Осипом Мандельштамом, Михаилом Лозинским.</a:t>
            </a:r>
          </a:p>
        </p:txBody>
      </p:sp>
    </p:spTree>
    <p:extLst>
      <p:ext uri="{BB962C8B-B14F-4D97-AF65-F5344CB8AC3E}">
        <p14:creationId xmlns:p14="http://schemas.microsoft.com/office/powerpoint/2010/main" xmlns="" val="3529655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39532" y="1426934"/>
            <a:ext cx="10363826" cy="3424107"/>
          </a:xfrm>
        </p:spPr>
        <p:txBody>
          <a:bodyPr>
            <a:normAutofit/>
          </a:bodyPr>
          <a:lstStyle/>
          <a:p>
            <a:r>
              <a:rPr lang="ru-RU" sz="2400" dirty="0"/>
              <a:t>Кузьмина-Караваева начала тяготиться атмосферой столичной эстетической элиты и уехала сначала на немецкий курорт </a:t>
            </a:r>
            <a:r>
              <a:rPr lang="ru-RU" sz="2400" dirty="0" err="1"/>
              <a:t>Бад-Наухайм</a:t>
            </a:r>
            <a:r>
              <a:rPr lang="ru-RU" sz="2400" dirty="0"/>
              <a:t>, а затем в Крым, где общалась с Алексеем Толстым, Максимилианом Волошиным, Аристархом </a:t>
            </a:r>
            <a:r>
              <a:rPr lang="ru-RU" sz="2400" dirty="0" err="1"/>
              <a:t>Лентуловым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447354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38506" y="1893525"/>
            <a:ext cx="10844636" cy="3644390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ИЗ ЦИКЛА "КУРГАННАЯ ЦАРЕВНА"</a:t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                                   * * *</a:t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                         Я не ищу забытых мифов, -</a:t>
            </a:r>
            <a:br>
              <a:rPr lang="ru-RU" sz="2200" dirty="0"/>
            </a:br>
            <a:r>
              <a:rPr lang="ru-RU" sz="2200" dirty="0"/>
              <a:t>                         Я жду, я верю, я кляну.</a:t>
            </a:r>
            <a:br>
              <a:rPr lang="ru-RU" sz="2200" dirty="0"/>
            </a:br>
            <a:r>
              <a:rPr lang="ru-RU" sz="2200" dirty="0"/>
              <a:t>                         Потомок </a:t>
            </a:r>
            <a:r>
              <a:rPr lang="ru-RU" sz="2200" dirty="0" err="1"/>
              <a:t>огненосцев</a:t>
            </a:r>
            <a:r>
              <a:rPr lang="ru-RU" sz="2200" dirty="0"/>
              <a:t>-скифов,</a:t>
            </a:r>
            <a:br>
              <a:rPr lang="ru-RU" sz="2200" dirty="0"/>
            </a:br>
            <a:r>
              <a:rPr lang="ru-RU" sz="2200" dirty="0"/>
              <a:t>                         Я с детства в тягостном плену.</a:t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                         Когда искали вы заложников,</a:t>
            </a:r>
            <a:br>
              <a:rPr lang="ru-RU" sz="2200" dirty="0"/>
            </a:br>
            <a:r>
              <a:rPr lang="ru-RU" sz="2200" dirty="0"/>
              <a:t>                         Меня вам отдал мой отец, -</a:t>
            </a:r>
            <a:br>
              <a:rPr lang="ru-RU" sz="2200" dirty="0"/>
            </a:br>
            <a:r>
              <a:rPr lang="ru-RU" sz="2200" dirty="0"/>
              <a:t>                         Но помню жертвы у треножников,</a:t>
            </a:r>
            <a:br>
              <a:rPr lang="ru-RU" sz="2200" dirty="0"/>
            </a:br>
            <a:r>
              <a:rPr lang="ru-RU" sz="2200" dirty="0"/>
              <a:t>                         Но помню царственный венец...</a:t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                         И рабства дни бегут случайные,</a:t>
            </a:r>
            <a:br>
              <a:rPr lang="ru-RU" sz="2200" dirty="0"/>
            </a:br>
            <a:r>
              <a:rPr lang="ru-RU" sz="2200" dirty="0"/>
              <a:t>                         Курганного царя я дочь,</a:t>
            </a:r>
            <a:br>
              <a:rPr lang="ru-RU" sz="2200" dirty="0"/>
            </a:br>
            <a:r>
              <a:rPr lang="ru-RU" sz="2200" dirty="0"/>
              <a:t>                         Я жрица, и хранитель тайны я,</a:t>
            </a:r>
            <a:br>
              <a:rPr lang="ru-RU" sz="2200" dirty="0"/>
            </a:br>
            <a:r>
              <a:rPr lang="ru-RU" sz="2200" dirty="0"/>
              <a:t>                         Мелькнет заря, - уйду я прочь.</a:t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                         Пока ж я буду вам послушною</a:t>
            </a:r>
            <a:br>
              <a:rPr lang="ru-RU" sz="2200" dirty="0"/>
            </a:br>
            <a:r>
              <a:rPr lang="ru-RU" sz="2200" dirty="0"/>
              <a:t>                         И тихо веки опущу,</a:t>
            </a:r>
            <a:br>
              <a:rPr lang="ru-RU" sz="2200" dirty="0"/>
            </a:br>
            <a:r>
              <a:rPr lang="ru-RU" sz="2200" dirty="0"/>
              <a:t>                         А втайне - месть бездонно душную</a:t>
            </a:r>
            <a:br>
              <a:rPr lang="ru-RU" sz="2200" dirty="0"/>
            </a:br>
            <a:r>
              <a:rPr lang="ru-RU" sz="2200" dirty="0"/>
              <a:t>                         Средь ваших городов ращу.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6803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321736" y="435132"/>
            <a:ext cx="4718455" cy="62912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73079" y="1336790"/>
            <a:ext cx="5146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 Заочно окончила Свято-Сергиевский православный богословский институт в Париже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r>
              <a:rPr lang="ru-RU" sz="2400" dirty="0"/>
              <a:t>16 марта 1932 года в церкви </a:t>
            </a:r>
            <a:r>
              <a:rPr lang="ru-RU" sz="2400" dirty="0" smtClean="0"/>
              <a:t>института </a:t>
            </a:r>
            <a:r>
              <a:rPr lang="ru-RU" sz="2400" dirty="0"/>
              <a:t>приняла от митрополита </a:t>
            </a:r>
            <a:r>
              <a:rPr lang="ru-RU" sz="2400" dirty="0" err="1"/>
              <a:t>Евлогия</a:t>
            </a:r>
            <a:r>
              <a:rPr lang="ru-RU" sz="2400" dirty="0"/>
              <a:t> (Георгиевского) монашеский постриг, получив имя Мария в честь святой Марии </a:t>
            </a:r>
            <a:r>
              <a:rPr lang="ru-RU" sz="2400" dirty="0" smtClean="0"/>
              <a:t>Египетской.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489592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36501" y="860264"/>
            <a:ext cx="10363826" cy="3424107"/>
          </a:xfrm>
        </p:spPr>
        <p:txBody>
          <a:bodyPr>
            <a:noAutofit/>
          </a:bodyPr>
          <a:lstStyle/>
          <a:p>
            <a:r>
              <a:rPr lang="ru-RU" sz="2800" dirty="0"/>
              <a:t>Кузьмина-Караваева организовала общежития и санаторий для туберкулезных больных. На улице </a:t>
            </a:r>
            <a:r>
              <a:rPr lang="ru-RU" sz="2800" dirty="0" err="1"/>
              <a:t>Лурмель</a:t>
            </a:r>
            <a:r>
              <a:rPr lang="ru-RU" sz="2800" dirty="0"/>
              <a:t> в Париже ею была оборудована церковь, в устройство которой она вложила свои художественно-декоративные, живописные и рукодельные способности: выполняла роспись стен и стекол, вышивала гладью панно. Боролась с горем и злом в мире, не щадя себя, сгорая на костре самопожертвования, чувствуя в этом свою особую дорогу, ниспосланный ей крест...</a:t>
            </a:r>
          </a:p>
        </p:txBody>
      </p:sp>
    </p:spTree>
    <p:extLst>
      <p:ext uri="{BB962C8B-B14F-4D97-AF65-F5344CB8AC3E}">
        <p14:creationId xmlns:p14="http://schemas.microsoft.com/office/powerpoint/2010/main" xmlns="" val="3175697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695460"/>
            <a:ext cx="10363826" cy="5095740"/>
          </a:xfrm>
        </p:spPr>
        <p:txBody>
          <a:bodyPr>
            <a:normAutofit/>
          </a:bodyPr>
          <a:lstStyle/>
          <a:p>
            <a:r>
              <a:rPr lang="ru-RU" sz="2400" dirty="0"/>
              <a:t>Во время нацистской оккупации Парижа </a:t>
            </a:r>
            <a:r>
              <a:rPr lang="ru-RU" sz="2400" dirty="0" smtClean="0"/>
              <a:t>общежитие </a:t>
            </a:r>
            <a:r>
              <a:rPr lang="ru-RU" sz="2400" dirty="0"/>
              <a:t>стало одним из штабов Сопротивления. В июне 1942 года, когда нацисты проводили массовые аресты евреев в Париже и сгоняли их на зимний велодром для последующей отправки в Освенцим, монахине Марии удалось тайно вывезти оттуда четырёх еврейских детей в мусорных контейнерах. Дома на </a:t>
            </a:r>
            <a:r>
              <a:rPr lang="ru-RU" sz="2400" dirty="0" err="1"/>
              <a:t>Лурмель</a:t>
            </a:r>
            <a:r>
              <a:rPr lang="ru-RU" sz="2400" dirty="0"/>
              <a:t> и в </a:t>
            </a:r>
            <a:r>
              <a:rPr lang="ru-RU" sz="2400" dirty="0" err="1"/>
              <a:t>Нуази</a:t>
            </a:r>
            <a:r>
              <a:rPr lang="ru-RU" sz="2400" dirty="0"/>
              <a:t>-</a:t>
            </a:r>
            <a:r>
              <a:rPr lang="ru-RU" sz="2400" dirty="0" err="1"/>
              <a:t>ле</a:t>
            </a:r>
            <a:r>
              <a:rPr lang="ru-RU" sz="2400" dirty="0"/>
              <a:t>-Гран стали убежищами для евреев и военнопленных, м. Мария и о. Димитрий </a:t>
            </a:r>
            <a:r>
              <a:rPr lang="ru-RU" sz="2400" dirty="0" err="1"/>
              <a:t>Клепинин</a:t>
            </a:r>
            <a:r>
              <a:rPr lang="ru-RU" sz="2400" dirty="0"/>
              <a:t> также выдавали евреям фиктивные свидетельства о крещении, которые иногда помогали.</a:t>
            </a:r>
          </a:p>
        </p:txBody>
      </p:sp>
    </p:spTree>
    <p:extLst>
      <p:ext uri="{BB962C8B-B14F-4D97-AF65-F5344CB8AC3E}">
        <p14:creationId xmlns:p14="http://schemas.microsoft.com/office/powerpoint/2010/main" xmlns="" val="2084809908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TC104033925[[fn=Капля]]</Template>
  <TotalTime>92</TotalTime>
  <Words>380</Words>
  <Application>Microsoft Office PowerPoint</Application>
  <PresentationFormat>Произвольный</PresentationFormat>
  <Paragraphs>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Капля</vt:lpstr>
      <vt:lpstr>Монахиня Мария  (Елизавета юрьевна Кузьмина-Караваева)    </vt:lpstr>
      <vt:lpstr>Слайд 2</vt:lpstr>
      <vt:lpstr>Слайд 3</vt:lpstr>
      <vt:lpstr>Слайд 4</vt:lpstr>
      <vt:lpstr>Слайд 5</vt:lpstr>
      <vt:lpstr>ИЗ ЦИКЛА "КУРГАННАЯ ЦАРЕВНА"                                     * * *                           Я не ищу забытых мифов, -                          Я жду, я верю, я кляну.                          Потомок огненосцев-скифов,                          Я с детства в тягостном плену.                           Когда искали вы заложников,                          Меня вам отдал мой отец, -                          Но помню жертвы у треножников,                          Но помню царственный венец...                           И рабства дни бегут случайные,                          Курганного царя я дочь,                          Я жрица, и хранитель тайны я,                          Мелькнет заря, - уйду я прочь.                           Пока ж я буду вам послушною                          И тихо веки опущу,                          А втайне - месть бездонно душную                          Средь ваших городов ращу. </vt:lpstr>
      <vt:lpstr>Слайд 7</vt:lpstr>
      <vt:lpstr>Слайд 8</vt:lpstr>
      <vt:lpstr>Слайд 9</vt:lpstr>
      <vt:lpstr>Мемориальная доска. На доме, где родилась Елизавета Пиленко. Рига, улица Элизабетес, 21</vt:lpstr>
      <vt:lpstr>Памятная доска в Петербурге </vt:lpstr>
      <vt:lpstr>Орден Отечественной войны II степени (посмертно) (7 мая 1985 года, Указ Президиума Верховного Совета СССР)</vt:lpstr>
      <vt:lpstr>  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Монахиня Мария  (Елизавета юрьевна Кузьмина-Караваева)</dc:title>
  <dc:creator>Елизавета Крыловаета</dc:creator>
  <cp:lastModifiedBy>Vovan</cp:lastModifiedBy>
  <cp:revision>9</cp:revision>
  <dcterms:created xsi:type="dcterms:W3CDTF">2014-03-05T08:50:28Z</dcterms:created>
  <dcterms:modified xsi:type="dcterms:W3CDTF">2014-03-05T12:30:36Z</dcterms:modified>
</cp:coreProperties>
</file>