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E15AE-D713-4F91-AE66-1956DBB7A479}" type="datetimeFigureOut">
              <a:rPr lang="ru-RU" smtClean="0"/>
              <a:pPr/>
              <a:t>08.07.2014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D3C34-352A-489C-AE53-57898FB7C79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86D3C34-352A-489C-AE53-57898FB7C79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86061E1-52D3-49FA-96B9-D6C41F90174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6061E1-52D3-49FA-96B9-D6C41F90174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6061E1-52D3-49FA-96B9-D6C41F90174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A051903-A65A-480D-A34E-80DE5805C902}" type="datetimeFigureOut">
              <a:rPr lang="ru-RU" smtClean="0"/>
              <a:pPr/>
              <a:t>08.07.2014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86061E1-52D3-49FA-96B9-D6C41F90174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051903-A65A-480D-A34E-80DE5805C902}" type="datetimeFigureOut">
              <a:rPr lang="ru-RU" smtClean="0"/>
              <a:pPr/>
              <a:t>08.07.2014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6061E1-52D3-49FA-96B9-D6C41F90174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642919"/>
            <a:ext cx="7815290" cy="2957532"/>
          </a:xfrm>
        </p:spPr>
        <p:txBody>
          <a:bodyPr>
            <a:normAutofit/>
          </a:bodyPr>
          <a:lstStyle/>
          <a:p>
            <a:r>
              <a:rPr lang="ru-RU" i="1" dirty="0" smtClean="0"/>
              <a:t>Анализ изобразительно – выразительных</a:t>
            </a:r>
            <a:br>
              <a:rPr lang="ru-RU" i="1" dirty="0" smtClean="0"/>
            </a:br>
            <a:r>
              <a:rPr lang="ru-RU" i="1" dirty="0" smtClean="0"/>
              <a:t>  средств языка   </a:t>
            </a:r>
            <a:endParaRPr lang="ru-RU" i="1" dirty="0"/>
          </a:p>
        </p:txBody>
      </p:sp>
      <p:sp>
        <p:nvSpPr>
          <p:cNvPr id="3" name="Подзаголовок 2"/>
          <p:cNvSpPr>
            <a:spLocks noGrp="1"/>
          </p:cNvSpPr>
          <p:nvPr>
            <p:ph type="subTitle" idx="1"/>
          </p:nvPr>
        </p:nvSpPr>
        <p:spPr>
          <a:xfrm>
            <a:off x="533400" y="3929066"/>
            <a:ext cx="8324880" cy="2714644"/>
          </a:xfrm>
        </p:spPr>
        <p:txBody>
          <a:bodyPr>
            <a:normAutofit/>
          </a:bodyPr>
          <a:lstStyle/>
          <a:p>
            <a:r>
              <a:rPr lang="ru-RU" dirty="0" smtClean="0"/>
              <a:t>Урок – презентация</a:t>
            </a:r>
          </a:p>
          <a:p>
            <a:r>
              <a:rPr lang="ru-RU" dirty="0" smtClean="0"/>
              <a:t>			</a:t>
            </a:r>
            <a:r>
              <a:rPr lang="ru-RU" sz="1800" dirty="0" smtClean="0"/>
              <a:t>автор:  учитель  </a:t>
            </a:r>
            <a:r>
              <a:rPr lang="ru-RU" sz="1800" dirty="0" smtClean="0"/>
              <a:t>высшей </a:t>
            </a:r>
          </a:p>
          <a:p>
            <a:r>
              <a:rPr lang="ru-RU" sz="1800" dirty="0" smtClean="0"/>
              <a:t> </a:t>
            </a:r>
            <a:r>
              <a:rPr lang="ru-RU" sz="1800" dirty="0" smtClean="0"/>
              <a:t>                                                                          </a:t>
            </a:r>
            <a:r>
              <a:rPr lang="ru-RU" sz="1800" dirty="0" smtClean="0"/>
              <a:t>квалификационной </a:t>
            </a:r>
            <a:r>
              <a:rPr lang="ru-RU" sz="1800" dirty="0" smtClean="0"/>
              <a:t>категории</a:t>
            </a:r>
          </a:p>
          <a:p>
            <a:r>
              <a:rPr lang="ru-RU" sz="1800" dirty="0" smtClean="0"/>
              <a:t>		</a:t>
            </a:r>
            <a:r>
              <a:rPr lang="ru-RU" sz="1800" dirty="0" smtClean="0"/>
              <a:t>МОШИ «Лицей – интернат г.</a:t>
            </a:r>
            <a:r>
              <a:rPr lang="ru-RU" sz="1800" dirty="0" smtClean="0"/>
              <a:t>Балашова </a:t>
            </a:r>
            <a:r>
              <a:rPr lang="ru-RU" sz="1800" dirty="0" smtClean="0"/>
              <a:t>Саратовской </a:t>
            </a:r>
            <a:r>
              <a:rPr lang="ru-RU" sz="1800" dirty="0" smtClean="0"/>
              <a:t>области»</a:t>
            </a:r>
            <a:endParaRPr lang="ru-RU" sz="1800" dirty="0" smtClean="0"/>
          </a:p>
          <a:p>
            <a:r>
              <a:rPr lang="ru-RU" sz="1800" dirty="0" smtClean="0"/>
              <a:t>			</a:t>
            </a:r>
            <a:r>
              <a:rPr lang="ru-RU" sz="1800" b="1" dirty="0" err="1" smtClean="0"/>
              <a:t>Невзорова</a:t>
            </a:r>
            <a:r>
              <a:rPr lang="ru-RU" sz="1800" b="1" dirty="0" smtClean="0"/>
              <a:t> Галина Анатольевна.</a:t>
            </a:r>
            <a:endParaRPr lang="ru-RU"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Тропы речи:</a:t>
            </a:r>
            <a:endParaRPr lang="ru-RU" dirty="0"/>
          </a:p>
        </p:txBody>
      </p:sp>
      <p:sp>
        <p:nvSpPr>
          <p:cNvPr id="3" name="Содержимое 2"/>
          <p:cNvSpPr>
            <a:spLocks noGrp="1"/>
          </p:cNvSpPr>
          <p:nvPr>
            <p:ph idx="1"/>
          </p:nvPr>
        </p:nvSpPr>
        <p:spPr>
          <a:xfrm>
            <a:off x="457200" y="2071678"/>
            <a:ext cx="8186766" cy="4252922"/>
          </a:xfrm>
        </p:spPr>
        <p:txBody>
          <a:bodyPr>
            <a:normAutofit fontScale="77500" lnSpcReduction="20000"/>
          </a:bodyPr>
          <a:lstStyle/>
          <a:p>
            <a:r>
              <a:rPr lang="ru-RU" i="1" dirty="0" smtClean="0"/>
              <a:t>	</a:t>
            </a:r>
            <a:r>
              <a:rPr lang="ru-RU" b="1" i="1" dirty="0" smtClean="0"/>
              <a:t>Метонимия – </a:t>
            </a:r>
            <a:r>
              <a:rPr lang="ru-RU" dirty="0" smtClean="0"/>
              <a:t>это слово или выражение, употребляемое в переносном значении, когда в основе переноса лежит смежность явлений, внутренняя или внешняя связь между предметами.</a:t>
            </a:r>
          </a:p>
          <a:p>
            <a:pPr>
              <a:buNone/>
            </a:pPr>
            <a:r>
              <a:rPr lang="ru-RU" i="1" dirty="0" smtClean="0"/>
              <a:t>      Лес поет. (вместо) В лесу поют птицы.</a:t>
            </a:r>
            <a:endParaRPr lang="ru-RU" dirty="0" smtClean="0"/>
          </a:p>
          <a:p>
            <a:r>
              <a:rPr lang="ru-RU" i="1" dirty="0" smtClean="0"/>
              <a:t>	</a:t>
            </a:r>
            <a:r>
              <a:rPr lang="ru-RU" b="1" i="1" dirty="0" smtClean="0"/>
              <a:t>Синекдоха –</a:t>
            </a:r>
            <a:r>
              <a:rPr lang="ru-RU" dirty="0" smtClean="0"/>
              <a:t>это разновидность метонимии, это троп, состоящий в замене множественного числа единственным, в употреблении названия части вместо целого, частного вместо общего, и наоборот:</a:t>
            </a:r>
          </a:p>
          <a:p>
            <a:pPr>
              <a:buNone/>
            </a:pPr>
            <a:r>
              <a:rPr lang="ru-RU" i="1" dirty="0" smtClean="0"/>
              <a:t>      Черные фраки носились врозь и кучами там и сям. (Н.В.Гоголь)</a:t>
            </a:r>
            <a:endParaRPr lang="ru-RU" dirty="0" smtClean="0"/>
          </a:p>
          <a:p>
            <a:r>
              <a:rPr lang="ru-RU" i="1" dirty="0" smtClean="0"/>
              <a:t>	</a:t>
            </a:r>
            <a:r>
              <a:rPr lang="ru-RU" b="1" i="1" dirty="0" smtClean="0"/>
              <a:t>Олицетворение – </a:t>
            </a:r>
            <a:r>
              <a:rPr lang="ru-RU" dirty="0" smtClean="0"/>
              <a:t>это особый вид метафоры, в котором свойства человека переносятся на неодушевленные предметы, отвлеченные понятия :</a:t>
            </a:r>
          </a:p>
          <a:p>
            <a:pPr>
              <a:buNone/>
            </a:pPr>
            <a:r>
              <a:rPr lang="ru-RU" i="1" dirty="0" smtClean="0"/>
              <a:t>      Плачут вербы, шепчут тополя (С.Есенин)</a:t>
            </a:r>
            <a:endParaRPr lang="ru-RU" dirty="0" smtClean="0"/>
          </a:p>
          <a:p>
            <a:pPr>
              <a:buNone/>
            </a:pPr>
            <a:r>
              <a:rPr lang="ru-RU" dirty="0" smtClean="0"/>
              <a:t>     Олицетворения используются при описании явлений природы.</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Тропы речи: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a:t>
            </a:r>
            <a:r>
              <a:rPr lang="ru-RU" b="1" i="1" dirty="0" smtClean="0"/>
              <a:t>Персонификация – </a:t>
            </a:r>
            <a:r>
              <a:rPr lang="ru-RU" dirty="0" smtClean="0"/>
              <a:t>это особый вид олицетворения, который заключается в уподоблении неодушевленного предмета человеку, когда предметы и явления наделяются не частными признаками человека, а обретают реальный человеческий облик:</a:t>
            </a:r>
          </a:p>
          <a:p>
            <a:pPr>
              <a:buNone/>
            </a:pPr>
            <a:r>
              <a:rPr lang="ru-RU" b="1" i="1" dirty="0" smtClean="0"/>
              <a:t>		</a:t>
            </a:r>
            <a:r>
              <a:rPr lang="ru-RU" i="1" dirty="0" smtClean="0"/>
              <a:t>Скоро уж из ласточек – в колдуньи</a:t>
            </a:r>
            <a:endParaRPr lang="ru-RU" dirty="0" smtClean="0"/>
          </a:p>
          <a:p>
            <a:pPr>
              <a:buNone/>
            </a:pPr>
            <a:r>
              <a:rPr lang="ru-RU" i="1" dirty="0" smtClean="0"/>
              <a:t>		Молодость! Простимся накануне.</a:t>
            </a:r>
            <a:endParaRPr lang="ru-RU" dirty="0" smtClean="0"/>
          </a:p>
          <a:p>
            <a:pPr>
              <a:buNone/>
            </a:pPr>
            <a:r>
              <a:rPr lang="ru-RU" i="1" dirty="0" smtClean="0"/>
              <a:t>		Постоим с тобою на ветру.</a:t>
            </a:r>
            <a:endParaRPr lang="ru-RU" dirty="0" smtClean="0"/>
          </a:p>
          <a:p>
            <a:pPr>
              <a:buNone/>
            </a:pPr>
            <a:r>
              <a:rPr lang="ru-RU" i="1" dirty="0" smtClean="0"/>
              <a:t>		Смуглая моя! Утешь сестру!</a:t>
            </a:r>
            <a:endParaRPr lang="ru-RU" dirty="0" smtClean="0"/>
          </a:p>
          <a:p>
            <a:pPr>
              <a:buNone/>
            </a:pPr>
            <a:r>
              <a:rPr lang="ru-RU" i="1" dirty="0" smtClean="0"/>
              <a:t>		Полыхни малиновою юбкой…</a:t>
            </a:r>
            <a:endParaRPr lang="ru-RU" dirty="0" smtClean="0"/>
          </a:p>
          <a:p>
            <a:pPr>
              <a:buNone/>
            </a:pPr>
            <a:r>
              <a:rPr lang="ru-RU" i="1" dirty="0" smtClean="0"/>
              <a:t>				(М.Цветаева)</a:t>
            </a:r>
            <a:endParaRPr lang="ru-RU" dirty="0" smtClean="0"/>
          </a:p>
          <a:p>
            <a:pPr>
              <a:buNone/>
            </a:pPr>
            <a:r>
              <a:rPr lang="ru-RU" i="1" dirty="0" smtClean="0"/>
              <a:t>		</a:t>
            </a:r>
            <a:r>
              <a:rPr lang="ru-RU" b="1" i="1" dirty="0" smtClean="0"/>
              <a:t>Гипербола –</a:t>
            </a:r>
            <a:r>
              <a:rPr lang="ru-RU" dirty="0" smtClean="0"/>
              <a:t> это троп, состоящий в преувеличении размеров, количества, силы, красоты, значения описываемого:</a:t>
            </a:r>
          </a:p>
          <a:p>
            <a:pPr>
              <a:buNone/>
            </a:pPr>
            <a:r>
              <a:rPr lang="ru-RU" b="1" i="1" dirty="0" smtClean="0"/>
              <a:t>		</a:t>
            </a:r>
            <a:r>
              <a:rPr lang="ru-RU" i="1" dirty="0" smtClean="0"/>
              <a:t>Все должно сгореть в моем огне .(М.Цветаева)</a:t>
            </a:r>
            <a:endParaRPr lang="ru-RU" dirty="0" smtClean="0"/>
          </a:p>
          <a:p>
            <a:pPr>
              <a:buNone/>
            </a:pPr>
            <a:r>
              <a:rPr lang="ru-RU" i="1" dirty="0" smtClean="0"/>
              <a:t>		Буйство глаз и половодье чувств (С.Есенин)</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Тропы речи:</a:t>
            </a:r>
            <a:endParaRPr lang="ru-RU"/>
          </a:p>
        </p:txBody>
      </p:sp>
      <p:sp>
        <p:nvSpPr>
          <p:cNvPr id="3" name="Содержимое 2"/>
          <p:cNvSpPr>
            <a:spLocks noGrp="1"/>
          </p:cNvSpPr>
          <p:nvPr>
            <p:ph idx="1"/>
          </p:nvPr>
        </p:nvSpPr>
        <p:spPr/>
        <p:txBody>
          <a:bodyPr>
            <a:normAutofit fontScale="62500" lnSpcReduction="20000"/>
          </a:bodyPr>
          <a:lstStyle/>
          <a:p>
            <a:r>
              <a:rPr lang="ru-RU" b="1" i="1" dirty="0" smtClean="0"/>
              <a:t>Литота- </a:t>
            </a:r>
            <a:r>
              <a:rPr lang="ru-RU" dirty="0" smtClean="0"/>
              <a:t>Это образное выражение, преуменьшающее размеры, силу, значение описываемого :</a:t>
            </a:r>
          </a:p>
          <a:p>
            <a:pPr>
              <a:buNone/>
            </a:pPr>
            <a:r>
              <a:rPr lang="ru-RU" b="1" i="1" dirty="0" smtClean="0"/>
              <a:t>		</a:t>
            </a:r>
            <a:r>
              <a:rPr lang="ru-RU" i="1" dirty="0" smtClean="0"/>
              <a:t>В больших сапогах, в полушубке овчинном, в больших рукавицах… а сам с ноготок! (Н.Некрасов)</a:t>
            </a:r>
            <a:endParaRPr lang="ru-RU" dirty="0" smtClean="0"/>
          </a:p>
          <a:p>
            <a:pPr>
              <a:buNone/>
            </a:pPr>
            <a:r>
              <a:rPr lang="ru-RU" dirty="0" smtClean="0"/>
              <a:t>             Литоту называют обратной гиперболой.</a:t>
            </a:r>
          </a:p>
          <a:p>
            <a:endParaRPr lang="ru-RU" dirty="0" smtClean="0"/>
          </a:p>
          <a:p>
            <a:r>
              <a:rPr lang="ru-RU" b="1" i="1" dirty="0" smtClean="0"/>
              <a:t>Оксюморон –</a:t>
            </a:r>
            <a:r>
              <a:rPr lang="ru-RU" dirty="0" smtClean="0"/>
              <a:t> троп, заключающийся в такой игре лексическими значениями, при которой </a:t>
            </a:r>
            <a:r>
              <a:rPr lang="ru-RU" dirty="0" err="1" smtClean="0"/>
              <a:t>необъединимые</a:t>
            </a:r>
            <a:r>
              <a:rPr lang="ru-RU" dirty="0" smtClean="0"/>
              <a:t> ,  противоречащие понятия объединяются в одно целое :</a:t>
            </a:r>
          </a:p>
          <a:p>
            <a:pPr>
              <a:buNone/>
            </a:pPr>
            <a:r>
              <a:rPr lang="ru-RU" i="1" dirty="0" smtClean="0"/>
              <a:t>              Горячий снег, живой труп.</a:t>
            </a:r>
            <a:endParaRPr lang="ru-RU" dirty="0" smtClean="0"/>
          </a:p>
          <a:p>
            <a:pPr>
              <a:buNone/>
            </a:pPr>
            <a:r>
              <a:rPr lang="ru-RU" i="1" dirty="0" smtClean="0"/>
              <a:t> </a:t>
            </a:r>
            <a:endParaRPr lang="ru-RU" dirty="0" smtClean="0"/>
          </a:p>
          <a:p>
            <a:r>
              <a:rPr lang="ru-RU" b="1" i="1" dirty="0" smtClean="0"/>
              <a:t>Перифраз (перифраза) – </a:t>
            </a:r>
            <a:r>
              <a:rPr lang="ru-RU" dirty="0" smtClean="0"/>
              <a:t>это замена конкретного понятия описательным образным оборотом:</a:t>
            </a:r>
          </a:p>
          <a:p>
            <a:pPr>
              <a:buNone/>
            </a:pPr>
            <a:r>
              <a:rPr lang="ru-RU" b="1" i="1" dirty="0" smtClean="0"/>
              <a:t>		</a:t>
            </a:r>
            <a:r>
              <a:rPr lang="ru-RU" i="1" dirty="0" smtClean="0"/>
              <a:t>Но, шумом бала утомленный</a:t>
            </a:r>
            <a:endParaRPr lang="ru-RU" dirty="0" smtClean="0"/>
          </a:p>
          <a:p>
            <a:pPr>
              <a:buNone/>
            </a:pPr>
            <a:r>
              <a:rPr lang="ru-RU" i="1" dirty="0" smtClean="0"/>
              <a:t>		И утро в полночь обретя,</a:t>
            </a:r>
            <a:endParaRPr lang="ru-RU" dirty="0" smtClean="0"/>
          </a:p>
          <a:p>
            <a:pPr>
              <a:buNone/>
            </a:pPr>
            <a:r>
              <a:rPr lang="ru-RU" i="1" dirty="0" smtClean="0"/>
              <a:t>		Спокойно спит в тени блаженной</a:t>
            </a:r>
            <a:endParaRPr lang="ru-RU" dirty="0" smtClean="0"/>
          </a:p>
          <a:p>
            <a:pPr>
              <a:buNone/>
            </a:pPr>
            <a:r>
              <a:rPr lang="ru-RU" i="1" dirty="0" smtClean="0"/>
              <a:t>		Забав и роскоши дитя. (А.С.Пушкин)                                                                     Здесь автор заменяет имя своего героя – Онегин – описательным оборотом –«Забав и роскоши дитя» </a:t>
            </a:r>
            <a:endParaRPr lang="ru-RU" dirty="0" smtClean="0"/>
          </a:p>
          <a:p>
            <a:pPr>
              <a:buNone/>
            </a:pPr>
            <a:r>
              <a:rPr lang="ru-RU" dirty="0" smtClean="0"/>
              <a:t>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Синтаксические средства выразительности. Фигуры речи:</a:t>
            </a:r>
            <a:endParaRPr lang="ru-RU" dirty="0"/>
          </a:p>
        </p:txBody>
      </p:sp>
      <p:sp>
        <p:nvSpPr>
          <p:cNvPr id="3" name="Содержимое 2"/>
          <p:cNvSpPr>
            <a:spLocks noGrp="1"/>
          </p:cNvSpPr>
          <p:nvPr>
            <p:ph idx="1"/>
          </p:nvPr>
        </p:nvSpPr>
        <p:spPr/>
        <p:txBody>
          <a:bodyPr>
            <a:normAutofit fontScale="77500" lnSpcReduction="20000"/>
          </a:bodyPr>
          <a:lstStyle/>
          <a:p>
            <a:r>
              <a:rPr lang="ru-RU" b="1" i="1" dirty="0" smtClean="0"/>
              <a:t>Антитеза –</a:t>
            </a:r>
            <a:r>
              <a:rPr lang="ru-RU" dirty="0" smtClean="0"/>
              <a:t> оборот, при котором резко противопоставляются противоположные понятия:</a:t>
            </a:r>
          </a:p>
          <a:p>
            <a:pPr>
              <a:buNone/>
            </a:pPr>
            <a:r>
              <a:rPr lang="ru-RU" b="1" i="1" dirty="0" smtClean="0"/>
              <a:t>		</a:t>
            </a:r>
            <a:r>
              <a:rPr lang="ru-RU" i="1" dirty="0" smtClean="0"/>
              <a:t>Они сошлись. Волна и камень,</a:t>
            </a:r>
            <a:endParaRPr lang="ru-RU" dirty="0" smtClean="0"/>
          </a:p>
          <a:p>
            <a:pPr>
              <a:buNone/>
            </a:pPr>
            <a:r>
              <a:rPr lang="ru-RU" i="1" dirty="0" smtClean="0"/>
              <a:t>		Стихи и проза, лед и пламень</a:t>
            </a:r>
            <a:endParaRPr lang="ru-RU" dirty="0" smtClean="0"/>
          </a:p>
          <a:p>
            <a:pPr>
              <a:buNone/>
            </a:pPr>
            <a:r>
              <a:rPr lang="ru-RU" i="1" dirty="0" smtClean="0"/>
              <a:t>		Не столь различны меж собой  (А.С.Пушкин)</a:t>
            </a:r>
            <a:endParaRPr lang="ru-RU" dirty="0" smtClean="0"/>
          </a:p>
          <a:p>
            <a:r>
              <a:rPr lang="ru-RU" b="1" i="1" dirty="0" smtClean="0"/>
              <a:t>Инверсия - </a:t>
            </a:r>
            <a:r>
              <a:rPr lang="ru-RU" dirty="0" smtClean="0"/>
              <a:t> это стилистическая фигура, состоящая в намеренном изменении порядка слов. Нарушение прямого порядка слов, при котором подлежащее предшествует сказуемому, а определение – определяемому слову, может служить художественным приемом, прибегая к которому автор достигает интонационной и стилистической выразительности: </a:t>
            </a:r>
          </a:p>
          <a:p>
            <a:pPr>
              <a:buNone/>
            </a:pPr>
            <a:r>
              <a:rPr lang="ru-RU" b="1" i="1" dirty="0" smtClean="0"/>
              <a:t>                 …</a:t>
            </a:r>
            <a:r>
              <a:rPr lang="ru-RU" i="1" dirty="0" smtClean="0"/>
              <a:t>буду долго, буду просто разговаривать стихами я (В.Маяковский),</a:t>
            </a:r>
            <a:endParaRPr lang="ru-RU" dirty="0" smtClean="0"/>
          </a:p>
          <a:p>
            <a:pPr>
              <a:buNone/>
            </a:pPr>
            <a:r>
              <a:rPr lang="ru-RU" i="1" dirty="0" smtClean="0"/>
              <a:t>                 Отговорила роща золотая березовым, веселым языком (С.Есенин)</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Синтаксические средства выразительности. </a:t>
            </a:r>
            <a:r>
              <a:rPr lang="ru-RU" smtClean="0"/>
              <a:t>Фигуры речи:</a:t>
            </a:r>
            <a:endParaRPr lang="ru-RU"/>
          </a:p>
        </p:txBody>
      </p:sp>
      <p:sp>
        <p:nvSpPr>
          <p:cNvPr id="3" name="Содержимое 2"/>
          <p:cNvSpPr>
            <a:spLocks noGrp="1"/>
          </p:cNvSpPr>
          <p:nvPr>
            <p:ph idx="1"/>
          </p:nvPr>
        </p:nvSpPr>
        <p:spPr/>
        <p:txBody>
          <a:bodyPr>
            <a:normAutofit fontScale="62500" lnSpcReduction="20000"/>
          </a:bodyPr>
          <a:lstStyle/>
          <a:p>
            <a:r>
              <a:rPr lang="ru-RU" b="1" i="1" dirty="0" smtClean="0"/>
              <a:t>Градация –</a:t>
            </a:r>
            <a:r>
              <a:rPr lang="ru-RU" dirty="0" smtClean="0"/>
              <a:t> Это фигура, заключающаяся в нанизывании однотипных синтаксических единиц ( например, однородных членов, словосочетаний, частей предложения, придаточных предложений), при котором их семантическая или эмоциональная значимость возрастает или убывает. То есть при градации элементы перечисления так расположены, что каждое последующее усиливает (реже ослабляет) значение предыдущего, благодаря чему создается нарастание интонации и эмоционального напряжения речи:</a:t>
            </a:r>
          </a:p>
          <a:p>
            <a:pPr>
              <a:buNone/>
            </a:pPr>
            <a:r>
              <a:rPr lang="ru-RU" i="1" dirty="0" smtClean="0"/>
              <a:t>        …жалобный, жалостный, каторжный вой (М.Цветаева)</a:t>
            </a:r>
            <a:endParaRPr lang="ru-RU" dirty="0" smtClean="0"/>
          </a:p>
          <a:p>
            <a:r>
              <a:rPr lang="ru-RU" b="1" i="1" dirty="0" smtClean="0"/>
              <a:t>Анафора </a:t>
            </a:r>
            <a:r>
              <a:rPr lang="ru-RU" dirty="0" smtClean="0"/>
              <a:t> (единоначалие) – это повторение одинаковых элементов ( от звуков до предложений) в начале каждой новой фразы. Выдвигая наиболее важный повторяющийся элемент на первое место, анафора позволяет сосредоточить на нем свое внимание:</a:t>
            </a:r>
          </a:p>
          <a:p>
            <a:pPr>
              <a:buNone/>
            </a:pPr>
            <a:r>
              <a:rPr lang="ru-RU" i="1" dirty="0" smtClean="0"/>
              <a:t>          Мне нравится, что вы больны не мной,</a:t>
            </a:r>
            <a:endParaRPr lang="ru-RU" dirty="0" smtClean="0"/>
          </a:p>
          <a:p>
            <a:pPr>
              <a:buNone/>
            </a:pPr>
            <a:r>
              <a:rPr lang="ru-RU" i="1" dirty="0" smtClean="0"/>
              <a:t>          Мне нравится , что я больна не вами. (М . Цветаева)</a:t>
            </a:r>
            <a:endParaRPr lang="ru-RU" dirty="0" smtClean="0"/>
          </a:p>
          <a:p>
            <a:r>
              <a:rPr lang="ru-RU" b="1" i="1" dirty="0" smtClean="0"/>
              <a:t>Эпифора –</a:t>
            </a:r>
            <a:r>
              <a:rPr lang="ru-RU" dirty="0" smtClean="0"/>
              <a:t> повторение последних слов фразы:</a:t>
            </a:r>
          </a:p>
          <a:p>
            <a:pPr>
              <a:buNone/>
            </a:pPr>
            <a:r>
              <a:rPr lang="ru-RU" b="1" i="1" dirty="0" smtClean="0"/>
              <a:t>		</a:t>
            </a:r>
            <a:r>
              <a:rPr lang="ru-RU" i="1" dirty="0" smtClean="0"/>
              <a:t>О, не медли на соседней</a:t>
            </a:r>
            <a:endParaRPr lang="ru-RU" dirty="0" smtClean="0"/>
          </a:p>
          <a:p>
            <a:pPr>
              <a:buNone/>
            </a:pPr>
            <a:r>
              <a:rPr lang="ru-RU" i="1" dirty="0" smtClean="0"/>
              <a:t>		Колокольне!</a:t>
            </a:r>
            <a:endParaRPr lang="ru-RU" dirty="0" smtClean="0"/>
          </a:p>
          <a:p>
            <a:pPr>
              <a:buNone/>
            </a:pPr>
            <a:r>
              <a:rPr lang="ru-RU" i="1" dirty="0" smtClean="0"/>
              <a:t>		Быть хочу твоей последней</a:t>
            </a:r>
            <a:endParaRPr lang="ru-RU" dirty="0" smtClean="0"/>
          </a:p>
          <a:p>
            <a:pPr>
              <a:buNone/>
            </a:pPr>
            <a:r>
              <a:rPr lang="ru-RU" i="1" dirty="0" smtClean="0"/>
              <a:t>		Колокольней!		(М.Цветаева)</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Синтаксические средства выразительности. Фигуры речи:</a:t>
            </a:r>
            <a:endParaRPr lang="ru-RU" dirty="0"/>
          </a:p>
        </p:txBody>
      </p:sp>
      <p:sp>
        <p:nvSpPr>
          <p:cNvPr id="3" name="Содержимое 2"/>
          <p:cNvSpPr>
            <a:spLocks noGrp="1"/>
          </p:cNvSpPr>
          <p:nvPr>
            <p:ph idx="1"/>
          </p:nvPr>
        </p:nvSpPr>
        <p:spPr/>
        <p:txBody>
          <a:bodyPr>
            <a:normAutofit fontScale="62500" lnSpcReduction="20000"/>
          </a:bodyPr>
          <a:lstStyle/>
          <a:p>
            <a:r>
              <a:rPr lang="ru-RU" i="1" dirty="0" smtClean="0"/>
              <a:t>	</a:t>
            </a:r>
            <a:r>
              <a:rPr lang="ru-RU" b="1" i="1" dirty="0" smtClean="0"/>
              <a:t>Многосоюзие - </a:t>
            </a:r>
            <a:r>
              <a:rPr lang="ru-RU" dirty="0" smtClean="0"/>
              <a:t> это повтор союза, служащий для интонационного и логического подчеркивания. Повторяются обычно сочинительные соединительные союзы:</a:t>
            </a:r>
          </a:p>
          <a:p>
            <a:pPr>
              <a:buNone/>
            </a:pPr>
            <a:r>
              <a:rPr lang="ru-RU" dirty="0" smtClean="0"/>
              <a:t> </a:t>
            </a:r>
          </a:p>
          <a:p>
            <a:pPr>
              <a:buNone/>
            </a:pPr>
            <a:r>
              <a:rPr lang="ru-RU" b="1" i="1" dirty="0" smtClean="0"/>
              <a:t>		</a:t>
            </a:r>
            <a:r>
              <a:rPr lang="ru-RU" i="1" dirty="0" smtClean="0"/>
              <a:t>И новое солнце заблещет в тумане</a:t>
            </a:r>
            <a:endParaRPr lang="ru-RU" dirty="0" smtClean="0"/>
          </a:p>
          <a:p>
            <a:pPr>
              <a:buNone/>
            </a:pPr>
            <a:r>
              <a:rPr lang="ru-RU" i="1" dirty="0" smtClean="0"/>
              <a:t>		И будут стрекозами тени,</a:t>
            </a:r>
            <a:endParaRPr lang="ru-RU" dirty="0" smtClean="0"/>
          </a:p>
          <a:p>
            <a:pPr>
              <a:buNone/>
            </a:pPr>
            <a:r>
              <a:rPr lang="ru-RU" i="1" dirty="0" smtClean="0"/>
              <a:t>		И гордые лебеди древних сказаний</a:t>
            </a:r>
            <a:endParaRPr lang="ru-RU" dirty="0" smtClean="0"/>
          </a:p>
          <a:p>
            <a:pPr>
              <a:buNone/>
            </a:pPr>
            <a:r>
              <a:rPr lang="ru-RU" i="1" dirty="0" smtClean="0"/>
              <a:t>		На белые выйдут ступени!  (Н. Гумилев)</a:t>
            </a:r>
            <a:endParaRPr lang="ru-RU" dirty="0" smtClean="0"/>
          </a:p>
          <a:p>
            <a:r>
              <a:rPr lang="ru-RU" i="1" dirty="0" smtClean="0"/>
              <a:t>	</a:t>
            </a:r>
            <a:r>
              <a:rPr lang="ru-RU" b="1" i="1" dirty="0" smtClean="0"/>
              <a:t>Бессоюзие – </a:t>
            </a:r>
            <a:r>
              <a:rPr lang="ru-RU" dirty="0" smtClean="0"/>
              <a:t>придает высказыванию стремительность, создает эффект увеличения темпа. При помощи бессоюзного соединения элементов перечисления поэт рисует быструю смену картин:</a:t>
            </a:r>
          </a:p>
          <a:p>
            <a:pPr>
              <a:buNone/>
            </a:pPr>
            <a:r>
              <a:rPr lang="ru-RU" b="1" i="1" dirty="0" smtClean="0"/>
              <a:t>		</a:t>
            </a:r>
            <a:r>
              <a:rPr lang="ru-RU" i="1" dirty="0" smtClean="0"/>
              <a:t>Швед, русский –</a:t>
            </a:r>
            <a:r>
              <a:rPr lang="ru-RU" dirty="0" smtClean="0"/>
              <a:t> колет, рубит, режет.</a:t>
            </a:r>
          </a:p>
          <a:p>
            <a:pPr>
              <a:buNone/>
            </a:pPr>
            <a:r>
              <a:rPr lang="ru-RU" i="1" dirty="0" smtClean="0"/>
              <a:t>		Бой барабанный, клики, скрежет,</a:t>
            </a:r>
            <a:endParaRPr lang="ru-RU" dirty="0" smtClean="0"/>
          </a:p>
          <a:p>
            <a:pPr>
              <a:buNone/>
            </a:pPr>
            <a:r>
              <a:rPr lang="ru-RU" i="1" dirty="0" smtClean="0"/>
              <a:t>			Гром пушек, гомон, ржанье, стон,</a:t>
            </a:r>
            <a:endParaRPr lang="ru-RU" dirty="0" smtClean="0"/>
          </a:p>
          <a:p>
            <a:pPr>
              <a:buNone/>
            </a:pPr>
            <a:r>
              <a:rPr lang="ru-RU" i="1" dirty="0" smtClean="0"/>
              <a:t>			И смерть, и ад со всех сторон…  (А.С.Пушкин)</a:t>
            </a:r>
            <a:endParaRPr lang="ru-RU" dirty="0" smtClean="0"/>
          </a:p>
          <a:p>
            <a:r>
              <a:rPr lang="ru-RU" i="1" dirty="0" smtClean="0"/>
              <a:t>	</a:t>
            </a:r>
            <a:r>
              <a:rPr lang="ru-RU" b="1" i="1" dirty="0" smtClean="0"/>
              <a:t>Эллипс – </a:t>
            </a:r>
            <a:r>
              <a:rPr lang="ru-RU" dirty="0" smtClean="0"/>
              <a:t>это стилистическая фигура, состоящая в намеренном пропуске какого- либо члена предложения, который подразумевается из контекста:  </a:t>
            </a:r>
            <a:r>
              <a:rPr lang="ru-RU" i="1" dirty="0" smtClean="0"/>
              <a:t>Скоро – закат, скоро – назад: тебе в детскую, мне – письма читать дерзкие… (М.Цветаева)</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Синтаксические средства выразительности. Фигуры речи:</a:t>
            </a:r>
            <a:endParaRPr lang="ru-RU" dirty="0"/>
          </a:p>
        </p:txBody>
      </p:sp>
      <p:sp>
        <p:nvSpPr>
          <p:cNvPr id="3" name="Содержимое 2"/>
          <p:cNvSpPr>
            <a:spLocks noGrp="1"/>
          </p:cNvSpPr>
          <p:nvPr>
            <p:ph idx="1"/>
          </p:nvPr>
        </p:nvSpPr>
        <p:spPr>
          <a:xfrm>
            <a:off x="457200" y="2357430"/>
            <a:ext cx="8186766" cy="3967170"/>
          </a:xfrm>
        </p:spPr>
        <p:txBody>
          <a:bodyPr>
            <a:normAutofit fontScale="62500" lnSpcReduction="20000"/>
          </a:bodyPr>
          <a:lstStyle/>
          <a:p>
            <a:r>
              <a:rPr lang="ru-RU" b="1" i="1" dirty="0" smtClean="0"/>
              <a:t>Риторическое восклицание –</a:t>
            </a:r>
            <a:r>
              <a:rPr lang="ru-RU" dirty="0" smtClean="0"/>
              <a:t> это</a:t>
            </a:r>
            <a:r>
              <a:rPr lang="ru-RU" i="1" dirty="0" smtClean="0"/>
              <a:t> </a:t>
            </a:r>
            <a:r>
              <a:rPr lang="ru-RU" dirty="0" smtClean="0"/>
              <a:t>эмоционально окрашенное предложение, служащее для выражения чувств и привлечения внимания адресата речи, причем эмоции в нем выражаются не лексическими или синтаксическими средствами, а с помощью интонации: </a:t>
            </a:r>
            <a:r>
              <a:rPr lang="ru-RU" i="1" dirty="0" smtClean="0"/>
              <a:t>Какое лето! Что за лето! (Ф.И.Тютчев)</a:t>
            </a:r>
            <a:endParaRPr lang="ru-RU" dirty="0" smtClean="0"/>
          </a:p>
          <a:p>
            <a:r>
              <a:rPr lang="ru-RU" b="1" i="1" dirty="0" smtClean="0"/>
              <a:t>Риторический вопрос –</a:t>
            </a:r>
            <a:r>
              <a:rPr lang="ru-RU" i="1" dirty="0" smtClean="0"/>
              <a:t> </a:t>
            </a:r>
            <a:r>
              <a:rPr lang="ru-RU" dirty="0" smtClean="0"/>
              <a:t>одна из самых распространенных стилистических фигур, которая содержит утверждение или отрицание, оформленное в виде вопроса, не требующего ответа:</a:t>
            </a:r>
          </a:p>
          <a:p>
            <a:pPr>
              <a:buNone/>
            </a:pPr>
            <a:r>
              <a:rPr lang="ru-RU" i="1" dirty="0" smtClean="0"/>
              <a:t>       Кто осмелится сказать, что определил искусство? Перечислил все его стороны? (А.И.Солженицын)</a:t>
            </a:r>
            <a:endParaRPr lang="ru-RU" dirty="0" smtClean="0"/>
          </a:p>
          <a:p>
            <a:r>
              <a:rPr lang="ru-RU" b="1" i="1" dirty="0" smtClean="0"/>
              <a:t>Риторическое обращение – </a:t>
            </a:r>
            <a:r>
              <a:rPr lang="ru-RU" dirty="0" smtClean="0"/>
              <a:t>это обращение к неодушевленным предметам, отсутствующим, умершим, отвлеченным понятиям.</a:t>
            </a:r>
          </a:p>
          <a:p>
            <a:pPr>
              <a:buNone/>
            </a:pPr>
            <a:r>
              <a:rPr lang="ru-RU" b="1" i="1" dirty="0" smtClean="0"/>
              <a:t>	</a:t>
            </a:r>
            <a:r>
              <a:rPr lang="ru-RU" i="1" dirty="0" smtClean="0"/>
              <a:t>Клен ты мой опавший, клен заледенелый. Что стоишь нагнувшись под метелью белой? (С.Есенин)</a:t>
            </a:r>
            <a:endParaRPr lang="ru-RU" dirty="0" smtClean="0"/>
          </a:p>
          <a:p>
            <a:r>
              <a:rPr lang="ru-RU" b="1" i="1" dirty="0" smtClean="0"/>
              <a:t>Парцелляция – </a:t>
            </a:r>
            <a:r>
              <a:rPr lang="ru-RU" dirty="0" smtClean="0"/>
              <a:t>это прием, заключающийся в намеренном расчленении предложения на несколько частей и оформление этих частей как самостоятельных неполных предложений.</a:t>
            </a:r>
          </a:p>
          <a:p>
            <a:pPr>
              <a:buNone/>
            </a:pPr>
            <a:r>
              <a:rPr lang="ru-RU" b="1" i="1" dirty="0" smtClean="0"/>
              <a:t>       </a:t>
            </a:r>
            <a:r>
              <a:rPr lang="ru-RU" i="1" dirty="0" smtClean="0"/>
              <a:t>И для них тут , и для всех стоит колокольня! Как наша надежда. Как наша молитва… (А.И.Солженицын)</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Тестовое задание:</a:t>
            </a:r>
            <a:endParaRPr lang="ru-RU" dirty="0"/>
          </a:p>
        </p:txBody>
      </p:sp>
      <p:sp>
        <p:nvSpPr>
          <p:cNvPr id="3" name="Содержимое 2"/>
          <p:cNvSpPr>
            <a:spLocks noGrp="1"/>
          </p:cNvSpPr>
          <p:nvPr>
            <p:ph idx="1"/>
          </p:nvPr>
        </p:nvSpPr>
        <p:spPr/>
        <p:txBody>
          <a:bodyPr>
            <a:normAutofit/>
          </a:bodyPr>
          <a:lstStyle/>
          <a:p>
            <a:pPr>
              <a:buNone/>
            </a:pPr>
            <a:r>
              <a:rPr lang="ru-RU" b="1" i="1" dirty="0" smtClean="0"/>
              <a:t> </a:t>
            </a:r>
            <a:endParaRPr lang="ru-RU" dirty="0" smtClean="0"/>
          </a:p>
          <a:p>
            <a:r>
              <a:rPr lang="ru-RU" b="1" i="1" dirty="0" smtClean="0"/>
              <a:t> </a:t>
            </a:r>
            <a:endParaRPr lang="ru-RU" dirty="0" smtClean="0"/>
          </a:p>
          <a:p>
            <a:r>
              <a:rPr lang="ru-RU" dirty="0" smtClean="0"/>
              <a:t> </a:t>
            </a:r>
            <a:endParaRPr lang="ru-RU" dirty="0"/>
          </a:p>
        </p:txBody>
      </p:sp>
      <p:graphicFrame>
        <p:nvGraphicFramePr>
          <p:cNvPr id="5" name="Таблица 4"/>
          <p:cNvGraphicFramePr>
            <a:graphicFrameLocks noGrp="1"/>
          </p:cNvGraphicFramePr>
          <p:nvPr/>
        </p:nvGraphicFramePr>
        <p:xfrm>
          <a:off x="714348" y="2357430"/>
          <a:ext cx="7786743" cy="4023360"/>
        </p:xfrm>
        <a:graphic>
          <a:graphicData uri="http://schemas.openxmlformats.org/drawingml/2006/table">
            <a:tbl>
              <a:tblPr firstRow="1" bandRow="1">
                <a:tableStyleId>{5C22544A-7EE6-4342-B048-85BDC9FD1C3A}</a:tableStyleId>
              </a:tblPr>
              <a:tblGrid>
                <a:gridCol w="571504"/>
                <a:gridCol w="5572164"/>
                <a:gridCol w="1643075"/>
              </a:tblGrid>
              <a:tr h="628032">
                <a:tc>
                  <a:txBody>
                    <a:bodyPr/>
                    <a:lstStyle/>
                    <a:p>
                      <a:endParaRPr lang="ru-RU" dirty="0"/>
                    </a:p>
                  </a:txBody>
                  <a:tcPr/>
                </a:tc>
                <a:tc>
                  <a:txBody>
                    <a:bodyPr/>
                    <a:lstStyle/>
                    <a:p>
                      <a:r>
                        <a:rPr lang="ru-RU" sz="1600" dirty="0" smtClean="0"/>
                        <a:t>Определите, какое изобразительно- выразительное средство использовано в каждом примере и установите соответствие</a:t>
                      </a:r>
                      <a:endParaRPr lang="ru-RU" sz="1600" dirty="0"/>
                    </a:p>
                  </a:txBody>
                  <a:tcPr/>
                </a:tc>
                <a:tc>
                  <a:txBody>
                    <a:bodyPr/>
                    <a:lstStyle/>
                    <a:p>
                      <a:endParaRPr lang="ru-RU" dirty="0"/>
                    </a:p>
                  </a:txBody>
                  <a:tcPr/>
                </a:tc>
              </a:tr>
              <a:tr h="619158">
                <a:tc>
                  <a:txBody>
                    <a:bodyPr/>
                    <a:lstStyle/>
                    <a:p>
                      <a:r>
                        <a:rPr lang="ru-RU" dirty="0" smtClean="0"/>
                        <a:t>1</a:t>
                      </a:r>
                      <a:endParaRPr lang="ru-RU" dirty="0"/>
                    </a:p>
                  </a:txBody>
                  <a:tcPr/>
                </a:tc>
                <a:tc>
                  <a:txBody>
                    <a:bodyPr/>
                    <a:lstStyle/>
                    <a:p>
                      <a:r>
                        <a:rPr lang="ru-RU" i="0" dirty="0" smtClean="0"/>
                        <a:t>Заря молитвенником красным пророчит благостную речь. (С.Есенин)</a:t>
                      </a:r>
                      <a:endParaRPr lang="ru-RU" i="0" dirty="0"/>
                    </a:p>
                  </a:txBody>
                  <a:tcPr/>
                </a:tc>
                <a:tc>
                  <a:txBody>
                    <a:bodyPr/>
                    <a:lstStyle/>
                    <a:p>
                      <a:r>
                        <a:rPr lang="ru-RU" dirty="0" smtClean="0"/>
                        <a:t>А.</a:t>
                      </a:r>
                    </a:p>
                    <a:p>
                      <a:r>
                        <a:rPr lang="ru-RU" dirty="0" smtClean="0"/>
                        <a:t>метонимия</a:t>
                      </a:r>
                      <a:endParaRPr lang="ru-RU" dirty="0"/>
                    </a:p>
                  </a:txBody>
                  <a:tcPr/>
                </a:tc>
              </a:tr>
              <a:tr h="619158">
                <a:tc>
                  <a:txBody>
                    <a:bodyPr/>
                    <a:lstStyle/>
                    <a:p>
                      <a:r>
                        <a:rPr lang="ru-RU" dirty="0" smtClean="0"/>
                        <a:t>2</a:t>
                      </a:r>
                      <a:endParaRPr lang="ru-RU" dirty="0"/>
                    </a:p>
                  </a:txBody>
                  <a:tcPr/>
                </a:tc>
                <a:tc>
                  <a:txBody>
                    <a:bodyPr/>
                    <a:lstStyle/>
                    <a:p>
                      <a:r>
                        <a:rPr lang="ru-RU" dirty="0" smtClean="0"/>
                        <a:t>Роз алеет алый рот.   </a:t>
                      </a:r>
                    </a:p>
                    <a:p>
                      <a:r>
                        <a:rPr lang="ru-RU" dirty="0" smtClean="0"/>
                        <a:t>                                  (М.Кузьмин)</a:t>
                      </a:r>
                      <a:endParaRPr lang="ru-RU" dirty="0"/>
                    </a:p>
                  </a:txBody>
                  <a:tcPr/>
                </a:tc>
                <a:tc>
                  <a:txBody>
                    <a:bodyPr/>
                    <a:lstStyle/>
                    <a:p>
                      <a:r>
                        <a:rPr lang="ru-RU" dirty="0" smtClean="0"/>
                        <a:t>Б.</a:t>
                      </a:r>
                    </a:p>
                    <a:p>
                      <a:r>
                        <a:rPr lang="ru-RU" dirty="0" smtClean="0"/>
                        <a:t>эпитет</a:t>
                      </a:r>
                      <a:endParaRPr lang="ru-RU" dirty="0"/>
                    </a:p>
                  </a:txBody>
                  <a:tcPr/>
                </a:tc>
              </a:tr>
              <a:tr h="619158">
                <a:tc>
                  <a:txBody>
                    <a:bodyPr/>
                    <a:lstStyle/>
                    <a:p>
                      <a:r>
                        <a:rPr lang="ru-RU" dirty="0" smtClean="0"/>
                        <a:t>3</a:t>
                      </a:r>
                      <a:endParaRPr lang="ru-RU" dirty="0"/>
                    </a:p>
                  </a:txBody>
                  <a:tcPr/>
                </a:tc>
                <a:tc>
                  <a:txBody>
                    <a:bodyPr/>
                    <a:lstStyle/>
                    <a:p>
                      <a:r>
                        <a:rPr lang="ru-RU" dirty="0" smtClean="0"/>
                        <a:t>Миллион казацких шапок высыпал на площадь.</a:t>
                      </a:r>
                    </a:p>
                    <a:p>
                      <a:r>
                        <a:rPr lang="ru-RU" dirty="0" smtClean="0"/>
                        <a:t>                                   (Н.В.Гоголь)</a:t>
                      </a:r>
                      <a:endParaRPr lang="ru-RU" dirty="0"/>
                    </a:p>
                  </a:txBody>
                  <a:tcPr/>
                </a:tc>
                <a:tc>
                  <a:txBody>
                    <a:bodyPr/>
                    <a:lstStyle/>
                    <a:p>
                      <a:r>
                        <a:rPr lang="ru-RU" dirty="0" smtClean="0"/>
                        <a:t>В.</a:t>
                      </a:r>
                    </a:p>
                    <a:p>
                      <a:r>
                        <a:rPr lang="ru-RU" dirty="0" smtClean="0"/>
                        <a:t>метафора</a:t>
                      </a:r>
                      <a:endParaRPr lang="ru-RU" dirty="0"/>
                    </a:p>
                  </a:txBody>
                  <a:tcPr/>
                </a:tc>
              </a:tr>
              <a:tr h="619158">
                <a:tc>
                  <a:txBody>
                    <a:bodyPr/>
                    <a:lstStyle/>
                    <a:p>
                      <a:r>
                        <a:rPr lang="ru-RU" dirty="0" smtClean="0"/>
                        <a:t>4</a:t>
                      </a:r>
                      <a:endParaRPr lang="ru-RU" dirty="0"/>
                    </a:p>
                  </a:txBody>
                  <a:tcPr/>
                </a:tc>
                <a:tc>
                  <a:txBody>
                    <a:bodyPr/>
                    <a:lstStyle/>
                    <a:p>
                      <a:r>
                        <a:rPr lang="ru-RU" dirty="0" smtClean="0"/>
                        <a:t>Да и птицы здесь не живут, только хохлятся скорбно и глухо…   (Н.Гумилев)</a:t>
                      </a:r>
                      <a:endParaRPr lang="ru-RU" dirty="0"/>
                    </a:p>
                  </a:txBody>
                  <a:tcPr/>
                </a:tc>
                <a:tc>
                  <a:txBody>
                    <a:bodyPr/>
                    <a:lstStyle/>
                    <a:p>
                      <a:r>
                        <a:rPr lang="ru-RU" dirty="0" smtClean="0"/>
                        <a:t>Г.</a:t>
                      </a:r>
                    </a:p>
                    <a:p>
                      <a:r>
                        <a:rPr lang="ru-RU" dirty="0" smtClean="0"/>
                        <a:t>сравнение</a:t>
                      </a:r>
                      <a:endParaRPr lang="ru-RU" dirty="0"/>
                    </a:p>
                  </a:txBody>
                  <a:tcPr/>
                </a:tc>
              </a:tr>
              <a:tr h="619158">
                <a:tc>
                  <a:txBody>
                    <a:bodyPr/>
                    <a:lstStyle/>
                    <a:p>
                      <a:endParaRPr lang="ru-RU"/>
                    </a:p>
                  </a:txBody>
                  <a:tcPr/>
                </a:tc>
                <a:tc>
                  <a:txBody>
                    <a:bodyPr/>
                    <a:lstStyle/>
                    <a:p>
                      <a:endParaRPr lang="ru-RU"/>
                    </a:p>
                  </a:txBody>
                  <a:tcPr/>
                </a:tc>
                <a:tc>
                  <a:txBody>
                    <a:bodyPr/>
                    <a:lstStyle/>
                    <a:p>
                      <a:r>
                        <a:rPr lang="ru-RU" dirty="0" smtClean="0"/>
                        <a:t>Д.</a:t>
                      </a:r>
                    </a:p>
                    <a:p>
                      <a:r>
                        <a:rPr lang="ru-RU" dirty="0" smtClean="0"/>
                        <a:t>синекдоха</a:t>
                      </a:r>
                      <a:endParaRPr lang="ru-RU"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Тестовое задание :</a:t>
            </a:r>
            <a:endParaRPr lang="ru-RU" dirty="0"/>
          </a:p>
        </p:txBody>
      </p:sp>
      <p:sp>
        <p:nvSpPr>
          <p:cNvPr id="3" name="Содержимое 2"/>
          <p:cNvSpPr>
            <a:spLocks noGrp="1"/>
          </p:cNvSpPr>
          <p:nvPr>
            <p:ph idx="1"/>
          </p:nvPr>
        </p:nvSpPr>
        <p:spPr/>
        <p:txBody>
          <a:bodyPr>
            <a:normAutofit/>
          </a:bodyPr>
          <a:lstStyle/>
          <a:p>
            <a:pPr fontAlgn="t"/>
            <a:endParaRPr lang="ru-RU" dirty="0" smtClean="0"/>
          </a:p>
          <a:p>
            <a:pPr fontAlgn="t"/>
            <a:endParaRPr lang="ru-RU" b="1" dirty="0" smtClean="0"/>
          </a:p>
          <a:p>
            <a:pPr fontAlgn="t"/>
            <a:r>
              <a:rPr lang="ru-RU" b="1" dirty="0" smtClean="0"/>
              <a:t> </a:t>
            </a:r>
            <a:endParaRPr lang="ru-RU" dirty="0"/>
          </a:p>
        </p:txBody>
      </p:sp>
      <p:graphicFrame>
        <p:nvGraphicFramePr>
          <p:cNvPr id="4" name="Таблица 3"/>
          <p:cNvGraphicFramePr>
            <a:graphicFrameLocks noGrp="1"/>
          </p:cNvGraphicFramePr>
          <p:nvPr/>
        </p:nvGraphicFramePr>
        <p:xfrm>
          <a:off x="428596" y="1857365"/>
          <a:ext cx="8072494" cy="4739130"/>
        </p:xfrm>
        <a:graphic>
          <a:graphicData uri="http://schemas.openxmlformats.org/drawingml/2006/table">
            <a:tbl>
              <a:tblPr firstRow="1" bandRow="1">
                <a:tableStyleId>{5C22544A-7EE6-4342-B048-85BDC9FD1C3A}</a:tableStyleId>
              </a:tblPr>
              <a:tblGrid>
                <a:gridCol w="654526"/>
                <a:gridCol w="5308938"/>
                <a:gridCol w="2109030"/>
              </a:tblGrid>
              <a:tr h="734208">
                <a:tc>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Определите, какое изобразительно- выразительное средство использовано в каждом примере и установите соответствие</a:t>
                      </a:r>
                    </a:p>
                  </a:txBody>
                  <a:tcPr/>
                </a:tc>
                <a:tc>
                  <a:txBody>
                    <a:bodyPr/>
                    <a:lstStyle/>
                    <a:p>
                      <a:endParaRPr lang="ru-RU"/>
                    </a:p>
                  </a:txBody>
                  <a:tcPr/>
                </a:tc>
              </a:tr>
              <a:tr h="874730">
                <a:tc>
                  <a:txBody>
                    <a:bodyPr/>
                    <a:lstStyle/>
                    <a:p>
                      <a:r>
                        <a:rPr lang="ru-RU" sz="1800" dirty="0" smtClean="0"/>
                        <a:t>1</a:t>
                      </a:r>
                      <a:endParaRPr lang="ru-RU" sz="1800" dirty="0"/>
                    </a:p>
                  </a:txBody>
                  <a:tcPr/>
                </a:tc>
                <a:tc>
                  <a:txBody>
                    <a:bodyPr/>
                    <a:lstStyle/>
                    <a:p>
                      <a:r>
                        <a:rPr lang="ru-RU" sz="1600" dirty="0" smtClean="0"/>
                        <a:t>Прости, Кавказ, что я о них</a:t>
                      </a:r>
                    </a:p>
                    <a:p>
                      <a:r>
                        <a:rPr lang="ru-RU" sz="1600" dirty="0" smtClean="0"/>
                        <a:t>Тебе промолвил ненароком,</a:t>
                      </a:r>
                    </a:p>
                    <a:p>
                      <a:r>
                        <a:rPr lang="ru-RU" sz="1600" dirty="0" smtClean="0"/>
                        <a:t>Ты научи мой русский стих</a:t>
                      </a:r>
                    </a:p>
                    <a:p>
                      <a:r>
                        <a:rPr lang="ru-RU" sz="1600" dirty="0" smtClean="0"/>
                        <a:t>Кизиловым струиться соком.    (С.Есенин)</a:t>
                      </a:r>
                      <a:endParaRPr lang="ru-RU" sz="1600" dirty="0"/>
                    </a:p>
                  </a:txBody>
                  <a:tcPr/>
                </a:tc>
                <a:tc>
                  <a:txBody>
                    <a:bodyPr/>
                    <a:lstStyle/>
                    <a:p>
                      <a:r>
                        <a:rPr lang="ru-RU" dirty="0" smtClean="0"/>
                        <a:t>А.</a:t>
                      </a:r>
                    </a:p>
                    <a:p>
                      <a:r>
                        <a:rPr lang="ru-RU" dirty="0" smtClean="0"/>
                        <a:t>Аллегория</a:t>
                      </a:r>
                    </a:p>
                    <a:p>
                      <a:endParaRPr lang="ru-RU" dirty="0"/>
                    </a:p>
                  </a:txBody>
                  <a:tcPr/>
                </a:tc>
              </a:tr>
              <a:tr h="705054">
                <a:tc>
                  <a:txBody>
                    <a:bodyPr/>
                    <a:lstStyle/>
                    <a:p>
                      <a:r>
                        <a:rPr lang="ru-RU" dirty="0" smtClean="0"/>
                        <a:t>2</a:t>
                      </a:r>
                      <a:endParaRPr lang="ru-RU" dirty="0"/>
                    </a:p>
                  </a:txBody>
                  <a:tcPr/>
                </a:tc>
                <a:tc>
                  <a:txBody>
                    <a:bodyPr/>
                    <a:lstStyle/>
                    <a:p>
                      <a:r>
                        <a:rPr lang="ru-RU" sz="1600" dirty="0" smtClean="0"/>
                        <a:t>В поддевке молодец бежит,</a:t>
                      </a:r>
                    </a:p>
                    <a:p>
                      <a:r>
                        <a:rPr lang="ru-RU" sz="1600" dirty="0" smtClean="0"/>
                        <a:t>Затылки</a:t>
                      </a:r>
                      <a:r>
                        <a:rPr lang="ru-RU" sz="1600" baseline="0" dirty="0" smtClean="0"/>
                        <a:t> в скобку, всюду бороды. (М.Кузьмин)</a:t>
                      </a:r>
                    </a:p>
                  </a:txBody>
                  <a:tcPr/>
                </a:tc>
                <a:tc>
                  <a:txBody>
                    <a:bodyPr/>
                    <a:lstStyle/>
                    <a:p>
                      <a:r>
                        <a:rPr lang="ru-RU" dirty="0" smtClean="0"/>
                        <a:t>Б.</a:t>
                      </a:r>
                    </a:p>
                    <a:p>
                      <a:r>
                        <a:rPr lang="ru-RU" dirty="0" smtClean="0"/>
                        <a:t>оксюморон</a:t>
                      </a:r>
                      <a:endParaRPr lang="ru-RU" dirty="0"/>
                    </a:p>
                  </a:txBody>
                  <a:tcPr/>
                </a:tc>
              </a:tr>
              <a:tr h="705054">
                <a:tc>
                  <a:txBody>
                    <a:bodyPr/>
                    <a:lstStyle/>
                    <a:p>
                      <a:r>
                        <a:rPr lang="ru-RU" sz="1600" dirty="0" smtClean="0"/>
                        <a:t>3</a:t>
                      </a:r>
                      <a:endParaRPr lang="ru-RU" sz="1600" dirty="0"/>
                    </a:p>
                  </a:txBody>
                  <a:tcPr/>
                </a:tc>
                <a:tc>
                  <a:txBody>
                    <a:bodyPr/>
                    <a:lstStyle/>
                    <a:p>
                      <a:r>
                        <a:rPr lang="ru-RU" sz="1600" dirty="0" smtClean="0"/>
                        <a:t>В самом деле, три дома на вечер зовут .</a:t>
                      </a:r>
                    </a:p>
                    <a:p>
                      <a:r>
                        <a:rPr lang="ru-RU" sz="1600" dirty="0" smtClean="0"/>
                        <a:t>                                                              (А.С.Пушкин)</a:t>
                      </a:r>
                      <a:endParaRPr lang="ru-RU" sz="1600" dirty="0"/>
                    </a:p>
                  </a:txBody>
                  <a:tcPr/>
                </a:tc>
                <a:tc>
                  <a:txBody>
                    <a:bodyPr/>
                    <a:lstStyle/>
                    <a:p>
                      <a:r>
                        <a:rPr lang="ru-RU" dirty="0" smtClean="0"/>
                        <a:t>В.</a:t>
                      </a:r>
                    </a:p>
                    <a:p>
                      <a:r>
                        <a:rPr lang="ru-RU" dirty="0" smtClean="0"/>
                        <a:t>перифраз</a:t>
                      </a:r>
                      <a:endParaRPr lang="ru-RU" dirty="0"/>
                    </a:p>
                  </a:txBody>
                  <a:tcPr/>
                </a:tc>
              </a:tr>
              <a:tr h="705054">
                <a:tc>
                  <a:txBody>
                    <a:bodyPr/>
                    <a:lstStyle/>
                    <a:p>
                      <a:r>
                        <a:rPr lang="ru-RU" sz="1600" dirty="0" smtClean="0"/>
                        <a:t>4</a:t>
                      </a:r>
                      <a:endParaRPr lang="ru-RU" sz="1600" dirty="0"/>
                    </a:p>
                  </a:txBody>
                  <a:tcPr/>
                </a:tc>
                <a:tc>
                  <a:txBody>
                    <a:bodyPr/>
                    <a:lstStyle/>
                    <a:p>
                      <a:r>
                        <a:rPr lang="ru-RU" sz="1600" dirty="0" smtClean="0"/>
                        <a:t>Это было, когда улыбался только мертвый, спокойствию рад.</a:t>
                      </a:r>
                    </a:p>
                    <a:p>
                      <a:r>
                        <a:rPr lang="ru-RU" sz="1600" dirty="0" smtClean="0"/>
                        <a:t>                                                              (А.А.Ахматова)</a:t>
                      </a:r>
                      <a:endParaRPr lang="ru-RU" sz="1600" dirty="0"/>
                    </a:p>
                  </a:txBody>
                  <a:tcPr/>
                </a:tc>
                <a:tc>
                  <a:txBody>
                    <a:bodyPr/>
                    <a:lstStyle/>
                    <a:p>
                      <a:r>
                        <a:rPr lang="ru-RU" dirty="0" smtClean="0"/>
                        <a:t>Г.</a:t>
                      </a:r>
                    </a:p>
                    <a:p>
                      <a:r>
                        <a:rPr lang="ru-RU" dirty="0" smtClean="0"/>
                        <a:t>синекдоха</a:t>
                      </a:r>
                      <a:endParaRPr lang="ru-RU" dirty="0"/>
                    </a:p>
                  </a:txBody>
                  <a:tcPr/>
                </a:tc>
              </a:tr>
              <a:tr h="705054">
                <a:tc>
                  <a:txBody>
                    <a:bodyPr/>
                    <a:lstStyle/>
                    <a:p>
                      <a:endParaRPr lang="ru-RU"/>
                    </a:p>
                  </a:txBody>
                  <a:tcPr/>
                </a:tc>
                <a:tc>
                  <a:txBody>
                    <a:bodyPr/>
                    <a:lstStyle/>
                    <a:p>
                      <a:endParaRPr lang="ru-RU" dirty="0"/>
                    </a:p>
                  </a:txBody>
                  <a:tcPr/>
                </a:tc>
                <a:tc>
                  <a:txBody>
                    <a:bodyPr/>
                    <a:lstStyle/>
                    <a:p>
                      <a:r>
                        <a:rPr lang="ru-RU" dirty="0" smtClean="0"/>
                        <a:t>Д.</a:t>
                      </a:r>
                    </a:p>
                    <a:p>
                      <a:r>
                        <a:rPr lang="ru-RU" dirty="0" smtClean="0"/>
                        <a:t>метонимия</a:t>
                      </a:r>
                      <a:endParaRPr lang="ru-RU"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Формулировка задания В 8</a:t>
            </a:r>
            <a:endParaRPr lang="ru-RU"/>
          </a:p>
        </p:txBody>
      </p:sp>
      <p:sp>
        <p:nvSpPr>
          <p:cNvPr id="3" name="Содержимое 2"/>
          <p:cNvSpPr>
            <a:spLocks noGrp="1"/>
          </p:cNvSpPr>
          <p:nvPr>
            <p:ph idx="1"/>
          </p:nvPr>
        </p:nvSpPr>
        <p:spPr/>
        <p:txBody>
          <a:bodyPr/>
          <a:lstStyle/>
          <a:p>
            <a:r>
              <a:rPr lang="ru-RU" dirty="0" smtClean="0"/>
              <a:t>«</a:t>
            </a:r>
            <a:r>
              <a:rPr lang="ru-RU" i="1" dirty="0" smtClean="0"/>
              <a:t>Прочитайте фрагмент рецензии, составленный на основе прочитанного вами текста. В этом фрагменте анализируются языковые особенности текста. Некоторые термины, использованные в рецензии, пропущены. Вставьте на места пропусков цифры, соответствующие номеру термина из списка. Последовательность цифр в ответе запишите в бланк ответов»</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Выразительность речи</a:t>
            </a:r>
            <a:endParaRPr lang="ru-RU" dirty="0"/>
          </a:p>
        </p:txBody>
      </p:sp>
      <p:sp>
        <p:nvSpPr>
          <p:cNvPr id="3" name="Содержимое 2"/>
          <p:cNvSpPr>
            <a:spLocks noGrp="1"/>
          </p:cNvSpPr>
          <p:nvPr>
            <p:ph idx="1"/>
          </p:nvPr>
        </p:nvSpPr>
        <p:spPr>
          <a:xfrm>
            <a:off x="571472" y="2285992"/>
            <a:ext cx="8115328" cy="4038608"/>
          </a:xfrm>
        </p:spPr>
        <p:txBody>
          <a:bodyPr/>
          <a:lstStyle/>
          <a:p>
            <a:r>
              <a:rPr lang="ru-RU" dirty="0" smtClean="0"/>
              <a:t>1) Умение точно, понятно, подробно, а иногда и лаконично, передать информацию, умение выражать собственные мысли.</a:t>
            </a:r>
          </a:p>
          <a:p>
            <a:r>
              <a:rPr lang="ru-RU" dirty="0" smtClean="0"/>
              <a:t>2) Способность составителя текста оказывать на читателя эмоциональное, эстетическое воздействие, создавать яркие образы людей, описывать внутренний мир и состояние человека, поэтические картины природы и др.</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Вариант рецензии:</a:t>
            </a:r>
            <a:endParaRPr lang="ru-RU" dirty="0"/>
          </a:p>
        </p:txBody>
      </p:sp>
      <p:sp>
        <p:nvSpPr>
          <p:cNvPr id="3" name="Содержимое 2"/>
          <p:cNvSpPr>
            <a:spLocks noGrp="1"/>
          </p:cNvSpPr>
          <p:nvPr>
            <p:ph idx="1"/>
          </p:nvPr>
        </p:nvSpPr>
        <p:spPr/>
        <p:txBody>
          <a:bodyPr>
            <a:normAutofit lnSpcReduction="10000"/>
          </a:bodyPr>
          <a:lstStyle/>
          <a:p>
            <a:r>
              <a:rPr lang="ru-RU" i="1" dirty="0" smtClean="0"/>
              <a:t>« Особенностью статьи является использование такого приема, как ________(предложение 6)Динамичный, напоминающий непринужденный разговор ритмический рисунок текста создается за счет _________( предложения 6 и7, 9 и 11). Одним из средств обеспечения композиционной цельности является ___________(предложение 10,11). Автор добивается выразительности речи, вводя в текст эпитеты </a:t>
            </a:r>
            <a:r>
              <a:rPr lang="ru-RU" i="1" dirty="0" err="1" smtClean="0"/>
              <a:t>и_______</a:t>
            </a:r>
            <a:r>
              <a:rPr lang="ru-RU" i="1" dirty="0" smtClean="0"/>
              <a:t>, например, «оккупировать фильмы», «вклад в создание </a:t>
            </a:r>
            <a:r>
              <a:rPr lang="ru-RU" i="1" dirty="0" err="1" smtClean="0"/>
              <a:t>спеэффектов</a:t>
            </a:r>
            <a:r>
              <a:rPr lang="ru-RU" i="1" dirty="0" smtClean="0"/>
              <a:t>»</a:t>
            </a: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терминов:</a:t>
            </a:r>
            <a:endParaRPr lang="ru-RU" dirty="0"/>
          </a:p>
        </p:txBody>
      </p:sp>
      <p:sp>
        <p:nvSpPr>
          <p:cNvPr id="3" name="Содержимое 2"/>
          <p:cNvSpPr>
            <a:spLocks noGrp="1"/>
          </p:cNvSpPr>
          <p:nvPr>
            <p:ph idx="1"/>
          </p:nvPr>
        </p:nvSpPr>
        <p:spPr>
          <a:xfrm>
            <a:off x="1857356" y="2071678"/>
            <a:ext cx="6829444" cy="4252922"/>
          </a:xfrm>
        </p:spPr>
        <p:txBody>
          <a:bodyPr>
            <a:normAutofit fontScale="92500" lnSpcReduction="10000"/>
          </a:bodyPr>
          <a:lstStyle/>
          <a:p>
            <a:r>
              <a:rPr lang="ru-RU" i="1" dirty="0" smtClean="0"/>
              <a:t>1) развернутое сравнение</a:t>
            </a:r>
            <a:endParaRPr lang="ru-RU" dirty="0" smtClean="0"/>
          </a:p>
          <a:p>
            <a:r>
              <a:rPr lang="ru-RU" i="1" dirty="0" smtClean="0"/>
              <a:t>2) литота</a:t>
            </a:r>
            <a:endParaRPr lang="ru-RU" dirty="0" smtClean="0"/>
          </a:p>
          <a:p>
            <a:r>
              <a:rPr lang="ru-RU" i="1" dirty="0" smtClean="0"/>
              <a:t>3) метафора</a:t>
            </a:r>
            <a:endParaRPr lang="ru-RU" dirty="0" smtClean="0"/>
          </a:p>
          <a:p>
            <a:r>
              <a:rPr lang="ru-RU" i="1" dirty="0" smtClean="0"/>
              <a:t>4) эпитет</a:t>
            </a:r>
            <a:endParaRPr lang="ru-RU" dirty="0" smtClean="0"/>
          </a:p>
          <a:p>
            <a:r>
              <a:rPr lang="ru-RU" i="1" dirty="0" smtClean="0"/>
              <a:t>5) парцелляция</a:t>
            </a:r>
            <a:endParaRPr lang="ru-RU" dirty="0" smtClean="0"/>
          </a:p>
          <a:p>
            <a:r>
              <a:rPr lang="ru-RU" i="1" dirty="0" smtClean="0"/>
              <a:t>6) риторический вопрос</a:t>
            </a:r>
            <a:endParaRPr lang="ru-RU" dirty="0" smtClean="0"/>
          </a:p>
          <a:p>
            <a:r>
              <a:rPr lang="ru-RU" i="1" dirty="0" smtClean="0"/>
              <a:t>7) синтаксический параллелизм</a:t>
            </a:r>
            <a:endParaRPr lang="ru-RU" dirty="0" smtClean="0"/>
          </a:p>
          <a:p>
            <a:r>
              <a:rPr lang="ru-RU" i="1" dirty="0" smtClean="0"/>
              <a:t>8) антитеза</a:t>
            </a:r>
            <a:endParaRPr lang="ru-RU" dirty="0" smtClean="0"/>
          </a:p>
          <a:p>
            <a:r>
              <a:rPr lang="ru-RU" i="1" dirty="0" smtClean="0"/>
              <a:t>9) фразеологизм</a:t>
            </a:r>
            <a:endParaRPr lang="ru-RU" dirty="0" smtClean="0"/>
          </a:p>
          <a:p>
            <a:r>
              <a:rPr lang="ru-RU" i="1" dirty="0" smtClean="0"/>
              <a:t>10) ряды однородных членов.</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r>
              <a:rPr lang="ru-RU" smtClean="0"/>
              <a:t>Надо знать:</a:t>
            </a:r>
            <a:endParaRPr lang="ru-RU" sz="4000" dirty="0"/>
          </a:p>
        </p:txBody>
      </p:sp>
      <p:sp>
        <p:nvSpPr>
          <p:cNvPr id="3" name="Содержимое 2"/>
          <p:cNvSpPr>
            <a:spLocks noGrp="1"/>
          </p:cNvSpPr>
          <p:nvPr>
            <p:ph idx="1"/>
          </p:nvPr>
        </p:nvSpPr>
        <p:spPr/>
        <p:txBody>
          <a:bodyPr/>
          <a:lstStyle/>
          <a:p>
            <a:r>
              <a:rPr lang="ru-RU" i="1" dirty="0" smtClean="0"/>
              <a:t>- что такое выразительность речи;</a:t>
            </a:r>
            <a:endParaRPr lang="ru-RU" dirty="0" smtClean="0"/>
          </a:p>
          <a:p>
            <a:r>
              <a:rPr lang="ru-RU" i="1" dirty="0" smtClean="0"/>
              <a:t>- с помощью каких изобразительно- выразительных средств достигается выразительность речи;</a:t>
            </a:r>
            <a:endParaRPr lang="ru-RU" dirty="0" smtClean="0"/>
          </a:p>
          <a:p>
            <a:r>
              <a:rPr lang="ru-RU" i="1" dirty="0" smtClean="0"/>
              <a:t>- какими выразительными возможностями располагают русская фонетика, лексика, фразеология, грамматика;</a:t>
            </a:r>
            <a:endParaRPr lang="ru-RU" dirty="0" smtClean="0"/>
          </a:p>
          <a:p>
            <a:r>
              <a:rPr lang="ru-RU" i="1" dirty="0" smtClean="0"/>
              <a:t>- что такое тропы речи и каковы их основные виды;</a:t>
            </a:r>
            <a:endParaRPr lang="ru-RU" dirty="0" smtClean="0"/>
          </a:p>
          <a:p>
            <a:r>
              <a:rPr lang="ru-RU" i="1" dirty="0" smtClean="0"/>
              <a:t>- что такое фигуры речи и каковы их виды.</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Надо уметь:</a:t>
            </a:r>
            <a:endParaRPr lang="ru-RU" dirty="0"/>
          </a:p>
        </p:txBody>
      </p:sp>
      <p:sp>
        <p:nvSpPr>
          <p:cNvPr id="3" name="Содержимое 2"/>
          <p:cNvSpPr>
            <a:spLocks noGrp="1"/>
          </p:cNvSpPr>
          <p:nvPr>
            <p:ph idx="1"/>
          </p:nvPr>
        </p:nvSpPr>
        <p:spPr/>
        <p:txBody>
          <a:bodyPr>
            <a:normAutofit fontScale="92500" lnSpcReduction="10000"/>
          </a:bodyPr>
          <a:lstStyle/>
          <a:p>
            <a:r>
              <a:rPr lang="ru-RU" i="1" dirty="0" smtClean="0"/>
              <a:t>- понимать авторский текст;</a:t>
            </a:r>
            <a:endParaRPr lang="ru-RU" dirty="0" smtClean="0"/>
          </a:p>
          <a:p>
            <a:r>
              <a:rPr lang="ru-RU" i="1" dirty="0" smtClean="0"/>
              <a:t>- различать информативную и выразительную функции языковых единиц;</a:t>
            </a:r>
            <a:endParaRPr lang="ru-RU" dirty="0" smtClean="0"/>
          </a:p>
          <a:p>
            <a:r>
              <a:rPr lang="ru-RU" i="1" dirty="0" smtClean="0"/>
              <a:t>- давать оценку выразительности текста и находить в нем те средства , которые способствуют наиболее точной, яркой, образной передаче автором мыслей и чувств;</a:t>
            </a:r>
            <a:endParaRPr lang="ru-RU" dirty="0" smtClean="0"/>
          </a:p>
          <a:p>
            <a:r>
              <a:rPr lang="ru-RU" i="1" dirty="0" smtClean="0"/>
              <a:t>-понимать роль избранных автором средств выразительности в тексте;</a:t>
            </a:r>
            <a:endParaRPr lang="ru-RU" dirty="0" smtClean="0"/>
          </a:p>
          <a:p>
            <a:r>
              <a:rPr lang="ru-RU" i="1" dirty="0" smtClean="0"/>
              <a:t>- правильно идентифицировать  и называть фигуры и тропы речи, иные средства выразительности.</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Способы и средства </a:t>
            </a:r>
            <a:r>
              <a:rPr lang="ru-RU" sz="4400" dirty="0" smtClean="0"/>
              <a:t>достижения</a:t>
            </a:r>
            <a:r>
              <a:rPr lang="ru-RU" sz="4000" dirty="0" smtClean="0"/>
              <a:t> </a:t>
            </a:r>
            <a:r>
              <a:rPr lang="ru-RU" sz="4400" dirty="0" smtClean="0"/>
              <a:t>выразительности</a:t>
            </a:r>
            <a:r>
              <a:rPr lang="ru-RU" dirty="0" smtClean="0"/>
              <a:t> речи:</a:t>
            </a:r>
            <a:endParaRPr lang="ru-RU" dirty="0"/>
          </a:p>
        </p:txBody>
      </p:sp>
      <p:sp>
        <p:nvSpPr>
          <p:cNvPr id="3" name="Содержимое 2"/>
          <p:cNvSpPr>
            <a:spLocks noGrp="1"/>
          </p:cNvSpPr>
          <p:nvPr>
            <p:ph idx="1"/>
          </p:nvPr>
        </p:nvSpPr>
        <p:spPr>
          <a:xfrm>
            <a:off x="2071670" y="2285992"/>
            <a:ext cx="4143404" cy="4038608"/>
          </a:xfrm>
        </p:spPr>
        <p:txBody>
          <a:bodyPr/>
          <a:lstStyle/>
          <a:p>
            <a:r>
              <a:rPr lang="ru-RU" i="1" dirty="0" smtClean="0"/>
              <a:t>Фонетические,</a:t>
            </a:r>
            <a:endParaRPr lang="ru-RU" dirty="0" smtClean="0"/>
          </a:p>
          <a:p>
            <a:r>
              <a:rPr lang="ru-RU" i="1" dirty="0" smtClean="0"/>
              <a:t>морфологические,</a:t>
            </a:r>
            <a:endParaRPr lang="ru-RU" dirty="0" smtClean="0"/>
          </a:p>
          <a:p>
            <a:r>
              <a:rPr lang="ru-RU" i="1" dirty="0" smtClean="0"/>
              <a:t>словообразовательные,</a:t>
            </a:r>
            <a:endParaRPr lang="ru-RU" dirty="0" smtClean="0"/>
          </a:p>
          <a:p>
            <a:r>
              <a:rPr lang="ru-RU" i="1" dirty="0" smtClean="0"/>
              <a:t>лексические,</a:t>
            </a:r>
            <a:endParaRPr lang="ru-RU" dirty="0" smtClean="0"/>
          </a:p>
          <a:p>
            <a:r>
              <a:rPr lang="ru-RU" i="1" dirty="0" smtClean="0"/>
              <a:t>синтаксические.</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Выразительные </a:t>
            </a:r>
            <a:r>
              <a:rPr lang="ru-RU" smtClean="0"/>
              <a:t>средства фонетики:</a:t>
            </a:r>
            <a:endParaRPr lang="ru-RU"/>
          </a:p>
        </p:txBody>
      </p:sp>
      <p:sp>
        <p:nvSpPr>
          <p:cNvPr id="3" name="Содержимое 2"/>
          <p:cNvSpPr>
            <a:spLocks noGrp="1"/>
          </p:cNvSpPr>
          <p:nvPr>
            <p:ph idx="1"/>
          </p:nvPr>
        </p:nvSpPr>
        <p:spPr/>
        <p:txBody>
          <a:bodyPr>
            <a:normAutofit fontScale="77500" lnSpcReduction="20000"/>
          </a:bodyPr>
          <a:lstStyle/>
          <a:p>
            <a:r>
              <a:rPr lang="ru-RU" b="1" i="1" dirty="0" smtClean="0"/>
              <a:t>Аллитерация –</a:t>
            </a:r>
            <a:r>
              <a:rPr lang="ru-RU" dirty="0" smtClean="0"/>
              <a:t>прием звуковой выразительности, повторения однородных согласных звуков в художественном , преимущественно поэтическом, тексте :</a:t>
            </a:r>
          </a:p>
          <a:p>
            <a:pPr>
              <a:buNone/>
            </a:pPr>
            <a:r>
              <a:rPr lang="ru-RU" b="1" i="1" dirty="0" smtClean="0"/>
              <a:t>			</a:t>
            </a:r>
            <a:r>
              <a:rPr lang="ru-RU" i="1" dirty="0" smtClean="0"/>
              <a:t>Звоны – стоны, перезвоны,</a:t>
            </a:r>
            <a:endParaRPr lang="ru-RU" dirty="0" smtClean="0"/>
          </a:p>
          <a:p>
            <a:pPr>
              <a:buNone/>
            </a:pPr>
            <a:r>
              <a:rPr lang="ru-RU" i="1" dirty="0" smtClean="0"/>
              <a:t>			Звоны – вздохи, звоны – сны.</a:t>
            </a:r>
            <a:endParaRPr lang="ru-RU" dirty="0" smtClean="0"/>
          </a:p>
          <a:p>
            <a:pPr>
              <a:buNone/>
            </a:pPr>
            <a:r>
              <a:rPr lang="ru-RU" i="1" dirty="0" smtClean="0"/>
              <a:t>			Высоки крутые склоны,</a:t>
            </a:r>
            <a:endParaRPr lang="ru-RU" dirty="0" smtClean="0"/>
          </a:p>
          <a:p>
            <a:pPr>
              <a:buNone/>
            </a:pPr>
            <a:r>
              <a:rPr lang="ru-RU" i="1" dirty="0" smtClean="0"/>
              <a:t>			</a:t>
            </a:r>
            <a:r>
              <a:rPr lang="ru-RU" i="1" dirty="0" err="1" smtClean="0"/>
              <a:t>Крутосклоны</a:t>
            </a:r>
            <a:r>
              <a:rPr lang="ru-RU" i="1" dirty="0" smtClean="0"/>
              <a:t> зелены.</a:t>
            </a:r>
            <a:endParaRPr lang="ru-RU" dirty="0" smtClean="0"/>
          </a:p>
          <a:p>
            <a:pPr>
              <a:buNone/>
            </a:pPr>
            <a:r>
              <a:rPr lang="ru-RU" i="1" dirty="0" smtClean="0"/>
              <a:t>				</a:t>
            </a:r>
            <a:r>
              <a:rPr lang="ru-RU" dirty="0" smtClean="0"/>
              <a:t>(С.Городецкий)</a:t>
            </a:r>
          </a:p>
          <a:p>
            <a:r>
              <a:rPr lang="ru-RU" b="1" i="1" dirty="0" smtClean="0"/>
              <a:t>Ассонанс –</a:t>
            </a:r>
            <a:r>
              <a:rPr lang="ru-RU" dirty="0" smtClean="0"/>
              <a:t> прием звуковой выразительности, повторение однородных гласных звуков:</a:t>
            </a:r>
          </a:p>
          <a:p>
            <a:endParaRPr lang="ru-RU" dirty="0" smtClean="0"/>
          </a:p>
          <a:p>
            <a:pPr>
              <a:buNone/>
            </a:pPr>
            <a:r>
              <a:rPr lang="ru-RU" b="1" i="1" dirty="0" smtClean="0"/>
              <a:t>			</a:t>
            </a:r>
            <a:r>
              <a:rPr lang="ru-RU" i="1" dirty="0" smtClean="0"/>
              <a:t>Быстро лечу я по рельсам 							чугунным,</a:t>
            </a:r>
            <a:endParaRPr lang="ru-RU" dirty="0" smtClean="0"/>
          </a:p>
          <a:p>
            <a:pPr>
              <a:buNone/>
            </a:pPr>
            <a:r>
              <a:rPr lang="ru-RU" i="1" dirty="0" smtClean="0"/>
              <a:t>			Думаю думу свою.</a:t>
            </a:r>
            <a:endParaRPr lang="ru-RU" dirty="0" smtClean="0"/>
          </a:p>
          <a:p>
            <a:pPr>
              <a:buNone/>
            </a:pPr>
            <a:r>
              <a:rPr lang="ru-RU" i="1" dirty="0" smtClean="0"/>
              <a:t>					</a:t>
            </a:r>
            <a:r>
              <a:rPr lang="ru-RU" dirty="0" smtClean="0"/>
              <a:t>(Н.А.Некрасов)</a:t>
            </a:r>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Выразительные </a:t>
            </a:r>
            <a:r>
              <a:rPr lang="ru-RU" smtClean="0"/>
              <a:t>словообразовательные средства:</a:t>
            </a:r>
            <a:endParaRPr lang="ru-RU"/>
          </a:p>
        </p:txBody>
      </p:sp>
      <p:sp>
        <p:nvSpPr>
          <p:cNvPr id="3" name="Содержимое 2"/>
          <p:cNvSpPr>
            <a:spLocks noGrp="1"/>
          </p:cNvSpPr>
          <p:nvPr>
            <p:ph idx="1"/>
          </p:nvPr>
        </p:nvSpPr>
        <p:spPr/>
        <p:txBody>
          <a:bodyPr>
            <a:normAutofit fontScale="70000" lnSpcReduction="20000"/>
          </a:bodyPr>
          <a:lstStyle/>
          <a:p>
            <a:r>
              <a:rPr lang="ru-RU" b="1" i="1" dirty="0" smtClean="0"/>
              <a:t>	Индивидуальные новообразования ( окказионализмы) –</a:t>
            </a:r>
            <a:r>
              <a:rPr lang="ru-RU" dirty="0" smtClean="0"/>
              <a:t> слова, созданные автором в соответствии с законами словообразования, по тем же моделям, которые существуют в языке:</a:t>
            </a:r>
          </a:p>
          <a:p>
            <a:pPr>
              <a:buNone/>
            </a:pPr>
            <a:r>
              <a:rPr lang="ru-RU" i="1" dirty="0" smtClean="0"/>
              <a:t>       Неуютная жидкая </a:t>
            </a:r>
            <a:r>
              <a:rPr lang="ru-RU" i="1" dirty="0" err="1" smtClean="0"/>
              <a:t>лунность</a:t>
            </a:r>
            <a:r>
              <a:rPr lang="ru-RU" i="1" dirty="0" smtClean="0"/>
              <a:t> … (С.Есенин)</a:t>
            </a:r>
            <a:endParaRPr lang="ru-RU" dirty="0" smtClean="0"/>
          </a:p>
          <a:p>
            <a:pPr>
              <a:buNone/>
            </a:pPr>
            <a:r>
              <a:rPr lang="ru-RU" i="1" dirty="0" smtClean="0"/>
              <a:t>       </a:t>
            </a:r>
            <a:r>
              <a:rPr lang="ru-RU" i="1" dirty="0" err="1" smtClean="0"/>
              <a:t>Огнекрылые</a:t>
            </a:r>
            <a:r>
              <a:rPr lang="ru-RU" i="1" dirty="0" smtClean="0"/>
              <a:t> истины …(А.И.Солженицын)</a:t>
            </a:r>
            <a:endParaRPr lang="ru-RU" dirty="0" smtClean="0"/>
          </a:p>
          <a:p>
            <a:r>
              <a:rPr lang="ru-RU" dirty="0" smtClean="0"/>
              <a:t>Такие слова служат для передачи оттенков авторской мысли. На фоне обычных слов </a:t>
            </a:r>
            <a:r>
              <a:rPr lang="ru-RU" i="1" dirty="0" smtClean="0"/>
              <a:t>окказионализмы </a:t>
            </a:r>
            <a:r>
              <a:rPr lang="ru-RU" dirty="0" smtClean="0"/>
              <a:t> обладают повышенной выразительностью благодаря своей необычности. Они встречаются не только в художественных текстах, но и в публицистике.</a:t>
            </a:r>
          </a:p>
          <a:p>
            <a:r>
              <a:rPr lang="ru-RU" dirty="0" smtClean="0"/>
              <a:t>	</a:t>
            </a:r>
            <a:r>
              <a:rPr lang="ru-RU" b="1" i="1" dirty="0" smtClean="0"/>
              <a:t>Использование выразительной возможности аффиксов</a:t>
            </a:r>
            <a:r>
              <a:rPr lang="ru-RU" dirty="0" smtClean="0"/>
              <a:t>, которые сами по себе уже наделяют слово стилистической окраской. Например , суффикс </a:t>
            </a:r>
            <a:r>
              <a:rPr lang="ru-RU" b="1" dirty="0" smtClean="0"/>
              <a:t> </a:t>
            </a:r>
            <a:r>
              <a:rPr lang="ru-RU" i="1" dirty="0" smtClean="0"/>
              <a:t>-</a:t>
            </a:r>
            <a:r>
              <a:rPr lang="ru-RU" i="1" dirty="0" err="1" smtClean="0"/>
              <a:t>яг</a:t>
            </a:r>
            <a:r>
              <a:rPr lang="ru-RU" i="1" dirty="0" smtClean="0"/>
              <a:t>(а)</a:t>
            </a:r>
            <a:r>
              <a:rPr lang="ru-RU" dirty="0" smtClean="0"/>
              <a:t> придает экспрессивность разговорным словам: </a:t>
            </a:r>
            <a:r>
              <a:rPr lang="ru-RU" i="1" dirty="0" smtClean="0"/>
              <a:t>бедняга, </a:t>
            </a:r>
            <a:r>
              <a:rPr lang="ru-RU" i="1" dirty="0" err="1" smtClean="0"/>
              <a:t>добряга</a:t>
            </a:r>
            <a:r>
              <a:rPr lang="ru-RU" i="1" dirty="0" smtClean="0"/>
              <a:t>, трудяга и др., </a:t>
            </a:r>
            <a:r>
              <a:rPr lang="ru-RU" dirty="0" smtClean="0"/>
              <a:t>а суффикс </a:t>
            </a:r>
            <a:r>
              <a:rPr lang="ru-RU" i="1" dirty="0" smtClean="0"/>
              <a:t>–ух </a:t>
            </a:r>
            <a:r>
              <a:rPr lang="ru-RU" dirty="0" smtClean="0"/>
              <a:t> употребляется в словах со сниженной (просторечной) характеристикой: </a:t>
            </a:r>
            <a:r>
              <a:rPr lang="ru-RU" i="1" dirty="0" err="1" smtClean="0"/>
              <a:t>Кирюха</a:t>
            </a:r>
            <a:r>
              <a:rPr lang="ru-RU" i="1" dirty="0" smtClean="0"/>
              <a:t>, Андрюха.</a:t>
            </a:r>
            <a:endParaRPr lang="ru-RU" dirty="0" smtClean="0"/>
          </a:p>
          <a:p>
            <a:r>
              <a:rPr lang="ru-RU" b="1" i="1" dirty="0" smtClean="0"/>
              <a:t>	Суффиксы субъективной оценки – </a:t>
            </a:r>
            <a:r>
              <a:rPr lang="ru-RU" dirty="0" smtClean="0"/>
              <a:t>это суффиксы, образующие особые формы слов, значение которых уже содержат оценку называемого предмета: </a:t>
            </a:r>
            <a:r>
              <a:rPr lang="ru-RU" i="1" dirty="0" smtClean="0"/>
              <a:t>котик, котишка, котяра и др.</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Лексические средства выразительности :</a:t>
            </a:r>
            <a:endParaRPr lang="ru-RU" dirty="0"/>
          </a:p>
        </p:txBody>
      </p:sp>
      <p:sp>
        <p:nvSpPr>
          <p:cNvPr id="3" name="Содержимое 2"/>
          <p:cNvSpPr>
            <a:spLocks noGrp="1"/>
          </p:cNvSpPr>
          <p:nvPr>
            <p:ph idx="1"/>
          </p:nvPr>
        </p:nvSpPr>
        <p:spPr/>
        <p:txBody>
          <a:bodyPr>
            <a:normAutofit fontScale="85000" lnSpcReduction="20000"/>
          </a:bodyPr>
          <a:lstStyle/>
          <a:p>
            <a:r>
              <a:rPr lang="ru-RU" b="1" i="1" dirty="0" smtClean="0"/>
              <a:t>Экспрессивная книжная лексика- </a:t>
            </a:r>
            <a:r>
              <a:rPr lang="ru-RU" dirty="0" smtClean="0"/>
              <a:t>это слова, употребляющиеся преимущественно в книжной речи ( в публицистике, художественной литературе) и обладающие эмоциональной окраской : </a:t>
            </a:r>
            <a:r>
              <a:rPr lang="ru-RU" i="1" dirty="0" smtClean="0"/>
              <a:t>низвергнуть, возликовать, поработить, поприще, рдеющий и др.</a:t>
            </a:r>
            <a:endParaRPr lang="ru-RU" dirty="0" smtClean="0"/>
          </a:p>
          <a:p>
            <a:r>
              <a:rPr lang="ru-RU" b="1" i="1" dirty="0" smtClean="0"/>
              <a:t>Экспрессивная разговорная лексика –</a:t>
            </a:r>
            <a:r>
              <a:rPr lang="ru-RU" i="1" dirty="0" smtClean="0"/>
              <a:t> </a:t>
            </a:r>
            <a:r>
              <a:rPr lang="ru-RU" dirty="0" smtClean="0"/>
              <a:t>это слова, употребляющиеся преимущественно в разговорной речи и обладающие эмоциональной окраской : </a:t>
            </a:r>
            <a:r>
              <a:rPr lang="ru-RU" i="1" dirty="0" smtClean="0"/>
              <a:t> красотка, попугайничать, ребятня и др.</a:t>
            </a:r>
            <a:endParaRPr lang="ru-RU" dirty="0" smtClean="0"/>
          </a:p>
          <a:p>
            <a:r>
              <a:rPr lang="ru-RU" b="1" i="1" dirty="0" smtClean="0"/>
              <a:t>Оценочная лексика-</a:t>
            </a:r>
            <a:r>
              <a:rPr lang="ru-RU" i="1" dirty="0" smtClean="0"/>
              <a:t> </a:t>
            </a:r>
            <a:r>
              <a:rPr lang="ru-RU" dirty="0" smtClean="0"/>
              <a:t>слова , выражающие оценку предмета, явления, степени выраженности признака: </a:t>
            </a:r>
            <a:r>
              <a:rPr lang="ru-RU" i="1" dirty="0" smtClean="0"/>
              <a:t>молодой, грандиозный, первостепенный, мчаться, плестись и др. </a:t>
            </a:r>
            <a:r>
              <a:rPr lang="ru-RU" dirty="0" smtClean="0"/>
              <a:t>Оценочная лексика может выражать положительную и отрицательную оценку : </a:t>
            </a:r>
            <a:r>
              <a:rPr lang="ru-RU" i="1" dirty="0" smtClean="0"/>
              <a:t>выдающийся – ничтожный, вдумчивый – легкомысленный.</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Тропы речи:</a:t>
            </a:r>
            <a:endParaRPr lang="ru-RU" dirty="0"/>
          </a:p>
        </p:txBody>
      </p:sp>
      <p:sp>
        <p:nvSpPr>
          <p:cNvPr id="3" name="Содержимое 2"/>
          <p:cNvSpPr>
            <a:spLocks noGrp="1"/>
          </p:cNvSpPr>
          <p:nvPr>
            <p:ph idx="1"/>
          </p:nvPr>
        </p:nvSpPr>
        <p:spPr/>
        <p:txBody>
          <a:bodyPr>
            <a:normAutofit fontScale="70000" lnSpcReduction="20000"/>
          </a:bodyPr>
          <a:lstStyle/>
          <a:p>
            <a:r>
              <a:rPr lang="ru-RU" b="1" i="1" dirty="0" smtClean="0"/>
              <a:t>Эпитет – </a:t>
            </a:r>
            <a:r>
              <a:rPr lang="ru-RU" dirty="0" smtClean="0"/>
              <a:t> это определение, подчеркивающее  характерное свойство предмета, а также придающее ему поэтическую яркость, художественную выразительность.</a:t>
            </a:r>
          </a:p>
          <a:p>
            <a:pPr>
              <a:buNone/>
            </a:pPr>
            <a:r>
              <a:rPr lang="ru-RU" b="1" i="1" dirty="0" smtClean="0"/>
              <a:t>	</a:t>
            </a:r>
            <a:r>
              <a:rPr lang="ru-RU" dirty="0" smtClean="0"/>
              <a:t>В народно – поэтической речи встречаются постоянные эпитеты – определения, которые постоянно употребляются по отношению к одним и тем же словам.</a:t>
            </a:r>
          </a:p>
          <a:p>
            <a:pPr>
              <a:buNone/>
            </a:pPr>
            <a:r>
              <a:rPr lang="ru-RU" i="1" dirty="0" smtClean="0"/>
              <a:t>     Добрый молодец, красна девица, чисто полюшко.</a:t>
            </a:r>
          </a:p>
          <a:p>
            <a:endParaRPr lang="ru-RU" dirty="0" smtClean="0"/>
          </a:p>
          <a:p>
            <a:r>
              <a:rPr lang="ru-RU" b="1" i="1" dirty="0" smtClean="0"/>
              <a:t>Сравнение- </a:t>
            </a:r>
            <a:r>
              <a:rPr lang="ru-RU" dirty="0" smtClean="0"/>
              <a:t>это сопоставление двух явлений с целью пояснить один предмет или явление при помощи другого. В результате изображаемое конкретизируется, становится ярче, очевиднее, выразительнее.</a:t>
            </a:r>
          </a:p>
          <a:p>
            <a:pPr>
              <a:buNone/>
            </a:pPr>
            <a:r>
              <a:rPr lang="ru-RU" i="1" dirty="0" smtClean="0"/>
              <a:t>      Был голос как крик </a:t>
            </a:r>
            <a:r>
              <a:rPr lang="ru-RU" i="1" dirty="0" err="1" smtClean="0"/>
              <a:t>ястебиный</a:t>
            </a:r>
            <a:r>
              <a:rPr lang="ru-RU" i="1" dirty="0" smtClean="0"/>
              <a:t> (А.</a:t>
            </a:r>
            <a:r>
              <a:rPr lang="ru-RU" dirty="0" smtClean="0"/>
              <a:t>Ахматова)</a:t>
            </a:r>
          </a:p>
          <a:p>
            <a:pPr>
              <a:buNone/>
            </a:pPr>
            <a:endParaRPr lang="ru-RU" dirty="0" smtClean="0"/>
          </a:p>
          <a:p>
            <a:r>
              <a:rPr lang="ru-RU" b="1" i="1" dirty="0" smtClean="0"/>
              <a:t>Метафора – </a:t>
            </a:r>
            <a:r>
              <a:rPr lang="ru-RU" dirty="0" smtClean="0"/>
              <a:t>это слово или выражение, употребляемое в переносном значении, когда перенос осуществляется на основе сходства, которое наблюдается у предметов или явлений при их сравнении, сопоставлении.</a:t>
            </a:r>
          </a:p>
          <a:p>
            <a:pPr>
              <a:buNone/>
            </a:pPr>
            <a:r>
              <a:rPr lang="ru-RU" b="1" i="1" dirty="0" smtClean="0"/>
              <a:t>	</a:t>
            </a:r>
            <a:r>
              <a:rPr lang="ru-RU" i="1" dirty="0" smtClean="0"/>
              <a:t>Солнце золотило верхушки деревьев ( Соколов –</a:t>
            </a:r>
            <a:r>
              <a:rPr lang="ru-RU" dirty="0" smtClean="0"/>
              <a:t> </a:t>
            </a:r>
            <a:r>
              <a:rPr lang="ru-RU" i="1" dirty="0" smtClean="0"/>
              <a:t>Микитов)</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TotalTime>
  <Words>1015</Words>
  <Application>Microsoft Office PowerPoint</Application>
  <PresentationFormat>Экран (4:3)</PresentationFormat>
  <Paragraphs>203</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Поток</vt:lpstr>
      <vt:lpstr>Анализ изобразительно – выразительных   средств языка   </vt:lpstr>
      <vt:lpstr>Выразительность речи</vt:lpstr>
      <vt:lpstr> Надо знать:</vt:lpstr>
      <vt:lpstr>Надо уметь:</vt:lpstr>
      <vt:lpstr>Способы и средства достижения выразительности речи:</vt:lpstr>
      <vt:lpstr>Выразительные средства фонетики:</vt:lpstr>
      <vt:lpstr>Выразительные словообразовательные средства:</vt:lpstr>
      <vt:lpstr>Лексические средства выразительности :</vt:lpstr>
      <vt:lpstr>Тропы речи:</vt:lpstr>
      <vt:lpstr>Тропы речи:</vt:lpstr>
      <vt:lpstr>Тропы речи:</vt:lpstr>
      <vt:lpstr>Тропы речи:</vt:lpstr>
      <vt:lpstr>Синтаксические средства выразительности. Фигуры речи:</vt:lpstr>
      <vt:lpstr>Синтаксические средства выразительности. Фигуры речи:</vt:lpstr>
      <vt:lpstr>Синтаксические средства выразительности. Фигуры речи:</vt:lpstr>
      <vt:lpstr>Синтаксические средства выразительности. Фигуры речи:</vt:lpstr>
      <vt:lpstr>Тестовое задание:</vt:lpstr>
      <vt:lpstr>Тестовое задание :</vt:lpstr>
      <vt:lpstr>Формулировка задания В 8</vt:lpstr>
      <vt:lpstr>Вариант рецензии:</vt:lpstr>
      <vt:lpstr>Список терминов:</vt:lpstr>
    </vt:vector>
  </TitlesOfParts>
  <Company>WolfishLair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изобразительно – выразительных   средств языка (Задание В8)</dc:title>
  <dc:creator>Странник</dc:creator>
  <cp:lastModifiedBy>Павел</cp:lastModifiedBy>
  <cp:revision>38</cp:revision>
  <dcterms:created xsi:type="dcterms:W3CDTF">2009-11-08T09:27:55Z</dcterms:created>
  <dcterms:modified xsi:type="dcterms:W3CDTF">2014-07-08T06:57:44Z</dcterms:modified>
</cp:coreProperties>
</file>