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69" r:id="rId6"/>
    <p:sldId id="262" r:id="rId7"/>
    <p:sldId id="259" r:id="rId8"/>
    <p:sldId id="268" r:id="rId9"/>
    <p:sldId id="263" r:id="rId10"/>
    <p:sldId id="264" r:id="rId11"/>
    <p:sldId id="265" r:id="rId12"/>
    <p:sldId id="266" r:id="rId13"/>
    <p:sldId id="271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4F5A8C-C9A2-4D1E-905D-C32D55920D08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FE5C908-9085-402E-944F-237DEA2849B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0%BB%D0%B8%D0%BC%D0%B0%D1%82%D0%B8%D1%87%D0%B5%D1%81%D0%BA%D0%B0%D1%8F_%D0%B7%D0%B8%D0%BC%D0%B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0%D0%BD%D0%BA%D1%82-%D0%BF%D0%B5%D1%82%D0%B5%D1%80%D0%B1%D1%83%D1%80%D0%B3%D1%81%D0%BA%D0%B8%D0%B9_%D1%82%D1%80%D0%B0%D0%BC%D0%B2%D0%B0%D0%B9" TargetMode="External"/><Relationship Id="rId2" Type="http://schemas.openxmlformats.org/officeDocument/2006/relationships/hyperlink" Target="http://ru.wikipedia.org/wiki/%D0%91%D1%83%D1%80%D0%B6%D1%83%D0%B9%D0%BA%D0%B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41_%D0%B3%D0%BE%D0%B4" TargetMode="External"/><Relationship Id="rId7" Type="http://schemas.openxmlformats.org/officeDocument/2006/relationships/hyperlink" Target="http://ru.wikipedia.org/wiki/1943_%D0%B3%D0%BE%D0%B4" TargetMode="External"/><Relationship Id="rId2" Type="http://schemas.openxmlformats.org/officeDocument/2006/relationships/hyperlink" Target="http://ru.wikipedia.org/wiki/8_%D1%81%D0%B5%D0%BD%D1%82%D1%8F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_%D1%8F%D0%BD%D0%B2%D0%B0%D1%80%D1%8F" TargetMode="External"/><Relationship Id="rId5" Type="http://schemas.openxmlformats.org/officeDocument/2006/relationships/hyperlink" Target="http://ru.wikipedia.org/wiki/1944_%D0%B3%D0%BE%D0%B4" TargetMode="External"/><Relationship Id="rId4" Type="http://schemas.openxmlformats.org/officeDocument/2006/relationships/hyperlink" Target="http://ru.wikipedia.org/wiki/27_%D1%8F%D0%BD%D0%B2%D0%B0%D1%80%D1%8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6%D0%B5%D0%BB%D0%B5%D0%B7%D0%BD%D0%BE%D0%B4%D0%BE%D1%80%D0%BE%D0%B6%D0%BD%D1%8B%D0%B9_%D0%B2%D0%BE%D0%BA%D0%B7%D0%B0%D0%BB" TargetMode="External"/><Relationship Id="rId2" Type="http://schemas.openxmlformats.org/officeDocument/2006/relationships/hyperlink" Target="http://ru.wikipedia.org/wiki/8_%D1%81%D0%B5%D0%BD%D1%82%D1%8F%D0%B1%D1%80%D1%8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E%D1%80%D0%BE%D0%B3%D0%B0_%D0%B6%D0%B8%D0%B7%D0%BD%D0%B8" TargetMode="External"/><Relationship Id="rId2" Type="http://schemas.openxmlformats.org/officeDocument/2006/relationships/hyperlink" Target="http://ru.wikipedia.org/wiki/%D0%9B%D0%B0%D0%B4%D0%BE%D0%B6%D1%81%D0%BA%D0%BE%D0%B5_%D0%BE%D0%B7%D0%B5%D1%80%D0%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1%80%D0%B0%D1%81%D0%BD%D0%BE%D0%B7%D0%BD%D0%B0%D0%BC%D1%91%D0%BD%D0%BD%D1%8B%D0%B9_%D0%91%D0%B0%D0%BB%D1%82%D0%B8%D0%B9%D1%81%D0%BA%D0%B8%D0%B9_%D1%84%D0%BB%D0%BE%D1%8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0%D0%BD%D0%BD%D0%B8%D0%B1%D0%B0%D0%BB%D0%B8%D0%B7%D0%BC" TargetMode="External"/><Relationship Id="rId2" Type="http://schemas.openxmlformats.org/officeDocument/2006/relationships/hyperlink" Target="http://ru.wikipedia.org/wiki/1942_%D0%B3%D0%BE%D0%B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B%D0%B0%D0%B4%D0%BE%D0%B6%D1%81%D0%BA%D0%BE%D0%B5_%D0%BE%D0%B7%D0%B5%D1%80%D0%BE" TargetMode="External"/><Relationship Id="rId4" Type="http://schemas.openxmlformats.org/officeDocument/2006/relationships/hyperlink" Target="http://ru.wikipedia.org/wiki/%D0%A1%D1%83%D0%B4%D0%BE%D1%85%D0%BE%D0%B4%D1%81%D1%82%D0%B2%D0%B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Блокадный Ленинград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Зима 1941—1942 годов оказалась значительно холоднее и продолжительнее обычного. По злой иронии судьбы, зима 1941—1942 по совокупным показателям является самой холодной за весь период систематических инструментальных наблюдений за погодой в Санкт-Петербурге — Ленинграде. Среднесуточная температура устойчиво опустилась ниже 0 °С уже 11 октября, и стала устойчиво положительной после 7 апреля 1942 года — </a:t>
            </a:r>
            <a:r>
              <a:rPr lang="ru-RU" dirty="0">
                <a:hlinkClick r:id="rId2" tooltip="Климатическая зима"/>
              </a:rPr>
              <a:t>климатическая зима</a:t>
            </a:r>
            <a:r>
              <a:rPr lang="ru-RU" dirty="0"/>
              <a:t> составила 178 дней, то есть половину года.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Главным отопительным средством для большинства обитаемых квартир стали особые мини-печки, </a:t>
            </a:r>
            <a:r>
              <a:rPr lang="ru-RU" dirty="0">
                <a:hlinkClick r:id="rId2" tooltip="Буржуйка"/>
              </a:rPr>
              <a:t>буржуйки</a:t>
            </a:r>
            <a:r>
              <a:rPr lang="ru-RU" dirty="0"/>
              <a:t>. В них жгли всё, что могло гореть, в том числе мебель и книги. Деревянные дома разбирали на дрова. Добыча топлива стала важнейшей частью быта ленинградцев. Из-за нехватки электроэнергии и массовых разрушений контактной сети прекратилось движение городского электротранспорта, в первую очередь </a:t>
            </a:r>
            <a:r>
              <a:rPr lang="ru-RU" dirty="0">
                <a:hlinkClick r:id="rId3" tooltip="Санкт-петербургский трамвай"/>
              </a:rPr>
              <a:t>трамваев</a:t>
            </a:r>
            <a:r>
              <a:rPr lang="ru-RU" dirty="0"/>
              <a:t>. Это событие стало важным фактором, способствовавшим росту смертности.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Неполные цифры официальной статистики: при довоенной норме смертности в 3000 человек, в январе—феврале 1942 года в городе умирали ежемесячно примерно 130 000 человек, в марте умерло 100 000 человек, в мае — 50 000 человек, в июле — 25 000 человек, в сентябре — 7000 человек. Радикальное снижение смертности произошло из-за того, что самые слабые уже умерли: старики, дети, больные. Теперь главными жертвами войны среди гражданского населения были в основном погибшие не от голода, а от бомбовых ударов и артиллерийских обстрелов. Всего же, согласно последним исследованиям, за первый, самый тяжёлый год блокады погибли приблизительно 780 000 </a:t>
            </a:r>
            <a:r>
              <a:rPr lang="ru-RU" dirty="0" smtClean="0"/>
              <a:t>ленинградцев.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мерти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812036"/>
            <a:ext cx="5943600" cy="399592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Ужасные реалии в осажденном городе. Уборка трупов с улиц Ленинграда вскоре стала таким обычным явлением, что уже не вызывала никакого интереса у прохожих. Эти мертвые тела убирают на площади Восстания, недалеко от Московского вокзала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годы блокады погибло, по разным данным, от </a:t>
            </a:r>
            <a:r>
              <a:rPr lang="ru-RU" dirty="0" smtClean="0"/>
              <a:t>800 </a:t>
            </a:r>
            <a:r>
              <a:rPr lang="ru-RU" dirty="0"/>
              <a:t>тысяч до 1,5 миллиона </a:t>
            </a:r>
            <a:r>
              <a:rPr lang="ru-RU" dirty="0" smtClean="0"/>
              <a:t>человек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/>
              <a:t>Только 3 % из них погибли от бомбёжек и артобстрелов; остальные 97 % умерли от </a:t>
            </a:r>
            <a:r>
              <a:rPr lang="ru-RU" dirty="0" smtClean="0"/>
              <a:t>голода…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енинград.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27 </a:t>
            </a:r>
            <a:r>
              <a:rPr lang="ru-RU" b="1" dirty="0"/>
              <a:t>января 2014 года исполнится 70 лет со Дня полного освобождения советскими войсками города Ленинграда от блокады его немецко-фашистскими войсками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/>
              <a:t> Длилась с </a:t>
            </a:r>
            <a:r>
              <a:rPr lang="ru-RU" dirty="0">
                <a:hlinkClick r:id="rId2" tooltip="8 сентября"/>
              </a:rPr>
              <a:t>8 сентября</a:t>
            </a:r>
            <a:r>
              <a:rPr lang="ru-RU" dirty="0"/>
              <a:t> </a:t>
            </a:r>
            <a:r>
              <a:rPr lang="ru-RU" dirty="0">
                <a:hlinkClick r:id="rId3" tooltip="1941 год"/>
              </a:rPr>
              <a:t>1941 года</a:t>
            </a:r>
            <a:r>
              <a:rPr lang="ru-RU" dirty="0"/>
              <a:t> по </a:t>
            </a:r>
            <a:r>
              <a:rPr lang="ru-RU" dirty="0">
                <a:hlinkClick r:id="rId4" tooltip="27 января"/>
              </a:rPr>
              <a:t>27 января</a:t>
            </a:r>
            <a:r>
              <a:rPr lang="ru-RU" dirty="0"/>
              <a:t> </a:t>
            </a:r>
            <a:r>
              <a:rPr lang="ru-RU" dirty="0">
                <a:hlinkClick r:id="rId5" tooltip="1944 год"/>
              </a:rPr>
              <a:t>1944 года</a:t>
            </a:r>
            <a:r>
              <a:rPr lang="ru-RU" dirty="0"/>
              <a:t> (блокадное кольцо было прорвано </a:t>
            </a:r>
            <a:r>
              <a:rPr lang="ru-RU" dirty="0">
                <a:hlinkClick r:id="rId6" tooltip="18 января"/>
              </a:rPr>
              <a:t>18 января</a:t>
            </a:r>
            <a:r>
              <a:rPr lang="ru-RU" dirty="0"/>
              <a:t> </a:t>
            </a:r>
            <a:r>
              <a:rPr lang="ru-RU" dirty="0">
                <a:hlinkClick r:id="rId7" tooltip="1943 год"/>
              </a:rPr>
              <a:t>1943 года</a:t>
            </a:r>
            <a:r>
              <a:rPr lang="ru-RU" dirty="0"/>
              <a:t>) — </a:t>
            </a:r>
            <a:r>
              <a:rPr lang="ru-RU" b="1" dirty="0"/>
              <a:t>872 </a:t>
            </a:r>
            <a:r>
              <a:rPr lang="ru-RU" b="1" dirty="0" smtClean="0"/>
              <a:t>дня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Началом блокады считается </a:t>
            </a:r>
            <a:r>
              <a:rPr lang="ru-RU" dirty="0">
                <a:hlinkClick r:id="rId2" tooltip="8 сентября"/>
              </a:rPr>
              <a:t>8 сентября</a:t>
            </a:r>
            <a:r>
              <a:rPr lang="ru-RU" dirty="0"/>
              <a:t> 1941 года, когда была прервана сухопутная связь Ленинграда со всей страной. Однако жители города потеряли возможность покинуть Ленинград двумя неделями раньше: железнодорожное сообщение было прервано 27 августа, и на </a:t>
            </a:r>
            <a:r>
              <a:rPr lang="ru-RU" dirty="0">
                <a:hlinkClick r:id="rId3" tooltip="Железнодорожный вокзал"/>
              </a:rPr>
              <a:t>вокзалах</a:t>
            </a:r>
            <a:r>
              <a:rPr lang="ru-RU" dirty="0"/>
              <a:t> и в пригородах скопились десятки тысяч людей, ожидавших возможности </a:t>
            </a:r>
            <a:r>
              <a:rPr lang="ru-RU" dirty="0" smtClean="0"/>
              <a:t>уехать </a:t>
            </a:r>
            <a:r>
              <a:rPr lang="ru-RU" dirty="0"/>
              <a:t>на восток. Положение осложнялось ещё и тем, что с началом войны Ленинград наводнили не менее 300 000 беженцев из прибалтийских республик и соседних с ним российских областей.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 началу блокады в городе не имелось достаточных по объёму запасов продовольствия и топлива. Единственным путём сообщения с Ленинградом оставалось </a:t>
            </a:r>
            <a:r>
              <a:rPr lang="ru-RU" dirty="0">
                <a:hlinkClick r:id="rId2" tooltip="Ладожское озеро"/>
              </a:rPr>
              <a:t>Ладожское озеро</a:t>
            </a:r>
            <a:r>
              <a:rPr lang="ru-RU" dirty="0"/>
              <a:t>, находившееся в пределах досягаемости артиллерии и авиации осаждающих, на озере также действовала объединённая военно-морская флотилия противника. Пропускная способность </a:t>
            </a:r>
            <a:r>
              <a:rPr lang="ru-RU" dirty="0">
                <a:hlinkClick r:id="rId3" tooltip="Дорога жизни"/>
              </a:rPr>
              <a:t>этой транспортной артерии</a:t>
            </a:r>
            <a:r>
              <a:rPr lang="ru-RU" dirty="0"/>
              <a:t> не соответствовала потребностям города</a:t>
            </a:r>
            <a:r>
              <a:rPr lang="ru-RU" dirty="0" smtClean="0"/>
              <a:t>.</a:t>
            </a:r>
            <a:r>
              <a:rPr lang="ru-RU" dirty="0"/>
              <a:t> В колхозах и совхозах блокадного кольца с полей и огородов собирали все, что могло пригодиться в пищу. Однако все эти меры не могли спасти от голода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орога жизн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3620" y="1524000"/>
            <a:ext cx="6196760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Дорога жизни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Исходя из фактически сложившегося расхода, наличие основных пищевых товаров на 12 сентября составляло (цифры приведены по данным учёта, произведённого отделом торговли </a:t>
            </a:r>
            <a:r>
              <a:rPr lang="ru-RU" dirty="0" err="1"/>
              <a:t>Ленгорисполкома</a:t>
            </a:r>
            <a:r>
              <a:rPr lang="ru-RU" dirty="0"/>
              <a:t>, интендантства фронта и </a:t>
            </a:r>
            <a:r>
              <a:rPr lang="ru-RU" dirty="0">
                <a:hlinkClick r:id="rId2" tooltip="Краснознамённый Балтийский флот"/>
              </a:rPr>
              <a:t>КБФ</a:t>
            </a:r>
            <a:r>
              <a:rPr lang="ru-RU" dirty="0"/>
              <a:t>):</a:t>
            </a:r>
          </a:p>
          <a:p>
            <a:r>
              <a:rPr lang="ru-RU" dirty="0"/>
              <a:t>Хлебное зерно и мука на 35 суток</a:t>
            </a:r>
          </a:p>
          <a:p>
            <a:r>
              <a:rPr lang="ru-RU" dirty="0"/>
              <a:t>Крупа и макароны на 30 суток</a:t>
            </a:r>
          </a:p>
          <a:p>
            <a:r>
              <a:rPr lang="ru-RU" dirty="0"/>
              <a:t>Мясо и мясопродукты на 33 суток</a:t>
            </a:r>
          </a:p>
          <a:p>
            <a:r>
              <a:rPr lang="ru-RU" dirty="0"/>
              <a:t>Жиры на 45 суток</a:t>
            </a:r>
          </a:p>
          <a:p>
            <a:r>
              <a:rPr lang="ru-RU" dirty="0"/>
              <a:t>Сахар и кондитерские изделия на 60 суток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октябре жители города почувствовали на себе явную нехватку продовольствия, а в ноябре в Ленинграде начался настоящий голод. Были отмечены сначала первые случаи потери сознания от голода на улицах и на работе, первые случаи смерти от истощения, а затем и первые случаи каннибализма. В феврале </a:t>
            </a:r>
            <a:r>
              <a:rPr lang="ru-RU" dirty="0">
                <a:hlinkClick r:id="rId2" tooltip="1942 год"/>
              </a:rPr>
              <a:t>1942 года</a:t>
            </a:r>
            <a:r>
              <a:rPr lang="ru-RU" dirty="0"/>
              <a:t> за </a:t>
            </a:r>
            <a:r>
              <a:rPr lang="ru-RU" dirty="0">
                <a:hlinkClick r:id="rId3" tooltip="Каннибализм"/>
              </a:rPr>
              <a:t>каннибализм</a:t>
            </a:r>
            <a:r>
              <a:rPr lang="ru-RU" dirty="0"/>
              <a:t> осуждено более 600 человек, в марте — более </a:t>
            </a:r>
            <a:r>
              <a:rPr lang="ru-RU" dirty="0" smtClean="0"/>
              <a:t>тысячи. </a:t>
            </a:r>
            <a:r>
              <a:rPr lang="ru-RU" dirty="0"/>
              <a:t>Запасы продовольствия пополнять было крайне сложно: по воздуху обеспечить снабжение такого большого города было невозможно, </a:t>
            </a:r>
            <a:r>
              <a:rPr lang="ru-RU" dirty="0" smtClean="0"/>
              <a:t>а </a:t>
            </a:r>
            <a:r>
              <a:rPr lang="ru-RU" dirty="0" smtClean="0">
                <a:hlinkClick r:id="rId4" tooltip="Судоходство"/>
              </a:rPr>
              <a:t>судоходство</a:t>
            </a:r>
            <a:r>
              <a:rPr lang="ru-RU" dirty="0"/>
              <a:t> по </a:t>
            </a:r>
            <a:r>
              <a:rPr lang="ru-RU" dirty="0">
                <a:hlinkClick r:id="rId5" tooltip="Ладожское озеро"/>
              </a:rPr>
              <a:t>Ладожскому озеру</a:t>
            </a:r>
            <a:r>
              <a:rPr lang="ru-RU" dirty="0"/>
              <a:t> временно прекратилось из-за наступления холодов. В то же время лёд на озере был ещё очень слабым, чтобы по нему могли проехать автомашины. Все эти транспортные коммуникации находились под постоянным огнём противника.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19px-Дистрофия_алиментарна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2610" y="1524000"/>
            <a:ext cx="5478780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Ещё одним важным фактором роста смертности стал холод. С наступлением зимы в городе практически кончились запасы топлива: выработка электроэнергии составляла всего 15 % от довоенного уровня. Прекратилось централизованное отопление домов, замёрзли или были отключены водопровод и канализация. Остановилась работа практически на всех фабриках и заводах (кроме оборонных). Часто пришедшие на рабочее место горожане не могли выполнить свою работу из-за отсутствия подачи воды, тепла и энергии.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109</TotalTime>
  <Words>289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Блокадный Ленинград</vt:lpstr>
      <vt:lpstr>Слайд 2</vt:lpstr>
      <vt:lpstr>Слайд 3</vt:lpstr>
      <vt:lpstr>Слайд 4</vt:lpstr>
      <vt:lpstr>Дорога жизни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Ужасные реалии в осажденном городе. Уборка трупов с улиц Ленинграда вскоре стала таким обычным явлением, что уже не вызывала никакого интереса у прохожих. Эти мертвые тела убирают на площади Восстания, недалеко от Московского вокзала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Блокадный Ленинград</dc:title>
  <dc:creator>user</dc:creator>
  <cp:lastModifiedBy>user</cp:lastModifiedBy>
  <cp:revision>12</cp:revision>
  <dcterms:created xsi:type="dcterms:W3CDTF">2014-01-22T15:16:45Z</dcterms:created>
  <dcterms:modified xsi:type="dcterms:W3CDTF">2014-01-22T17:05:49Z</dcterms:modified>
</cp:coreProperties>
</file>