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7" r:id="rId2"/>
    <p:sldId id="296" r:id="rId3"/>
    <p:sldId id="278" r:id="rId4"/>
    <p:sldId id="279" r:id="rId5"/>
    <p:sldId id="269" r:id="rId6"/>
    <p:sldId id="290" r:id="rId7"/>
    <p:sldId id="275" r:id="rId8"/>
    <p:sldId id="291" r:id="rId9"/>
    <p:sldId id="292" r:id="rId10"/>
    <p:sldId id="293" r:id="rId11"/>
    <p:sldId id="285" r:id="rId12"/>
    <p:sldId id="284" r:id="rId13"/>
    <p:sldId id="294" r:id="rId14"/>
    <p:sldId id="295" r:id="rId15"/>
    <p:sldId id="287" r:id="rId16"/>
    <p:sldId id="280" r:id="rId17"/>
    <p:sldId id="281" r:id="rId18"/>
    <p:sldId id="297" r:id="rId19"/>
    <p:sldId id="305" r:id="rId20"/>
    <p:sldId id="277" r:id="rId21"/>
    <p:sldId id="302" r:id="rId22"/>
    <p:sldId id="263" r:id="rId23"/>
    <p:sldId id="273" r:id="rId24"/>
    <p:sldId id="258" r:id="rId25"/>
    <p:sldId id="301" r:id="rId26"/>
    <p:sldId id="272" r:id="rId27"/>
    <p:sldId id="298" r:id="rId28"/>
    <p:sldId id="303" r:id="rId29"/>
    <p:sldId id="286" r:id="rId30"/>
    <p:sldId id="304"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33" autoAdjust="0"/>
  </p:normalViewPr>
  <p:slideViewPr>
    <p:cSldViewPr>
      <p:cViewPr>
        <p:scale>
          <a:sx n="55" d="100"/>
          <a:sy n="55" d="100"/>
        </p:scale>
        <p:origin x="-1210" y="-2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3BF82-31FB-486D-81A3-CE30E5635388}" type="doc">
      <dgm:prSet loTypeId="urn:microsoft.com/office/officeart/2008/layout/AccentedPicture" loCatId="picture" qsTypeId="urn:microsoft.com/office/officeart/2005/8/quickstyle/simple2" qsCatId="simple" csTypeId="urn:microsoft.com/office/officeart/2005/8/colors/accent1_2" csCatId="accent1"/>
      <dgm:spPr/>
    </dgm:pt>
    <dgm:pt modelId="{35E577C7-4839-461A-BEC4-DA3F97BE5DB3}" type="pres">
      <dgm:prSet presAssocID="{4A63BF82-31FB-486D-81A3-CE30E5635388}" presName="Name0" presStyleCnt="0">
        <dgm:presLayoutVars>
          <dgm:dir/>
        </dgm:presLayoutVars>
      </dgm:prSet>
      <dgm:spPr/>
    </dgm:pt>
    <dgm:pt modelId="{F4F4C4C0-8A6C-41EB-ABB8-E7A490A77E62}" type="pres">
      <dgm:prSet presAssocID="{4A63BF82-31FB-486D-81A3-CE30E5635388}" presName="maxNode" presStyleCnt="0"/>
      <dgm:spPr/>
    </dgm:pt>
    <dgm:pt modelId="{E9FFB9B7-269E-405E-89CB-561C43BBED9A}" type="pres">
      <dgm:prSet presAssocID="{4A63BF82-31FB-486D-81A3-CE30E5635388}" presName="Name33" presStyleCnt="0"/>
      <dgm:spPr/>
    </dgm:pt>
  </dgm:ptLst>
  <dgm:cxnLst>
    <dgm:cxn modelId="{C7BFB4FE-CF43-442A-B639-70DDCB0F0D96}" type="presOf" srcId="{4A63BF82-31FB-486D-81A3-CE30E5635388}" destId="{35E577C7-4839-461A-BEC4-DA3F97BE5DB3}" srcOrd="0" destOrd="0" presId="urn:microsoft.com/office/officeart/2008/layout/AccentedPicture"/>
    <dgm:cxn modelId="{19EC112E-6115-4218-8896-726DDC6B5546}" type="presParOf" srcId="{35E577C7-4839-461A-BEC4-DA3F97BE5DB3}" destId="{F4F4C4C0-8A6C-41EB-ABB8-E7A490A77E62}" srcOrd="0" destOrd="0" presId="urn:microsoft.com/office/officeart/2008/layout/AccentedPicture"/>
    <dgm:cxn modelId="{60A8CE06-E345-4748-96FD-F432060C1560}" type="presParOf" srcId="{F4F4C4C0-8A6C-41EB-ABB8-E7A490A77E62}" destId="{E9FFB9B7-269E-405E-89CB-561C43BBED9A}"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6EDF1-B236-430B-B4A2-503CABA7C6DB}" type="datetimeFigureOut">
              <a:rPr lang="ru-RU" smtClean="0"/>
              <a:pPr/>
              <a:t>18.05.2014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8C404-87DC-432D-BF6B-F77A1382408F}" type="slidenum">
              <a:rPr lang="ru-RU" smtClean="0"/>
              <a:pPr/>
              <a:t>‹#›</a:t>
            </a:fld>
            <a:endParaRPr lang="ru-RU"/>
          </a:p>
        </p:txBody>
      </p:sp>
    </p:spTree>
    <p:extLst>
      <p:ext uri="{BB962C8B-B14F-4D97-AF65-F5344CB8AC3E}">
        <p14:creationId xmlns:p14="http://schemas.microsoft.com/office/powerpoint/2010/main" val="345988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B78C404-87DC-432D-BF6B-F77A1382408F}" type="slidenum">
              <a:rPr lang="ru-RU" smtClean="0"/>
              <a:pPr/>
              <a:t>1</a:t>
            </a:fld>
            <a:endParaRPr lang="ru-RU"/>
          </a:p>
        </p:txBody>
      </p:sp>
    </p:spTree>
    <p:extLst>
      <p:ext uri="{BB962C8B-B14F-4D97-AF65-F5344CB8AC3E}">
        <p14:creationId xmlns:p14="http://schemas.microsoft.com/office/powerpoint/2010/main" val="90930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78C404-87DC-432D-BF6B-F77A1382408F}" type="slidenum">
              <a:rPr lang="ru-RU" smtClean="0"/>
              <a:pPr/>
              <a:t>2</a:t>
            </a:fld>
            <a:endParaRPr lang="ru-RU"/>
          </a:p>
        </p:txBody>
      </p:sp>
    </p:spTree>
    <p:extLst>
      <p:ext uri="{BB962C8B-B14F-4D97-AF65-F5344CB8AC3E}">
        <p14:creationId xmlns:p14="http://schemas.microsoft.com/office/powerpoint/2010/main" val="158062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78C404-87DC-432D-BF6B-F77A1382408F}" type="slidenum">
              <a:rPr lang="ru-RU" smtClean="0"/>
              <a:pPr/>
              <a:t>14</a:t>
            </a:fld>
            <a:endParaRPr lang="ru-RU"/>
          </a:p>
        </p:txBody>
      </p:sp>
    </p:spTree>
    <p:extLst>
      <p:ext uri="{BB962C8B-B14F-4D97-AF65-F5344CB8AC3E}">
        <p14:creationId xmlns:p14="http://schemas.microsoft.com/office/powerpoint/2010/main" val="403298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78C404-87DC-432D-BF6B-F77A1382408F}" type="slidenum">
              <a:rPr lang="ru-RU" smtClean="0"/>
              <a:pPr/>
              <a:t>15</a:t>
            </a:fld>
            <a:endParaRPr lang="ru-RU"/>
          </a:p>
        </p:txBody>
      </p:sp>
    </p:spTree>
    <p:extLst>
      <p:ext uri="{BB962C8B-B14F-4D97-AF65-F5344CB8AC3E}">
        <p14:creationId xmlns:p14="http://schemas.microsoft.com/office/powerpoint/2010/main" val="192243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78C404-87DC-432D-BF6B-F77A1382408F}" type="slidenum">
              <a:rPr lang="ru-RU" smtClean="0"/>
              <a:pPr/>
              <a:t>17</a:t>
            </a:fld>
            <a:endParaRPr lang="ru-RU"/>
          </a:p>
        </p:txBody>
      </p:sp>
    </p:spTree>
    <p:extLst>
      <p:ext uri="{BB962C8B-B14F-4D97-AF65-F5344CB8AC3E}">
        <p14:creationId xmlns:p14="http://schemas.microsoft.com/office/powerpoint/2010/main" val="179398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78C404-87DC-432D-BF6B-F77A1382408F}" type="slidenum">
              <a:rPr lang="ru-RU" smtClean="0"/>
              <a:pPr/>
              <a:t>20</a:t>
            </a:fld>
            <a:endParaRPr lang="ru-RU"/>
          </a:p>
        </p:txBody>
      </p:sp>
    </p:spTree>
    <p:extLst>
      <p:ext uri="{BB962C8B-B14F-4D97-AF65-F5344CB8AC3E}">
        <p14:creationId xmlns:p14="http://schemas.microsoft.com/office/powerpoint/2010/main" val="61334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78C404-87DC-432D-BF6B-F77A1382408F}" type="slidenum">
              <a:rPr lang="ru-RU" smtClean="0"/>
              <a:pPr/>
              <a:t>27</a:t>
            </a:fld>
            <a:endParaRPr lang="ru-RU"/>
          </a:p>
        </p:txBody>
      </p:sp>
    </p:spTree>
    <p:extLst>
      <p:ext uri="{BB962C8B-B14F-4D97-AF65-F5344CB8AC3E}">
        <p14:creationId xmlns:p14="http://schemas.microsoft.com/office/powerpoint/2010/main" val="1297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B78C404-87DC-432D-BF6B-F77A1382408F}" type="slidenum">
              <a:rPr lang="ru-RU" smtClean="0"/>
              <a:pPr/>
              <a:t>30</a:t>
            </a:fld>
            <a:endParaRPr lang="ru-RU"/>
          </a:p>
        </p:txBody>
      </p:sp>
    </p:spTree>
    <p:extLst>
      <p:ext uri="{BB962C8B-B14F-4D97-AF65-F5344CB8AC3E}">
        <p14:creationId xmlns:p14="http://schemas.microsoft.com/office/powerpoint/2010/main" val="13850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B5F0672E-AAED-4778-8025-04178C8D7478}" type="datetimeFigureOut">
              <a:rPr lang="ru-RU" smtClean="0"/>
              <a:pPr/>
              <a:t>18.05.2014</a:t>
            </a:fld>
            <a:endParaRPr lang="ru-RU"/>
          </a:p>
        </p:txBody>
      </p:sp>
      <p:sp>
        <p:nvSpPr>
          <p:cNvPr id="17" name="Slide Number Placeholder 16"/>
          <p:cNvSpPr>
            <a:spLocks noGrp="1"/>
          </p:cNvSpPr>
          <p:nvPr>
            <p:ph type="sldNum" sz="quarter" idx="11"/>
          </p:nvPr>
        </p:nvSpPr>
        <p:spPr/>
        <p:txBody>
          <a:bodyPr/>
          <a:lstStyle/>
          <a:p>
            <a:fld id="{2719ED5E-491B-40FC-8166-0C218E137449}" type="slidenum">
              <a:rPr lang="ru-RU" smtClean="0"/>
              <a:pPr/>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F0672E-AAED-4778-8025-04178C8D7478}" type="datetimeFigureOut">
              <a:rPr lang="ru-RU" smtClean="0"/>
              <a:pPr/>
              <a:t>18.05.2014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9ED5E-491B-40FC-8166-0C218E1374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F0672E-AAED-4778-8025-04178C8D7478}" type="datetimeFigureOut">
              <a:rPr lang="ru-RU" smtClean="0"/>
              <a:pPr/>
              <a:t>18.05.2014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9ED5E-491B-40FC-8166-0C218E137449}" type="slidenum">
              <a:rPr lang="ru-RU" smtClean="0"/>
              <a:pPr/>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B5F0672E-AAED-4778-8025-04178C8D7478}" type="datetimeFigureOut">
              <a:rPr lang="ru-RU" smtClean="0"/>
              <a:pPr/>
              <a:t>18.05.2014</a:t>
            </a:fld>
            <a:endParaRPr lang="ru-RU"/>
          </a:p>
        </p:txBody>
      </p:sp>
      <p:sp>
        <p:nvSpPr>
          <p:cNvPr id="12" name="Slide Number Placeholder 11"/>
          <p:cNvSpPr>
            <a:spLocks noGrp="1"/>
          </p:cNvSpPr>
          <p:nvPr>
            <p:ph type="sldNum" sz="quarter" idx="15"/>
          </p:nvPr>
        </p:nvSpPr>
        <p:spPr/>
        <p:txBody>
          <a:bodyPr/>
          <a:lstStyle/>
          <a:p>
            <a:fld id="{2719ED5E-491B-40FC-8166-0C218E137449}" type="slidenum">
              <a:rPr lang="ru-RU" smtClean="0"/>
              <a:pPr/>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B5F0672E-AAED-4778-8025-04178C8D7478}" type="datetimeFigureOut">
              <a:rPr lang="ru-RU" smtClean="0"/>
              <a:pPr/>
              <a:t>18.05.2014</a:t>
            </a:fld>
            <a:endParaRPr lang="ru-RU"/>
          </a:p>
        </p:txBody>
      </p:sp>
      <p:sp>
        <p:nvSpPr>
          <p:cNvPr id="14" name="Slide Number Placeholder 13"/>
          <p:cNvSpPr>
            <a:spLocks noGrp="1"/>
          </p:cNvSpPr>
          <p:nvPr>
            <p:ph type="sldNum" sz="quarter" idx="11"/>
          </p:nvPr>
        </p:nvSpPr>
        <p:spPr/>
        <p:txBody>
          <a:bodyPr/>
          <a:lstStyle/>
          <a:p>
            <a:fld id="{2719ED5E-491B-40FC-8166-0C218E137449}"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B5F0672E-AAED-4778-8025-04178C8D7478}" type="datetimeFigureOut">
              <a:rPr lang="ru-RU" smtClean="0"/>
              <a:pPr/>
              <a:t>18.05.2014</a:t>
            </a:fld>
            <a:endParaRPr lang="ru-RU"/>
          </a:p>
        </p:txBody>
      </p:sp>
      <p:sp>
        <p:nvSpPr>
          <p:cNvPr id="12" name="Slide Number Placeholder 11"/>
          <p:cNvSpPr>
            <a:spLocks noGrp="1"/>
          </p:cNvSpPr>
          <p:nvPr>
            <p:ph type="sldNum" sz="quarter" idx="16"/>
          </p:nvPr>
        </p:nvSpPr>
        <p:spPr/>
        <p:txBody>
          <a:bodyPr/>
          <a:lstStyle/>
          <a:p>
            <a:fld id="{2719ED5E-491B-40FC-8166-0C218E137449}" type="slidenum">
              <a:rPr lang="ru-RU" smtClean="0"/>
              <a:pPr/>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B5F0672E-AAED-4778-8025-04178C8D7478}" type="datetimeFigureOut">
              <a:rPr lang="ru-RU" smtClean="0"/>
              <a:pPr/>
              <a:t>18.05.2014</a:t>
            </a:fld>
            <a:endParaRPr lang="ru-RU"/>
          </a:p>
        </p:txBody>
      </p:sp>
      <p:sp>
        <p:nvSpPr>
          <p:cNvPr id="12" name="Slide Number Placeholder 11"/>
          <p:cNvSpPr>
            <a:spLocks noGrp="1"/>
          </p:cNvSpPr>
          <p:nvPr>
            <p:ph type="sldNum" sz="quarter" idx="17"/>
          </p:nvPr>
        </p:nvSpPr>
        <p:spPr/>
        <p:txBody>
          <a:bodyPr/>
          <a:lstStyle/>
          <a:p>
            <a:fld id="{2719ED5E-491B-40FC-8166-0C218E137449}" type="slidenum">
              <a:rPr lang="ru-RU" smtClean="0"/>
              <a:pPr/>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B5F0672E-AAED-4778-8025-04178C8D7478}" type="datetimeFigureOut">
              <a:rPr lang="ru-RU" smtClean="0"/>
              <a:pPr/>
              <a:t>18.05.2014</a:t>
            </a:fld>
            <a:endParaRPr lang="ru-RU"/>
          </a:p>
        </p:txBody>
      </p:sp>
      <p:sp>
        <p:nvSpPr>
          <p:cNvPr id="16" name="Slide Number Placeholder 15"/>
          <p:cNvSpPr>
            <a:spLocks noGrp="1"/>
          </p:cNvSpPr>
          <p:nvPr>
            <p:ph type="sldNum" sz="quarter" idx="11"/>
          </p:nvPr>
        </p:nvSpPr>
        <p:spPr/>
        <p:txBody>
          <a:bodyPr/>
          <a:lstStyle/>
          <a:p>
            <a:fld id="{2719ED5E-491B-40FC-8166-0C218E137449}"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5F0672E-AAED-4778-8025-04178C8D7478}" type="datetimeFigureOut">
              <a:rPr lang="ru-RU" smtClean="0"/>
              <a:pPr/>
              <a:t>18.05.2014</a:t>
            </a:fld>
            <a:endParaRPr lang="ru-RU"/>
          </a:p>
        </p:txBody>
      </p:sp>
      <p:sp>
        <p:nvSpPr>
          <p:cNvPr id="8" name="Slide Number Placeholder 7"/>
          <p:cNvSpPr>
            <a:spLocks noGrp="1"/>
          </p:cNvSpPr>
          <p:nvPr>
            <p:ph type="sldNum" sz="quarter" idx="11"/>
          </p:nvPr>
        </p:nvSpPr>
        <p:spPr/>
        <p:txBody>
          <a:bodyPr/>
          <a:lstStyle/>
          <a:p>
            <a:fld id="{2719ED5E-491B-40FC-8166-0C218E137449}"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B5F0672E-AAED-4778-8025-04178C8D7478}" type="datetimeFigureOut">
              <a:rPr lang="ru-RU" smtClean="0"/>
              <a:pPr/>
              <a:t>18.05.2014</a:t>
            </a:fld>
            <a:endParaRPr lang="ru-RU"/>
          </a:p>
        </p:txBody>
      </p:sp>
      <p:sp>
        <p:nvSpPr>
          <p:cNvPr id="19" name="Slide Number Placeholder 18"/>
          <p:cNvSpPr>
            <a:spLocks noGrp="1"/>
          </p:cNvSpPr>
          <p:nvPr>
            <p:ph type="sldNum" sz="quarter" idx="16"/>
          </p:nvPr>
        </p:nvSpPr>
        <p:spPr/>
        <p:txBody>
          <a:bodyPr/>
          <a:lstStyle/>
          <a:p>
            <a:fld id="{2719ED5E-491B-40FC-8166-0C218E137449}" type="slidenum">
              <a:rPr lang="ru-RU" smtClean="0"/>
              <a:pPr/>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B5F0672E-AAED-4778-8025-04178C8D7478}" type="datetimeFigureOut">
              <a:rPr lang="ru-RU" smtClean="0"/>
              <a:pPr/>
              <a:t>18.05.2014</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2719ED5E-491B-40FC-8166-0C218E137449}" type="slidenum">
              <a:rPr lang="ru-RU" smtClean="0"/>
              <a:pPr/>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5F0672E-AAED-4778-8025-04178C8D7478}" type="datetimeFigureOut">
              <a:rPr lang="ru-RU" smtClean="0"/>
              <a:pPr/>
              <a:t>18.05.2014</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719ED5E-491B-40FC-8166-0C218E137449}" type="slidenum">
              <a:rPr lang="ru-RU" smtClean="0"/>
              <a:pPr/>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images.yandex.ru/yandsearch?source=wiz&amp;text=%D0%BA%D0%B0%D1%80%D1%82%D0%B8%D0%BD%D0%BA%D0%B8%20%D0%BB%D0%B8%D0%BA%D0%B2%D0%B8%D0%B4%D0%B0%D1%82%D0%BE%D1%80%D1%8B%20%D0%A7%D0%90%D0%AD%D0%A1&amp;noreask=1&amp;pos=7&amp;rpt=simage&amp;lr=39&amp;uinfo=ww-1135-wh-627-fw-910-fh-448-pd-1.25&amp;img_url=http://www.rusproject.org/pages/analysis/analysis_11/images/foto_sem_albomi_80/slav_likvidatori_1986.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s.yandex.ru/yandsearch?source=wiz&amp;text=%D0%BB%D0%B8%D0%BA%D0%B2%D0%B8%D0%B4%D0%B0%D1%82%D0%BE%D1%80%D1%8B%20%D1%87%D0%B5%D1%80%D0%BD%D0%BE%D0%B1%D1%8B%D0%BB%D1%8C%D1%81%D0%BA%D0%BE%D0%B9%20%D0%B0%D0%B2%D0%B0%D1%80%D0%B8%D0%B8%20%D1%81%D0%BF%D0%B8%D1%81%D0%BE%D0%BA&amp;noreask=1&amp;pos=4&amp;rpt=simage&amp;lr=39&amp;uinfo=ww-1135-wh-627-fw-910-fh-448-pd-1.25&amp;img_url=http://www.objectiv.tv/news2/64068/photo_big.jpg" TargetMode="External"/><Relationship Id="rId1" Type="http://schemas.openxmlformats.org/officeDocument/2006/relationships/slideLayout" Target="../slideLayouts/slideLayout7.xml"/><Relationship Id="rId6" Type="http://schemas.openxmlformats.org/officeDocument/2006/relationships/hyperlink" Target="http://images.yandex.ru/yandsearch?source=wiz&amp;text=%D0%BA%D0%B0%D1%80%D1%82%D0%B8%D0%BD%D0%BA%D0%B8%20%D0%BB%D0%B8%D0%BA%D0%B2%D0%B8%D0%B4%D0%B0%D1%82%D0%BE%D1%80%D1%8B%20%D0%A7%D0%90%D0%AD%D0%A1&amp;noreask=1&amp;pos=8&amp;rpt=simage&amp;lr=39&amp;uinfo=ww-1135-wh-627-fw-910-fh-448-pd-1.25&amp;img_url=http://data.photo.sibnet.ru/upload/img/130505374628.jpg" TargetMode="External"/><Relationship Id="rId5" Type="http://schemas.openxmlformats.org/officeDocument/2006/relationships/image" Target="../media/image21.jpeg"/><Relationship Id="rId4" Type="http://schemas.openxmlformats.org/officeDocument/2006/relationships/hyperlink" Target="http://images.yandex.ru/yandsearch?source=wiz&amp;text=%D0%BA%D0%B0%D1%80%D1%82%D0%B8%D0%BD%D0%BA%D0%B8%20%D0%BB%D0%B8%D0%BA%D0%B2%D0%B8%D0%B4%D0%B0%D1%82%D0%BE%D1%80%D1%8B%20%D0%A7%D0%90%D0%AD%D0%A1&amp;noreask=1&amp;pos=1&amp;rpt=simage&amp;lr=39&amp;uinfo=ww-1135-wh-627-fw-910-fh-448-pd-1.25&amp;img_url=http://gdb.rferl.org/B9B6BFF9-535D-443F-8890-0F1161239677_mw1024_n_s.jpg" TargetMode="Externa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yandex.ru/yandsearch?source=wiz&amp;uinfo=ww-1135-wh-627-fw-910-fh-448-pd-1.25&amp;p=1&amp;text=%D0%BB%D0%B8%D0%BA%D0%B2%D0%B8%D0%B4%D0%B0%D1%82%D0%BE%D1%80%D1%8B%20%D1%87%D0%B5%D1%80%D0%BD%D0%BE%D0%B1%D1%8B%D0%BB%D1%8C%D1%81%D0%BA%D0%BE%D0%B9%20%D0%B0%D0%B2%D0%B0%D1%80%D0%B8%D0%B8%20%D1%81%D0%BF%D0%B8%D1%81%D0%BE%D0%BA&amp;noreask=1&amp;pos=52&amp;rpt=simage&amp;lr=39&amp;img_url=http://englishrussia.com/wp-content/uploads/2011/01/35.jp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gif"/><Relationship Id="rId5" Type="http://schemas.openxmlformats.org/officeDocument/2006/relationships/hyperlink" Target="http://www.liveinternet.ru/photo_comment.php?action=next&amp;photoid=21106930&amp;albumid=583281" TargetMode="Externa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images.yandex.ru/yandsearch?text=%D0%BB%D0%B8%D0%BA%D0%B2%D0%B8%D0%B4%D0%B0%D1%82%D0%BE%D1%80%D1%8B%20%D0%BC%D0%B5%D0%B4%D0%B8%D0%BA%D0%B8%20%D1%87%D0%B5%D1%80%D0%BD%D0%BE%D0%B1%D1%8B%D0%BB%D1%8C%D1%81%D0%BA%D0%BE%D0%B9%20%D0%B0%D0%B2%D0%B0%D1%80%D0%B8%D0%B8%20&amp;pos=13&amp;uinfo=ww-1135-wh-627-fw-910-fh-448-pd-1.25&amp;rpt=simage&amp;img_url=http://www.visualrian.ru/thumbnails/00000000798/798143.thw" TargetMode="External"/><Relationship Id="rId7" Type="http://schemas.openxmlformats.org/officeDocument/2006/relationships/hyperlink" Target="http://images.yandex.ru/yandsearch?p=1&amp;text=%D0%BA%D0%B0%D1%80%D1%82%D0%B8%D0%BD%D0%BA%D0%B8%20%D0%BB%D0%B8%D0%BA%D0%B2%D0%B8%D0%B4%D0%B0%D1%82%D0%BE%D1%80%D1%8B%20%D0%BC%D0%B5%D0%B4%D0%B8%D0%BA%D0%B8%20%D0%A7%D0%90%D0%AD%D0%A1&amp;pos=54&amp;uinfo=ww-1135-wh-627-fw-910-fh-448-pd-1.25&amp;rpt=simage&amp;img_url=http://old.fmbaros.ru/files/datas/3269/P1030835_210.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images.yandex.ru/yandsearch?text=%D0%BA%D0%B0%D1%80%D1%82%D0%B8%D0%BD%D0%BA%D0%B8%20%D0%BB%D0%B8%D0%BA%D0%B2%D0%B8%D0%B4%D0%B0%D1%82%D0%BE%D1%80%D1%8B%20%D0%BC%D0%B5%D0%B4%D0%B8%D0%BA%D0%B8%20%D0%A7%D0%90%D0%AD%D0%A1&amp;pos=19&amp;uinfo=ww-1135-wh-627-fw-910-fh-448-pd-1.25&amp;rpt=simage&amp;img_url=http://cripo.com.ua/i/aes1986_01.jpg" TargetMode="Externa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images.yandex.ru/yandsearch?source=psearch&amp;uinfo=ww-1135-wh-627-fw-910-fh-448-pd-1.25&amp;p=2&amp;text=%D1%81%D0%BA%D0%B0%D1%87%D0%B0%D1%82%D1%8C%20%D0%BF%D0%B5%D1%81%D0%BD%D0%B8%20%D0%BE%20%D1%87%D0%B5%D1%80%D0%BD%D0%BE%D0%B1%D1%8B%D0%BB%D1%8C%D1%81%D0%BA%D0%BE%D0%B9%20%D0%B0%D0%B2%D0%B0%D1%80%D0%B8%D0%B8&amp;pos=84&amp;lr=39&amp;rpt=simage&amp;img_url=http://upload.wikimedia.org/wikipedia/commons/thumb/1/13/Abandoned_village_near_Chernobyl.jpg/220px-Abandoned_village_near_Chernobyl.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43.jpeg"/><Relationship Id="rId5" Type="http://schemas.openxmlformats.org/officeDocument/2006/relationships/diagramQuickStyle" Target="../diagrams/quickStyle1.xml"/><Relationship Id="rId10" Type="http://schemas.openxmlformats.org/officeDocument/2006/relationships/image" Target="../media/image42.jpeg"/><Relationship Id="rId4" Type="http://schemas.openxmlformats.org/officeDocument/2006/relationships/diagramLayout" Target="../diagrams/layout1.xml"/><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hyperlink" Target="http://images.yandex.ru/yandsearch?source=psearch&amp;uinfo=ww-1135-wh-627-fw-910-fh-448-pd-1.25&amp;p=1&amp;text=%D1%81%D0%BA%D0%B0%D1%87%D0%B0%D1%82%D1%8C%20%D0%BF%D0%B5%D1%81%D0%BD%D0%B8%20%D0%BE%20%D1%87%D0%B5%D1%80%D0%BD%D0%BE%D0%B1%D1%8B%D0%BB%D1%8C%D1%81%D0%BA%D0%BE%D0%B9%20%D0%B0%D0%B2%D0%B0%D1%80%D0%B8%D0%B8&amp;pos=35&amp;lr=39&amp;rpt=simage&amp;img_url=http://ru.fishki.net/picso/chernobyl_20_let_04.jpg" TargetMode="External"/><Relationship Id="rId7" Type="http://schemas.openxmlformats.org/officeDocument/2006/relationships/image" Target="../media/image48.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7.xml"/><Relationship Id="rId7" Type="http://schemas.openxmlformats.org/officeDocument/2006/relationships/image" Target="../media/image5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hyperlink" Target="http://images.yandex.ru/yandsearch?source=wiz&amp;uinfo=ww-1135-wh-627-fw-910-fh-448-pd-1.25&amp;p=3&amp;text=%D0%BA%D0%B0%D1%80%D1%82%D0%B8%D0%BD%D0%BA%D0%B8%20%D0%BB%D0%B8%D0%BA%D0%B2%D0%B8%D0%B4%D0%B0%D1%82%D0%BE%D1%80%D1%8B%20%D0%A7%D0%90%D0%AD%D0%A1&amp;noreask=1&amp;pos=110&amp;rpt=simage&amp;lr=39&amp;img_url=http://i036.radikal.ru/0804/0a/d4d724db58e8.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images.yandex.ru/yandsearch?source=psearch&amp;uinfo=ww-1135-wh-627-fw-910-fh-448-pd-1.25&amp;p=1&amp;text=%D1%81%D0%BA%D0%B0%D1%87%D0%B0%D1%82%D1%8C%20%D0%BF%D0%B5%D1%81%D0%BD%D0%B8%20%D0%BE%20%D1%87%D0%B5%D1%80%D0%BD%D0%BE%D0%B1%D1%8B%D0%BB%D1%8C%D1%81%D0%BA%D0%BE%D0%B9%20%D0%B0%D0%B2%D0%B0%D1%80%D0%B8%D0%B8&amp;pos=38&amp;lr=39&amp;rpt=simage&amp;img_url=http://img-2006-06.photosight.ru/05/1469356.jpg" TargetMode="External"/><Relationship Id="rId7"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hyperlink" Target="http://images.yandex.ru/yandsearch?source=wiz&amp;uinfo=ww-1135-wh-627-fw-910-fh-448-pd-1.25&amp;p=4&amp;text=%D0%BA%D0%B0%D1%80%D1%82%D0%B8%D0%BD%D0%BA%D0%B8%20%D0%BB%D0%B8%D0%BA%D0%B2%D0%B8%D0%B4%D0%B0%D1%82%D0%BE%D1%80%D1%8B%20%D0%A7%D0%90%D0%AD%D0%A1&amp;noreask=1&amp;pos=142&amp;rpt=simage&amp;lr=39&amp;img_url=http://kirov.er.ru/media/userdata/news/2012/04/26/4f2307544a8a85122243f59ded9cd610.gif" TargetMode="External"/><Relationship Id="rId3" Type="http://schemas.openxmlformats.org/officeDocument/2006/relationships/image" Target="../media/image66.jpeg"/><Relationship Id="rId7" Type="http://schemas.openxmlformats.org/officeDocument/2006/relationships/image" Target="../media/image68.jpeg"/><Relationship Id="rId12" Type="http://schemas.openxmlformats.org/officeDocument/2006/relationships/image" Target="../media/image71.jpeg"/><Relationship Id="rId2" Type="http://schemas.openxmlformats.org/officeDocument/2006/relationships/hyperlink" Target="http://images.yandex.ru/yandsearch?source=wiz&amp;uinfo=ww-1135-wh-627-fw-910-fh-448-pd-1.25&amp;p=2&amp;text=%D0%BB%D0%B8%D0%BA%D0%B2%D0%B8%D0%B4%D0%B0%D1%82%D0%BE%D1%80%D1%8B%20%D1%87%D0%B5%D1%80%D0%BD%D0%BE%D0%B1%D1%8B%D0%BB%D1%8C%D1%81%D0%BA%D0%BE%D0%B9%20%D0%B0%D0%B2%D0%B0%D1%80%D0%B8%D0%B8%20%D1%81%D0%BF%D0%B8%D1%81%D0%BE%D0%BA&amp;noreask=1&amp;pos=67&amp;rpt=simage&amp;lr=39&amp;img_url=http://img-fotki.yandex.ru/get/5309/31068980.13/0_6382d_a5fb32af_XL" TargetMode="External"/><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hyperlink" Target="http://images.yandex.ru/yandsearch?source=wiz&amp;uinfo=ww-1135-wh-627-fw-910-fh-448-pd-1.25&amp;p=3&amp;text=%D0%BB%D0%B8%D0%BA%D0%B2%D0%B8%D0%B4%D0%B0%D1%82%D0%BE%D1%80%D1%8B%20%D1%87%D0%B5%D1%80%D0%BD%D0%BE%D0%B1%D1%8B%D0%BB%D1%8C%D1%81%D0%BA%D0%BE%D0%B9%20%D0%B0%D0%B2%D0%B0%D1%80%D0%B8%D0%B8%20%D1%81%D0%BF%D0%B8%D1%81%D0%BE%D0%BA&amp;noreask=1&amp;pos=91&amp;rpt=simage&amp;lr=39&amp;img_url=http://900igr.net/datas/obg/CHernobylskaja-avarija/0015-015-Pamjatnik-likvidatoram-avarii-na-CHAES.jpg" TargetMode="External"/><Relationship Id="rId5" Type="http://schemas.openxmlformats.org/officeDocument/2006/relationships/image" Target="../media/image11.jpeg"/><Relationship Id="rId10" Type="http://schemas.openxmlformats.org/officeDocument/2006/relationships/image" Target="../media/image70.jpeg"/><Relationship Id="rId4" Type="http://schemas.openxmlformats.org/officeDocument/2006/relationships/slide" Target="slide21.xml"/><Relationship Id="rId9" Type="http://schemas.openxmlformats.org/officeDocument/2006/relationships/hyperlink" Target="http://images.yandex.ru/yandsearch?source=wiz&amp;uinfo=ww-1135-wh-627-fw-910-fh-448-pd-1.25&amp;p=1&amp;text=%D0%BB%D0%B8%D0%BA%D0%B2%D0%B8%D0%B4%D0%B0%D1%82%D0%BE%D1%80%D1%8B%20%D1%87%D0%B5%D1%80%D0%BD%D0%BE%D0%B1%D1%8B%D0%BB%D1%8C%D1%81%D0%BA%D0%BE%D0%B9%20%D0%B0%D0%B2%D0%B0%D1%80%D0%B8%D0%B8%20%D1%81%D0%BF%D0%B8%D1%81%D0%BE%D0%BA&amp;noreask=1&amp;pos=50&amp;rpt=simage&amp;lr=39&amp;img_url=http://venividi.ru/files/img/5207/19.jpg" TargetMode="External"/><Relationship Id="rId1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yandex.ru/yandsearch?source=psearch&amp;uinfo=ww-1135-wh-627-fw-910-fh-448-pd-1.25&amp;p=1&amp;text=%D1%81%D0%BA%D0%B0%D1%87%D0%B0%D1%82%D1%8C%20%D0%BF%D0%B5%D1%81%D0%BD%D0%B8%20%D0%BE%20%D1%87%D0%B5%D1%80%D0%BD%D0%BE%D0%B1%D1%8B%D0%BB%D1%8C%D1%81%D0%BA%D0%BE%D0%B9%20%D0%B0%D0%B2%D0%B0%D1%80%D0%B8%D0%B8&amp;pos=46&amp;lr=39&amp;rpt=simage&amp;img_url=http://www.trk-istoki.ru/upload/iblock/news/783725042481569a68408e.jpg" TargetMode="External"/><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images.yandex.ru/yandsearch?source=wiz&amp;uinfo=ww-1135-wh-627-fw-910-fh-448-pd-1.25&amp;p=8&amp;text=%D1%82%D1%80%D0%B0%D0%B3%D0%B5%D0%B4%D0%B8%D1%8F%20%D1%87%D0%B5%D1%80%D0%BD%D0%BE%D0%B1%D1%8B%D0%BB%D1%8F%20%D0%BA%D0%B0%D1%80%D1%82%D0%B8%D0%BD%D0%BA%D0%B8&amp;noreask=1&amp;pos=251&amp;rpt=simage&amp;lr=39&amp;img_url=http://cs419926.vk.me/v419926832/6662/a3DxweGg9vc.jpg" TargetMode="Externa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hyperlink" Target="http://images.yandex.ru/yandsearch?source=wiz&amp;uinfo=ww-1135-wh-627-fw-910-fh-448-pd-1.25&amp;p=8&amp;text=%D1%82%D1%80%D0%B0%D0%B3%D0%B5%D0%B4%D0%B8%D1%8F%20%D1%87%D0%B5%D1%80%D0%BD%D0%BE%D0%B1%D1%8B%D0%BB%D1%8F%20%D0%BA%D0%B0%D1%80%D1%82%D0%B8%D0%BD%D0%BA%D0%B8&amp;noreask=1&amp;pos=252&amp;rpt=simage&amp;lr=39&amp;img_url=http://img1.liveinternet.ru/images/attach/c/2/73/682/73682819_Chernobyl_heroes_memorial.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hyperlink" Target="http://www.liveinternet.ru/click?http://www.gifzona.com/" TargetMode="Externa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39.jpe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2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http://images.yandex.ru/yandsearch?source=wiz&amp;uinfo=ww-1135-wh-597-fw-910-fh-448-pd-1.25&amp;p=1&amp;text=%D0%B0%D0%B2%D0%B0%D1%80%D0%B8%D1%8F%20%D0%BD%D0%B0%20%D1%87%D0%B5%D1%80%D0%BD%D0%BE%D0%B1%D1%8B%D0%BB%D1%8C%D1%81%D0%BA%D0%BE%D0%B9%20%D0%B0%D1%8D%D1%81%20%D0%BA%D0%B0%D1%80%D1%82%D0%B8%D0%BD%D0%BA%D0%B8&amp;noreask=1&amp;pos=37&amp;rpt=simage&amp;lr=39&amp;img_url=http://upload.wikimedia.org/wikipedia/commons/thumb/6/6a/Chernobyl_Nuclear_Power_Plant.jpg/250px-Chernobyl_Nuclear_Power_Plant.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mages.yandex.ru/yandsearch?source=wiz&amp;text=%D1%84%D0%BE%D1%82%D0%BE%20%D1%87%D0%B0%D1%8D%D1%81%20%D0%B4%D0%BE%20%D0%B0%D0%B2%D0%B0%D1%80%D0%B8%D0%B8&amp;noreask=1&amp;pos=6&amp;rpt=simage&amp;lr=39&amp;uinfo=ww-1135-wh-627-fw-910-fh-448-pd-1.25&amp;img_url=http://static.panoramio.com/photos/large/48796733.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images.yandex.ru/yandsearch?text=%D0%BA%D0%B0%D1%80%D1%82%D0%B8%D0%BD%D0%BA%D0%B8%20%D0%BB%D0%B8%D0%BA%D0%B2%D0%B8%D0%B4%D0%B0%D1%82%D0%BE%D1%80%D1%8B%20%D0%A7%D0%90%D0%AD%D0%A1%D0%B2%D0%B5%D1%80%D1%82%D0%BE%D0%BB%D0%B5%D1%82%D1%87%D0%B8%D0%BA%D0%B8&amp;pos=23&amp;uinfo=ww-1135-wh-627-fw-910-fh-448-pd-1.25&amp;rpt=simage&amp;img_url=http://img-fotki.yandex.ru/get/4524/68796113.9/0_80edf_13f6c19c_XL" TargetMode="External"/><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851920" y="2850"/>
            <a:ext cx="8229600" cy="4075176"/>
          </a:xfrm>
        </p:spPr>
        <p:txBody>
          <a:bodyPr/>
          <a:lstStyle/>
          <a:p>
            <a:pPr algn="l"/>
            <a:r>
              <a:rPr lang="ru-RU" sz="4000" b="1" dirty="0" smtClean="0">
                <a:solidFill>
                  <a:srgbClr val="FFFF00"/>
                </a:solidFill>
              </a:rPr>
              <a:t>Вчера, </a:t>
            </a:r>
          </a:p>
          <a:p>
            <a:pPr algn="l"/>
            <a:r>
              <a:rPr lang="ru-RU" sz="4000" b="1" dirty="0" smtClean="0">
                <a:solidFill>
                  <a:srgbClr val="FFFF00"/>
                </a:solidFill>
              </a:rPr>
              <a:t>	сегодня, </a:t>
            </a:r>
          </a:p>
          <a:p>
            <a:pPr algn="l"/>
            <a:r>
              <a:rPr lang="ru-RU" sz="4000" b="1" dirty="0" smtClean="0">
                <a:solidFill>
                  <a:srgbClr val="FFFF00"/>
                </a:solidFill>
              </a:rPr>
              <a:t>			завтра</a:t>
            </a:r>
          </a:p>
          <a:p>
            <a:endParaRPr lang="ru-RU" dirty="0"/>
          </a:p>
        </p:txBody>
      </p:sp>
      <p:sp>
        <p:nvSpPr>
          <p:cNvPr id="3" name="Заголовок 2"/>
          <p:cNvSpPr>
            <a:spLocks noGrp="1"/>
          </p:cNvSpPr>
          <p:nvPr>
            <p:ph type="title"/>
          </p:nvPr>
        </p:nvSpPr>
        <p:spPr>
          <a:xfrm>
            <a:off x="395536" y="0"/>
            <a:ext cx="3250704" cy="701040"/>
          </a:xfrm>
        </p:spPr>
        <p:txBody>
          <a:bodyPr>
            <a:normAutofit/>
          </a:bodyPr>
          <a:lstStyle/>
          <a:p>
            <a:r>
              <a:rPr lang="ru-RU" sz="3200" dirty="0" smtClean="0">
                <a:solidFill>
                  <a:schemeClr val="bg1"/>
                </a:solidFill>
              </a:rPr>
              <a:t>Чернобыль</a:t>
            </a:r>
            <a:endParaRPr lang="ru-RU" sz="3200" dirty="0">
              <a:solidFill>
                <a:schemeClr val="bg1"/>
              </a:solidFill>
            </a:endParaRPr>
          </a:p>
        </p:txBody>
      </p:sp>
      <p:pic>
        <p:nvPicPr>
          <p:cNvPr id="4" name="Рисунок 1" descr="10.jpg"/>
          <p:cNvPicPr>
            <a:picLocks noChangeAspect="1"/>
          </p:cNvPicPr>
          <p:nvPr/>
        </p:nvPicPr>
        <p:blipFill>
          <a:blip r:embed="rId3">
            <a:extLst>
              <a:ext uri="{28A0092B-C50C-407E-A947-70E740481C1C}">
                <a14:useLocalDpi xmlns:a14="http://schemas.microsoft.com/office/drawing/2010/main" val="0"/>
              </a:ext>
            </a:extLst>
          </a:blip>
          <a:srcRect b="4688"/>
          <a:stretch>
            <a:fillRect/>
          </a:stretch>
        </p:blipFill>
        <p:spPr bwMode="auto">
          <a:xfrm>
            <a:off x="899592" y="2132856"/>
            <a:ext cx="6480720" cy="463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6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16632"/>
            <a:ext cx="5472608" cy="646331"/>
          </a:xfrm>
          <a:prstGeom prst="rect">
            <a:avLst/>
          </a:prstGeom>
          <a:solidFill>
            <a:schemeClr val="tx1">
              <a:lumMod val="50000"/>
            </a:schemeClr>
          </a:solidFill>
        </p:spPr>
        <p:txBody>
          <a:bodyPr wrap="square">
            <a:spAutoFit/>
          </a:bodyPr>
          <a:lstStyle/>
          <a:p>
            <a:r>
              <a:rPr lang="ru-RU" sz="3200" b="1" dirty="0"/>
              <a:t>Ликвидаторы – </a:t>
            </a:r>
            <a:r>
              <a:rPr lang="ru-RU" sz="3600" b="1" dirty="0"/>
              <a:t>солдаты</a:t>
            </a:r>
            <a:r>
              <a:rPr lang="ru-RU" sz="3200" b="1" dirty="0"/>
              <a:t> </a:t>
            </a:r>
          </a:p>
        </p:txBody>
      </p:sp>
      <p:pic>
        <p:nvPicPr>
          <p:cNvPr id="3" name="Picture 2" descr="http://aif.by/media/k2/items/cache/473202fcc949b66f64f30c3d7a7e4ff0_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293" y="1035367"/>
            <a:ext cx="4016179" cy="2753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4" name="Picture 2" descr="http://img1.liveinternet.ru/images/attach/c/5/86/478/86478279_B9B6BFF9535D443F88900F1161239677_mw800_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94" y="3940112"/>
            <a:ext cx="4342892" cy="2801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http://data.photo.sibnet.ru/upload/imgbig/130505374628.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2564" y="3940112"/>
            <a:ext cx="4134656" cy="2801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http://kyiv-vestnik.com.ua/uploads/posts/2011-04/1303477293_4.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093" y="941646"/>
            <a:ext cx="4244079" cy="2847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p:cTn id="29" dur="1000" fill="hold"/>
                                        <p:tgtEl>
                                          <p:spTgt spid="3076"/>
                                        </p:tgtEl>
                                        <p:attrNameLst>
                                          <p:attrName>ppt_w</p:attrName>
                                        </p:attrNameLst>
                                      </p:cBhvr>
                                      <p:tavLst>
                                        <p:tav tm="0">
                                          <p:val>
                                            <p:fltVal val="0"/>
                                          </p:val>
                                        </p:tav>
                                        <p:tav tm="100000">
                                          <p:val>
                                            <p:strVal val="#ppt_w"/>
                                          </p:val>
                                        </p:tav>
                                      </p:tavLst>
                                    </p:anim>
                                    <p:anim calcmode="lin" valueType="num">
                                      <p:cBhvr>
                                        <p:cTn id="30" dur="1000" fill="hold"/>
                                        <p:tgtEl>
                                          <p:spTgt spid="3076"/>
                                        </p:tgtEl>
                                        <p:attrNameLst>
                                          <p:attrName>ppt_h</p:attrName>
                                        </p:attrNameLst>
                                      </p:cBhvr>
                                      <p:tavLst>
                                        <p:tav tm="0">
                                          <p:val>
                                            <p:fltVal val="0"/>
                                          </p:val>
                                        </p:tav>
                                        <p:tav tm="100000">
                                          <p:val>
                                            <p:strVal val="#ppt_h"/>
                                          </p:val>
                                        </p:tav>
                                      </p:tavLst>
                                    </p:anim>
                                    <p:anim calcmode="lin" valueType="num">
                                      <p:cBhvr>
                                        <p:cTn id="31" dur="1000" fill="hold"/>
                                        <p:tgtEl>
                                          <p:spTgt spid="3076"/>
                                        </p:tgtEl>
                                        <p:attrNameLst>
                                          <p:attrName>style.rotation</p:attrName>
                                        </p:attrNameLst>
                                      </p:cBhvr>
                                      <p:tavLst>
                                        <p:tav tm="0">
                                          <p:val>
                                            <p:fltVal val="90"/>
                                          </p:val>
                                        </p:tav>
                                        <p:tav tm="100000">
                                          <p:val>
                                            <p:fltVal val="0"/>
                                          </p:val>
                                        </p:tav>
                                      </p:tavLst>
                                    </p:anim>
                                    <p:animEffect transition="in" filter="fade">
                                      <p:cBhvr>
                                        <p:cTn id="32"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1" y="260648"/>
            <a:ext cx="7611559" cy="2308324"/>
          </a:xfrm>
          <a:prstGeom prst="rect">
            <a:avLst/>
          </a:prstGeom>
        </p:spPr>
        <p:txBody>
          <a:bodyPr wrap="square">
            <a:spAutoFit/>
          </a:bodyPr>
          <a:lstStyle/>
          <a:p>
            <a:pPr algn="ctr"/>
            <a:r>
              <a:rPr lang="ru-RU" b="1" dirty="0">
                <a:latin typeface="Arial Narrow" pitchFamily="34" charset="0"/>
              </a:rPr>
              <a:t>Тысячи единиц автотехники были использованы при ликвидации последствий аварии. После ликвидации наиболее зараженную технику, вместе с той, что принадлежала жителям поселка Припять, пришлось закопать в специальных могильниках. Металл очень хорошо абсорбирует радиацию и сегодня стало понятно, что решение закопать технику было ошибочным, так как радиация вымывается дождевыми водами и уходит в глубь земли. После чего она проникает в подземные воды, с которыми попадает в бассейн реки Припять.</a:t>
            </a:r>
          </a:p>
        </p:txBody>
      </p:sp>
      <p:pic>
        <p:nvPicPr>
          <p:cNvPr id="6" name="Picture 2" descr="f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2636911"/>
            <a:ext cx="7026136" cy="412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Могильник чернобыльской техники (19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841"/>
            <a:ext cx="4512886" cy="3528393"/>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pic>
        <p:nvPicPr>
          <p:cNvPr id="6" name="Picture 21"/>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4777153" y="1981841"/>
            <a:ext cx="4336983" cy="3528393"/>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sp>
        <p:nvSpPr>
          <p:cNvPr id="8" name="Заголовок 7"/>
          <p:cNvSpPr>
            <a:spLocks noGrp="1"/>
          </p:cNvSpPr>
          <p:nvPr>
            <p:ph type="title"/>
          </p:nvPr>
        </p:nvSpPr>
        <p:spPr>
          <a:xfrm>
            <a:off x="2483768" y="332656"/>
            <a:ext cx="4896544" cy="701040"/>
          </a:xfrm>
        </p:spPr>
        <p:txBody>
          <a:bodyPr>
            <a:normAutofit/>
          </a:bodyPr>
          <a:lstStyle/>
          <a:p>
            <a:r>
              <a:rPr lang="ru-RU" sz="2000" dirty="0" smtClean="0"/>
              <a:t>Рассоха –</a:t>
            </a:r>
            <a:r>
              <a:rPr lang="ru-RU" sz="2000" dirty="0" err="1" smtClean="0"/>
              <a:t>МОГИЛЬНИк</a:t>
            </a:r>
            <a:r>
              <a:rPr lang="ru-RU" sz="2000" dirty="0" smtClean="0"/>
              <a:t>  ТЕХНИКИ</a:t>
            </a:r>
            <a:endParaRPr lang="ru-RU" sz="2000" dirty="0"/>
          </a:p>
        </p:txBody>
      </p:sp>
    </p:spTree>
    <p:extLst>
      <p:ext uri="{BB962C8B-B14F-4D97-AF65-F5344CB8AC3E}">
        <p14:creationId xmlns:p14="http://schemas.microsoft.com/office/powerpoint/2010/main" val="325774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5788" y="4994490"/>
            <a:ext cx="4032448" cy="629260"/>
          </a:xfrm>
        </p:spPr>
        <p:txBody>
          <a:bodyPr>
            <a:noAutofit/>
          </a:bodyPr>
          <a:lstStyle/>
          <a:p>
            <a:r>
              <a:rPr lang="ru-RU" sz="2400" dirty="0">
                <a:effectLst>
                  <a:outerShdw blurRad="38100" dist="38100" dir="2700000" algn="tl">
                    <a:srgbClr val="000000">
                      <a:alpha val="43137"/>
                    </a:srgbClr>
                  </a:outerShdw>
                </a:effectLst>
              </a:rPr>
              <a:t>Саркофаг для реактора</a:t>
            </a:r>
          </a:p>
        </p:txBody>
      </p:sp>
      <p:pic>
        <p:nvPicPr>
          <p:cNvPr id="3" name="Picture 12" descr="Арка на ЧАЭ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824" y="2514086"/>
            <a:ext cx="3260376" cy="2088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14319" y="343164"/>
            <a:ext cx="5419048"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3200" b="1" dirty="0" smtClean="0"/>
              <a:t>Ликвидаторы - строители</a:t>
            </a:r>
            <a:endParaRPr lang="ru-RU" sz="3200" b="1" dirty="0"/>
          </a:p>
        </p:txBody>
      </p:sp>
      <p:pic>
        <p:nvPicPr>
          <p:cNvPr id="5" name="Picture 3" descr="chernob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55" y="1769334"/>
            <a:ext cx="2674937" cy="3963921"/>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pic>
        <p:nvPicPr>
          <p:cNvPr id="6" name="Picture 10" descr="57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817" y="1878837"/>
            <a:ext cx="2664296" cy="3854418"/>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60648"/>
            <a:ext cx="4793704" cy="701040"/>
          </a:xfrm>
        </p:spPr>
        <p:txBody>
          <a:bodyPr>
            <a:normAutofit/>
          </a:bodyPr>
          <a:lstStyle/>
          <a:p>
            <a:r>
              <a:rPr lang="ru-RU" sz="2400" dirty="0">
                <a:effectLst>
                  <a:outerShdw blurRad="38100" dist="38100" dir="2700000" algn="tl">
                    <a:srgbClr val="000000">
                      <a:alpha val="43137"/>
                    </a:srgbClr>
                  </a:outerShdw>
                </a:effectLst>
              </a:rPr>
              <a:t>Ликвидаторы – водители </a:t>
            </a:r>
            <a:endParaRPr lang="ru-RU" dirty="0">
              <a:effectLst>
                <a:outerShdw blurRad="38100" dist="38100" dir="2700000" algn="tl">
                  <a:srgbClr val="000000">
                    <a:alpha val="43137"/>
                  </a:srgbClr>
                </a:outerShdw>
              </a:effectLst>
            </a:endParaRPr>
          </a:p>
        </p:txBody>
      </p:sp>
      <p:sp>
        <p:nvSpPr>
          <p:cNvPr id="3" name="Прямоугольник 2"/>
          <p:cNvSpPr/>
          <p:nvPr/>
        </p:nvSpPr>
        <p:spPr>
          <a:xfrm>
            <a:off x="135958" y="1340768"/>
            <a:ext cx="5012106" cy="369332"/>
          </a:xfrm>
          <a:prstGeom prst="rect">
            <a:avLst/>
          </a:prstGeom>
        </p:spPr>
        <p:txBody>
          <a:bodyPr wrap="square">
            <a:spAutoFit/>
          </a:bodyPr>
          <a:lstStyle/>
          <a:p>
            <a:pPr algn="ctr"/>
            <a:r>
              <a:rPr lang="ru-RU" dirty="0"/>
              <a:t> </a:t>
            </a:r>
            <a:endParaRPr lang="ru-RU" b="1" dirty="0"/>
          </a:p>
        </p:txBody>
      </p:sp>
      <p:pic>
        <p:nvPicPr>
          <p:cNvPr id="4" name="Picture 4" descr="http://chzo86.narod.ru/pic/ludi1/ludi1_07.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122" y="2060848"/>
            <a:ext cx="4627778" cy="3288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http://img1.liveinternet.ru/images/foto/c/1/387/1229387/f_21106930.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1435749"/>
            <a:ext cx="3567847" cy="4531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23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5540" y="116632"/>
            <a:ext cx="5012564" cy="584775"/>
          </a:xfrm>
          <a:prstGeom prst="rect">
            <a:avLst/>
          </a:prstGeom>
        </p:spPr>
        <p:txBody>
          <a:bodyPr wrap="square">
            <a:spAutoFit/>
          </a:bodyPr>
          <a:lstStyle/>
          <a:p>
            <a:r>
              <a:rPr lang="ru-RU" sz="3200" b="1" u="sng" dirty="0" smtClean="0"/>
              <a:t>Ликвидаторы</a:t>
            </a:r>
            <a:r>
              <a:rPr lang="ru-RU" sz="2400" b="1" u="sng" dirty="0" smtClean="0"/>
              <a:t> – </a:t>
            </a:r>
            <a:r>
              <a:rPr lang="ru-RU" sz="3200" b="1" u="sng" dirty="0" smtClean="0"/>
              <a:t>медики</a:t>
            </a:r>
            <a:r>
              <a:rPr lang="ru-RU" sz="3200" b="1" u="sng" dirty="0"/>
              <a:t>,</a:t>
            </a:r>
            <a:r>
              <a:rPr lang="ru-RU" sz="2400" b="1" u="sng" dirty="0"/>
              <a:t> </a:t>
            </a:r>
            <a:r>
              <a:rPr lang="ru-RU" sz="2400" dirty="0"/>
              <a:t> </a:t>
            </a:r>
            <a:endParaRPr lang="ru-RU" sz="2400" dirty="0" smtClean="0"/>
          </a:p>
        </p:txBody>
      </p:sp>
      <p:pic>
        <p:nvPicPr>
          <p:cNvPr id="28678" name="Picture 6" descr="http://i4.apollo.lv/img_thumbs/25_23949/201206/287/t_402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9" y="468366"/>
            <a:ext cx="2811940" cy="2121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cdn.trinixy.ru/pics4/20110421/chernobil_09.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701407"/>
            <a:ext cx="4584120" cy="3100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old.fmbaros.ru/files/datas/3269/P1030835_610.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2716" y="3112151"/>
            <a:ext cx="4072352" cy="2789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Прямоугольник 3"/>
          <p:cNvSpPr/>
          <p:nvPr/>
        </p:nvSpPr>
        <p:spPr>
          <a:xfrm>
            <a:off x="428596" y="5157192"/>
            <a:ext cx="4440962" cy="830997"/>
          </a:xfrm>
          <a:prstGeom prst="rect">
            <a:avLst/>
          </a:prstGeom>
        </p:spPr>
        <p:txBody>
          <a:bodyPr wrap="square">
            <a:spAutoFit/>
          </a:bodyPr>
          <a:lstStyle/>
          <a:p>
            <a:pPr lvl="0" algn="ctr"/>
            <a:r>
              <a:rPr lang="ru-RU" sz="2400" b="1" dirty="0"/>
              <a:t>Чествование ликвидаторов </a:t>
            </a:r>
            <a:r>
              <a:rPr lang="ru-RU" sz="2400" b="1" dirty="0" smtClean="0"/>
              <a:t> </a:t>
            </a:r>
            <a:r>
              <a:rPr lang="ru-RU" sz="2400" b="1" dirty="0"/>
              <a:t>последствий аварии</a:t>
            </a:r>
            <a:r>
              <a:rPr lang="ru-RU" sz="2000" b="1" dirty="0"/>
              <a:t> </a:t>
            </a:r>
            <a:r>
              <a:rPr lang="ru-RU" sz="2000" b="1" dirty="0" smtClean="0"/>
              <a:t> на </a:t>
            </a:r>
            <a:r>
              <a:rPr lang="ru-RU" sz="2000" b="1" dirty="0"/>
              <a:t>ЧАЭС</a:t>
            </a:r>
          </a:p>
        </p:txBody>
      </p:sp>
    </p:spTree>
    <p:extLst>
      <p:ext uri="{BB962C8B-B14F-4D97-AF65-F5344CB8AC3E}">
        <p14:creationId xmlns:p14="http://schemas.microsoft.com/office/powerpoint/2010/main" val="12199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barn(inVertical)">
                                      <p:cBhvr>
                                        <p:cTn id="22" dur="500"/>
                                        <p:tgtEl>
                                          <p:spTgt spid="2867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2357422" y="285728"/>
            <a:ext cx="4114800" cy="701040"/>
          </a:xfrm>
        </p:spPr>
        <p:txBody>
          <a:bodyPr>
            <a:normAutofit/>
          </a:bodyPr>
          <a:lstStyle/>
          <a:p>
            <a:r>
              <a:rPr lang="ru-RU" sz="2800" dirty="0" smtClean="0"/>
              <a:t>ПОСЛЕДСТВИЯ</a:t>
            </a:r>
            <a:endParaRPr lang="ru-RU" sz="2400" dirty="0"/>
          </a:p>
        </p:txBody>
      </p:sp>
      <p:pic>
        <p:nvPicPr>
          <p:cNvPr id="4" name="Рисунок 3" descr="1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3174" y="1857364"/>
            <a:ext cx="4358601" cy="2908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5" descr="22.jpg"/>
          <p:cNvPicPr>
            <a:picLocks noChangeAspect="1"/>
          </p:cNvPicPr>
          <p:nvPr/>
        </p:nvPicPr>
        <p:blipFill>
          <a:blip r:embed="rId3" cstate="print">
            <a:extLst>
              <a:ext uri="{28A0092B-C50C-407E-A947-70E740481C1C}">
                <a14:useLocalDpi xmlns:a14="http://schemas.microsoft.com/office/drawing/2010/main" val="0"/>
              </a:ext>
            </a:extLst>
          </a:blip>
          <a:srcRect l="1250" t="1389" r="1250" b="1389"/>
          <a:stretch>
            <a:fillRect/>
          </a:stretch>
        </p:blipFill>
        <p:spPr bwMode="auto">
          <a:xfrm>
            <a:off x="500034" y="1243233"/>
            <a:ext cx="8143932" cy="4940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 descr="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6" y="1203032"/>
            <a:ext cx="8254869" cy="49406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3" descr="4.jpg"/>
          <p:cNvPicPr>
            <a:picLocks noChangeAspect="1"/>
          </p:cNvPicPr>
          <p:nvPr/>
        </p:nvPicPr>
        <p:blipFill>
          <a:blip r:embed="rId5" cstate="print">
            <a:extLst>
              <a:ext uri="{28A0092B-C50C-407E-A947-70E740481C1C}">
                <a14:useLocalDpi xmlns:a14="http://schemas.microsoft.com/office/drawing/2010/main" val="0"/>
              </a:ext>
            </a:extLst>
          </a:blip>
          <a:srcRect l="1953" b="4147"/>
          <a:stretch>
            <a:fillRect/>
          </a:stretch>
        </p:blipFill>
        <p:spPr bwMode="auto">
          <a:xfrm>
            <a:off x="357158" y="1142984"/>
            <a:ext cx="8358246" cy="5132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1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20" y="1138605"/>
            <a:ext cx="8429684" cy="5180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39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4193" y="116632"/>
            <a:ext cx="7992888" cy="1200329"/>
          </a:xfrm>
          <a:prstGeom prst="rect">
            <a:avLst/>
          </a:prstGeom>
        </p:spPr>
        <p:txBody>
          <a:bodyPr wrap="square">
            <a:spAutoFit/>
          </a:bodyPr>
          <a:lstStyle/>
          <a:p>
            <a:pPr algn="ctr"/>
            <a:r>
              <a:rPr lang="ru-RU" sz="2400" b="1" dirty="0"/>
              <a:t>В</a:t>
            </a:r>
            <a:r>
              <a:rPr lang="ru-RU" sz="2400" b="1" dirty="0" smtClean="0"/>
              <a:t>округ </a:t>
            </a:r>
            <a:r>
              <a:rPr lang="ru-RU" sz="2400" b="1" dirty="0"/>
              <a:t>АЭС создана 30-километровая </a:t>
            </a:r>
            <a:r>
              <a:rPr lang="ru-RU" sz="2400" b="1" i="1" dirty="0"/>
              <a:t>зона </a:t>
            </a:r>
            <a:r>
              <a:rPr lang="ru-RU" sz="2400" b="1" dirty="0"/>
              <a:t>отчуждения, уничтожены сотни мелких населённых пунктов. </a:t>
            </a:r>
          </a:p>
        </p:txBody>
      </p:sp>
      <p:graphicFrame>
        <p:nvGraphicFramePr>
          <p:cNvPr id="7" name="Схема 6"/>
          <p:cNvGraphicFramePr/>
          <p:nvPr>
            <p:extLst>
              <p:ext uri="{D42A27DB-BD31-4B8C-83A1-F6EECF244321}">
                <p14:modId xmlns:p14="http://schemas.microsoft.com/office/powerpoint/2010/main" val="1704903027"/>
              </p:ext>
            </p:extLst>
          </p:nvPr>
        </p:nvGraphicFramePr>
        <p:xfrm>
          <a:off x="323528" y="1700808"/>
          <a:ext cx="3970312" cy="4438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8" name="Picture 2" descr="http://im7-tub-ru.yandex.net/i?id=244875032-50-72&amp;n=21"/>
          <p:cNvPicPr>
            <a:picLocks noChangeAspect="1" noChangeArrowheads="1"/>
          </p:cNvPicPr>
          <p:nvPr/>
        </p:nvPicPr>
        <p:blipFill>
          <a:blip r:embed="rId8"/>
          <a:srcRect/>
          <a:stretch>
            <a:fillRect/>
          </a:stretch>
        </p:blipFill>
        <p:spPr bwMode="auto">
          <a:xfrm>
            <a:off x="981056" y="1742528"/>
            <a:ext cx="6841508" cy="4698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193" y="1494466"/>
            <a:ext cx="7904231" cy="5062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29" descr="Рисунок7а"/>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193" y="1494466"/>
            <a:ext cx="7904231" cy="5062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8" descr="Рисунок8а"/>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151" y="1494466"/>
            <a:ext cx="7985929" cy="5062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ttp://www.greenfudge.org/wp-content/uploads/2009/12/chernobyl.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694" y="1481695"/>
            <a:ext cx="8027387" cy="51411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 calcmode="lin" valueType="num">
                                      <p:cBhvr>
                                        <p:cTn id="14" dur="1000" fill="hold"/>
                                        <p:tgtEl>
                                          <p:spTgt spid="19458"/>
                                        </p:tgtEl>
                                        <p:attrNameLst>
                                          <p:attrName>ppt_w</p:attrName>
                                        </p:attrNameLst>
                                      </p:cBhvr>
                                      <p:tavLst>
                                        <p:tav tm="0">
                                          <p:val>
                                            <p:fltVal val="0"/>
                                          </p:val>
                                        </p:tav>
                                        <p:tav tm="100000">
                                          <p:val>
                                            <p:strVal val="#ppt_w"/>
                                          </p:val>
                                        </p:tav>
                                      </p:tavLst>
                                    </p:anim>
                                    <p:anim calcmode="lin" valueType="num">
                                      <p:cBhvr>
                                        <p:cTn id="15" dur="1000" fill="hold"/>
                                        <p:tgtEl>
                                          <p:spTgt spid="19458"/>
                                        </p:tgtEl>
                                        <p:attrNameLst>
                                          <p:attrName>ppt_h</p:attrName>
                                        </p:attrNameLst>
                                      </p:cBhvr>
                                      <p:tavLst>
                                        <p:tav tm="0">
                                          <p:val>
                                            <p:fltVal val="0"/>
                                          </p:val>
                                        </p:tav>
                                        <p:tav tm="100000">
                                          <p:val>
                                            <p:strVal val="#ppt_h"/>
                                          </p:val>
                                        </p:tav>
                                      </p:tavLst>
                                    </p:anim>
                                    <p:anim calcmode="lin" valueType="num">
                                      <p:cBhvr>
                                        <p:cTn id="16" dur="1000" fill="hold"/>
                                        <p:tgtEl>
                                          <p:spTgt spid="19458"/>
                                        </p:tgtEl>
                                        <p:attrNameLst>
                                          <p:attrName>style.rotation</p:attrName>
                                        </p:attrNameLst>
                                      </p:cBhvr>
                                      <p:tavLst>
                                        <p:tav tm="0">
                                          <p:val>
                                            <p:fltVal val="90"/>
                                          </p:val>
                                        </p:tav>
                                        <p:tav tm="100000">
                                          <p:val>
                                            <p:fltVal val="0"/>
                                          </p:val>
                                        </p:tav>
                                      </p:tavLst>
                                    </p:anim>
                                    <p:animEffect transition="in" filter="fade">
                                      <p:cBhvr>
                                        <p:cTn id="17" dur="1000"/>
                                        <p:tgtEl>
                                          <p:spTgt spid="1945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fltVal val="0"/>
                                          </p:val>
                                        </p:tav>
                                        <p:tav tm="100000">
                                          <p:val>
                                            <p:strVal val="#ppt_w"/>
                                          </p:val>
                                        </p:tav>
                                      </p:tavLst>
                                    </p:anim>
                                    <p:anim calcmode="lin" valueType="num">
                                      <p:cBhvr>
                                        <p:cTn id="45" dur="1000" fill="hold"/>
                                        <p:tgtEl>
                                          <p:spTgt spid="13"/>
                                        </p:tgtEl>
                                        <p:attrNameLst>
                                          <p:attrName>ppt_h</p:attrName>
                                        </p:attrNameLst>
                                      </p:cBhvr>
                                      <p:tavLst>
                                        <p:tav tm="0">
                                          <p:val>
                                            <p:fltVal val="0"/>
                                          </p:val>
                                        </p:tav>
                                        <p:tav tm="100000">
                                          <p:val>
                                            <p:strVal val="#ppt_h"/>
                                          </p:val>
                                        </p:tav>
                                      </p:tavLst>
                                    </p:anim>
                                    <p:anim calcmode="lin" valueType="num">
                                      <p:cBhvr>
                                        <p:cTn id="46" dur="1000" fill="hold"/>
                                        <p:tgtEl>
                                          <p:spTgt spid="13"/>
                                        </p:tgtEl>
                                        <p:attrNameLst>
                                          <p:attrName>style.rotation</p:attrName>
                                        </p:attrNameLst>
                                      </p:cBhvr>
                                      <p:tavLst>
                                        <p:tav tm="0">
                                          <p:val>
                                            <p:fltVal val="90"/>
                                          </p:val>
                                        </p:tav>
                                        <p:tav tm="100000">
                                          <p:val>
                                            <p:fltVal val="0"/>
                                          </p:val>
                                        </p:tav>
                                      </p:tavLst>
                                    </p:anim>
                                    <p:animEffect transition="in" filter="fade">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616" y="384428"/>
            <a:ext cx="3859674" cy="3166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211960" y="-207615"/>
            <a:ext cx="2881014" cy="936526"/>
          </a:xfrm>
          <a:prstGeom prst="rect">
            <a:avLst/>
          </a:prstGeom>
          <a:noFill/>
          <a:ln w="9525">
            <a:noFill/>
            <a:miter lim="800000"/>
            <a:headEnd/>
            <a:tailEnd/>
          </a:ln>
          <a:effectLst/>
        </p:spPr>
        <p:txBody>
          <a:bodyPr anchor="ctr" anchorCtr="1"/>
          <a:lstStyle/>
          <a:p>
            <a:pPr algn="ctr">
              <a:defRPr/>
            </a:pPr>
            <a:endParaRPr lang="ru-RU" sz="4800" dirty="0">
              <a:solidFill>
                <a:srgbClr val="DA2A00"/>
              </a:solidFill>
              <a:effectLst>
                <a:outerShdw blurRad="38100" dist="38100" dir="2700000" algn="tl">
                  <a:srgbClr val="FFFFFF"/>
                </a:outerShdw>
              </a:effectLst>
              <a:latin typeface="Arial" charset="0"/>
            </a:endParaRPr>
          </a:p>
        </p:txBody>
      </p:sp>
      <p:pic>
        <p:nvPicPr>
          <p:cNvPr id="8" name="Picture 2" descr="http://altfast.ru/uploads/posts/2009-05/1241730180_04_cher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387" y="3573215"/>
            <a:ext cx="4844823" cy="32847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144136"/>
            <a:ext cx="475252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3200" b="1" dirty="0" smtClean="0"/>
              <a:t>ЗДЕСЬ ЖИТЬ НЕЛЬЗЯ</a:t>
            </a:r>
            <a:endParaRPr lang="ru-RU" b="1" dirty="0"/>
          </a:p>
        </p:txBody>
      </p:sp>
      <p:pic>
        <p:nvPicPr>
          <p:cNvPr id="11" name="Рисунок 1" descr="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91397">
            <a:off x="98296" y="3652390"/>
            <a:ext cx="4738869" cy="31264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31998">
            <a:off x="24648" y="823158"/>
            <a:ext cx="4070555" cy="2571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2" name="Рисунок 2" descr="16.jpg"/>
          <p:cNvPicPr>
            <a:picLocks noChangeAspect="1"/>
          </p:cNvPicPr>
          <p:nvPr/>
        </p:nvPicPr>
        <p:blipFill>
          <a:blip r:embed="rId7" cstate="print">
            <a:extLst>
              <a:ext uri="{28A0092B-C50C-407E-A947-70E740481C1C}">
                <a14:useLocalDpi xmlns:a14="http://schemas.microsoft.com/office/drawing/2010/main" val="0"/>
              </a:ext>
            </a:extLst>
          </a:blip>
          <a:srcRect l="900" b="980"/>
          <a:stretch>
            <a:fillRect/>
          </a:stretch>
        </p:blipFill>
        <p:spPr bwMode="auto">
          <a:xfrm>
            <a:off x="1691680" y="728911"/>
            <a:ext cx="6095694" cy="40324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0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llphoto.in.ua/photo/30/es2309909.jpg"/>
          <p:cNvPicPr>
            <a:picLocks noChangeAspect="1" noChangeArrowheads="1"/>
          </p:cNvPicPr>
          <p:nvPr/>
        </p:nvPicPr>
        <p:blipFill>
          <a:blip r:embed="rId4"/>
          <a:srcRect/>
          <a:stretch>
            <a:fillRect/>
          </a:stretch>
        </p:blipFill>
        <p:spPr bwMode="auto">
          <a:xfrm>
            <a:off x="320428" y="0"/>
            <a:ext cx="8263754" cy="6092258"/>
          </a:xfrm>
          <a:prstGeom prst="rect">
            <a:avLst/>
          </a:prstGeom>
          <a:noFill/>
        </p:spPr>
      </p:pic>
      <p:pic>
        <p:nvPicPr>
          <p:cNvPr id="5" name="Picture 2" descr="http://www.szokblog.pl/ShareImages/1345182410985.jpg"/>
          <p:cNvPicPr>
            <a:picLocks noChangeAspect="1" noChangeArrowheads="1"/>
          </p:cNvPicPr>
          <p:nvPr/>
        </p:nvPicPr>
        <p:blipFill>
          <a:blip r:embed="rId5"/>
          <a:srcRect/>
          <a:stretch>
            <a:fillRect/>
          </a:stretch>
        </p:blipFill>
        <p:spPr bwMode="auto">
          <a:xfrm>
            <a:off x="487496" y="1196752"/>
            <a:ext cx="7929618" cy="5357850"/>
          </a:xfrm>
          <a:prstGeom prst="rect">
            <a:avLst/>
          </a:prstGeom>
          <a:noFill/>
        </p:spPr>
      </p:pic>
      <p:pic>
        <p:nvPicPr>
          <p:cNvPr id="56322" name="Picture 2" descr="http://st1.imhonet.ru/photos/out/96ddb7f5/1764986_xlarge.jpg"/>
          <p:cNvPicPr>
            <a:picLocks noChangeAspect="1" noChangeArrowheads="1"/>
          </p:cNvPicPr>
          <p:nvPr/>
        </p:nvPicPr>
        <p:blipFill>
          <a:blip r:embed="rId6"/>
          <a:srcRect/>
          <a:stretch>
            <a:fillRect/>
          </a:stretch>
        </p:blipFill>
        <p:spPr bwMode="auto">
          <a:xfrm>
            <a:off x="320428" y="1196008"/>
            <a:ext cx="8654620" cy="5572141"/>
          </a:xfrm>
          <a:prstGeom prst="rect">
            <a:avLst/>
          </a:prstGeom>
          <a:noFill/>
        </p:spPr>
      </p:pic>
      <p:pic>
        <p:nvPicPr>
          <p:cNvPr id="6" name="Picture 4" descr="http://i.telegraph.co.uk/multimedia/archive/01483/duck4_1483607a.jpg"/>
          <p:cNvPicPr>
            <a:picLocks noChangeAspect="1" noChangeArrowheads="1"/>
          </p:cNvPicPr>
          <p:nvPr/>
        </p:nvPicPr>
        <p:blipFill>
          <a:blip r:embed="rId7"/>
          <a:srcRect/>
          <a:stretch>
            <a:fillRect/>
          </a:stretch>
        </p:blipFill>
        <p:spPr bwMode="auto">
          <a:xfrm>
            <a:off x="320428" y="1160289"/>
            <a:ext cx="8781815" cy="5643578"/>
          </a:xfrm>
          <a:prstGeom prst="rect">
            <a:avLst/>
          </a:prstGeom>
          <a:noFill/>
        </p:spPr>
      </p:pic>
      <p:pic>
        <p:nvPicPr>
          <p:cNvPr id="4" name="Сергей Ульянов - Гимн  Союз Чернобыль.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1560" y="609839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6322"/>
                                        </p:tgtEl>
                                        <p:attrNameLst>
                                          <p:attrName>style.visibility</p:attrName>
                                        </p:attrNameLst>
                                      </p:cBhvr>
                                      <p:to>
                                        <p:strVal val="visible"/>
                                      </p:to>
                                    </p:set>
                                    <p:anim calcmode="lin" valueType="num">
                                      <p:cBhvr>
                                        <p:cTn id="22" dur="1000" fill="hold"/>
                                        <p:tgtEl>
                                          <p:spTgt spid="56322"/>
                                        </p:tgtEl>
                                        <p:attrNameLst>
                                          <p:attrName>ppt_w</p:attrName>
                                        </p:attrNameLst>
                                      </p:cBhvr>
                                      <p:tavLst>
                                        <p:tav tm="0">
                                          <p:val>
                                            <p:fltVal val="0"/>
                                          </p:val>
                                        </p:tav>
                                        <p:tav tm="100000">
                                          <p:val>
                                            <p:strVal val="#ppt_w"/>
                                          </p:val>
                                        </p:tav>
                                      </p:tavLst>
                                    </p:anim>
                                    <p:anim calcmode="lin" valueType="num">
                                      <p:cBhvr>
                                        <p:cTn id="23" dur="1000" fill="hold"/>
                                        <p:tgtEl>
                                          <p:spTgt spid="56322"/>
                                        </p:tgtEl>
                                        <p:attrNameLst>
                                          <p:attrName>ppt_h</p:attrName>
                                        </p:attrNameLst>
                                      </p:cBhvr>
                                      <p:tavLst>
                                        <p:tav tm="0">
                                          <p:val>
                                            <p:fltVal val="0"/>
                                          </p:val>
                                        </p:tav>
                                        <p:tav tm="100000">
                                          <p:val>
                                            <p:strVal val="#ppt_h"/>
                                          </p:val>
                                        </p:tav>
                                      </p:tavLst>
                                    </p:anim>
                                    <p:anim calcmode="lin" valueType="num">
                                      <p:cBhvr>
                                        <p:cTn id="24" dur="1000" fill="hold"/>
                                        <p:tgtEl>
                                          <p:spTgt spid="56322"/>
                                        </p:tgtEl>
                                        <p:attrNameLst>
                                          <p:attrName>style.rotation</p:attrName>
                                        </p:attrNameLst>
                                      </p:cBhvr>
                                      <p:tavLst>
                                        <p:tav tm="0">
                                          <p:val>
                                            <p:fltVal val="90"/>
                                          </p:val>
                                        </p:tav>
                                        <p:tav tm="100000">
                                          <p:val>
                                            <p:fltVal val="0"/>
                                          </p:val>
                                        </p:tav>
                                      </p:tavLst>
                                    </p:anim>
                                    <p:animEffect transition="in" filter="fade">
                                      <p:cBhvr>
                                        <p:cTn id="25" dur="1000"/>
                                        <p:tgtEl>
                                          <p:spTgt spid="5632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par>
                          <p:cTn id="31" fill="hold">
                            <p:stCondLst>
                              <p:cond delay="2000"/>
                            </p:stCondLst>
                            <p:childTnLst>
                              <p:par>
                                <p:cTn id="32" presetID="1" presetClass="mediacall" presetSubtype="0" fill="hold" nodeType="afterEffect">
                                  <p:stCondLst>
                                    <p:cond delay="0"/>
                                  </p:stCondLst>
                                  <p:childTnLst>
                                    <p:cmd type="call" cmd="playFrom(0.0)">
                                      <p:cBhvr>
                                        <p:cTn id="33"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4"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upark.com/jpg16248077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8587580" cy="627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1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900igr.net/datai/obg/Radioaktivnye-avarii/0010-018-Posledstvija-chernobylskoj-avari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819157"/>
            <a:ext cx="3096344" cy="41284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descr="ap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114" y="100391"/>
            <a:ext cx="4451382" cy="28719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8" name="Rectangle 2"/>
          <p:cNvSpPr txBox="1">
            <a:spLocks noChangeArrowheads="1"/>
          </p:cNvSpPr>
          <p:nvPr/>
        </p:nvSpPr>
        <p:spPr>
          <a:xfrm>
            <a:off x="4491063" y="2148247"/>
            <a:ext cx="4761338" cy="1265362"/>
          </a:xfrm>
          <a:prstGeom prst="rect">
            <a:avLst/>
          </a:prstGeom>
        </p:spPr>
        <p:txBody>
          <a:bodyPr/>
          <a:lstStyle/>
          <a:p>
            <a:pPr algn="ctr" fontAlgn="auto">
              <a:spcAft>
                <a:spcPts val="0"/>
              </a:spcAft>
              <a:defRPr/>
            </a:pPr>
            <a:r>
              <a:rPr lang="ru-RU" sz="2400" b="1" spc="-100" dirty="0">
                <a:solidFill>
                  <a:srgbClr val="FFFF00"/>
                </a:solidFill>
                <a:latin typeface="+mj-lt"/>
                <a:ea typeface="+mj-ea"/>
                <a:cs typeface="+mj-cs"/>
              </a:rPr>
              <a:t>Под воздействием радиации яблоки выросли невероятных размеров</a:t>
            </a:r>
          </a:p>
        </p:txBody>
      </p:sp>
      <p:pic>
        <p:nvPicPr>
          <p:cNvPr id="18438" name="Picture 6" descr="http://s016.radikal.ru/i337/1104/c2/66d08579e1ef.jpg"/>
          <p:cNvPicPr>
            <a:picLocks noChangeAspect="1" noChangeArrowheads="1"/>
          </p:cNvPicPr>
          <p:nvPr/>
        </p:nvPicPr>
        <p:blipFill>
          <a:blip r:embed="rId6"/>
          <a:srcRect/>
          <a:stretch>
            <a:fillRect/>
          </a:stretch>
        </p:blipFill>
        <p:spPr bwMode="auto">
          <a:xfrm>
            <a:off x="560303" y="948998"/>
            <a:ext cx="3281013" cy="492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42" name="Picture 10" descr="http://cdn.trinixy.ru/pics3/20081016/fruits_10.jpg"/>
          <p:cNvPicPr>
            <a:picLocks noChangeAspect="1" noChangeArrowheads="1"/>
          </p:cNvPicPr>
          <p:nvPr/>
        </p:nvPicPr>
        <p:blipFill>
          <a:blip r:embed="rId7"/>
          <a:srcRect/>
          <a:stretch>
            <a:fillRect/>
          </a:stretch>
        </p:blipFill>
        <p:spPr bwMode="auto">
          <a:xfrm>
            <a:off x="450411" y="697862"/>
            <a:ext cx="3562272" cy="535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44" name="Picture 12" descr="http://image2.ru/2krota/uploads/posts/2010-02/s1sd6g1cv6_2krota.ru.jpg"/>
          <p:cNvPicPr>
            <a:picLocks noChangeAspect="1" noChangeArrowheads="1"/>
          </p:cNvPicPr>
          <p:nvPr/>
        </p:nvPicPr>
        <p:blipFill>
          <a:blip r:embed="rId8"/>
          <a:srcRect/>
          <a:stretch>
            <a:fillRect/>
          </a:stretch>
        </p:blipFill>
        <p:spPr bwMode="auto">
          <a:xfrm>
            <a:off x="374159" y="436091"/>
            <a:ext cx="3714776" cy="5653188"/>
          </a:xfrm>
          <a:prstGeom prst="rect">
            <a:avLst/>
          </a:prstGeom>
          <a:noFill/>
        </p:spPr>
      </p:pic>
    </p:spTree>
    <p:extLst>
      <p:ext uri="{BB962C8B-B14F-4D97-AF65-F5344CB8AC3E}">
        <p14:creationId xmlns:p14="http://schemas.microsoft.com/office/powerpoint/2010/main" val="17130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8438"/>
                                        </p:tgtEl>
                                        <p:attrNameLst>
                                          <p:attrName>style.visibility</p:attrName>
                                        </p:attrNameLst>
                                      </p:cBhvr>
                                      <p:to>
                                        <p:strVal val="visible"/>
                                      </p:to>
                                    </p:set>
                                    <p:anim calcmode="lin" valueType="num">
                                      <p:cBhvr>
                                        <p:cTn id="21" dur="1000" fill="hold"/>
                                        <p:tgtEl>
                                          <p:spTgt spid="18438"/>
                                        </p:tgtEl>
                                        <p:attrNameLst>
                                          <p:attrName>ppt_w</p:attrName>
                                        </p:attrNameLst>
                                      </p:cBhvr>
                                      <p:tavLst>
                                        <p:tav tm="0">
                                          <p:val>
                                            <p:fltVal val="0"/>
                                          </p:val>
                                        </p:tav>
                                        <p:tav tm="100000">
                                          <p:val>
                                            <p:strVal val="#ppt_w"/>
                                          </p:val>
                                        </p:tav>
                                      </p:tavLst>
                                    </p:anim>
                                    <p:anim calcmode="lin" valueType="num">
                                      <p:cBhvr>
                                        <p:cTn id="22" dur="1000" fill="hold"/>
                                        <p:tgtEl>
                                          <p:spTgt spid="18438"/>
                                        </p:tgtEl>
                                        <p:attrNameLst>
                                          <p:attrName>ppt_h</p:attrName>
                                        </p:attrNameLst>
                                      </p:cBhvr>
                                      <p:tavLst>
                                        <p:tav tm="0">
                                          <p:val>
                                            <p:fltVal val="0"/>
                                          </p:val>
                                        </p:tav>
                                        <p:tav tm="100000">
                                          <p:val>
                                            <p:strVal val="#ppt_h"/>
                                          </p:val>
                                        </p:tav>
                                      </p:tavLst>
                                    </p:anim>
                                    <p:anim calcmode="lin" valueType="num">
                                      <p:cBhvr>
                                        <p:cTn id="23" dur="1000" fill="hold"/>
                                        <p:tgtEl>
                                          <p:spTgt spid="18438"/>
                                        </p:tgtEl>
                                        <p:attrNameLst>
                                          <p:attrName>style.rotation</p:attrName>
                                        </p:attrNameLst>
                                      </p:cBhvr>
                                      <p:tavLst>
                                        <p:tav tm="0">
                                          <p:val>
                                            <p:fltVal val="90"/>
                                          </p:val>
                                        </p:tav>
                                        <p:tav tm="100000">
                                          <p:val>
                                            <p:fltVal val="0"/>
                                          </p:val>
                                        </p:tav>
                                      </p:tavLst>
                                    </p:anim>
                                    <p:animEffect transition="in" filter="fade">
                                      <p:cBhvr>
                                        <p:cTn id="24" dur="1000"/>
                                        <p:tgtEl>
                                          <p:spTgt spid="1843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484"/>
                                        </p:tgtEl>
                                        <p:attrNameLst>
                                          <p:attrName>style.visibility</p:attrName>
                                        </p:attrNameLst>
                                      </p:cBhvr>
                                      <p:to>
                                        <p:strVal val="visible"/>
                                      </p:to>
                                    </p:set>
                                    <p:anim calcmode="lin" valueType="num">
                                      <p:cBhvr>
                                        <p:cTn id="29" dur="500" fill="hold"/>
                                        <p:tgtEl>
                                          <p:spTgt spid="20484"/>
                                        </p:tgtEl>
                                        <p:attrNameLst>
                                          <p:attrName>ppt_w</p:attrName>
                                        </p:attrNameLst>
                                      </p:cBhvr>
                                      <p:tavLst>
                                        <p:tav tm="0">
                                          <p:val>
                                            <p:fltVal val="0"/>
                                          </p:val>
                                        </p:tav>
                                        <p:tav tm="100000">
                                          <p:val>
                                            <p:strVal val="#ppt_w"/>
                                          </p:val>
                                        </p:tav>
                                      </p:tavLst>
                                    </p:anim>
                                    <p:anim calcmode="lin" valueType="num">
                                      <p:cBhvr>
                                        <p:cTn id="30" dur="500" fill="hold"/>
                                        <p:tgtEl>
                                          <p:spTgt spid="20484"/>
                                        </p:tgtEl>
                                        <p:attrNameLst>
                                          <p:attrName>ppt_h</p:attrName>
                                        </p:attrNameLst>
                                      </p:cBhvr>
                                      <p:tavLst>
                                        <p:tav tm="0">
                                          <p:val>
                                            <p:fltVal val="0"/>
                                          </p:val>
                                        </p:tav>
                                        <p:tav tm="100000">
                                          <p:val>
                                            <p:strVal val="#ppt_h"/>
                                          </p:val>
                                        </p:tav>
                                      </p:tavLst>
                                    </p:anim>
                                    <p:animEffect transition="in" filter="fade">
                                      <p:cBhvr>
                                        <p:cTn id="31" dur="500"/>
                                        <p:tgtEl>
                                          <p:spTgt spid="2048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8442"/>
                                        </p:tgtEl>
                                        <p:attrNameLst>
                                          <p:attrName>style.visibility</p:attrName>
                                        </p:attrNameLst>
                                      </p:cBhvr>
                                      <p:to>
                                        <p:strVal val="visible"/>
                                      </p:to>
                                    </p:set>
                                    <p:anim calcmode="lin" valueType="num">
                                      <p:cBhvr>
                                        <p:cTn id="36" dur="1000" fill="hold"/>
                                        <p:tgtEl>
                                          <p:spTgt spid="18442"/>
                                        </p:tgtEl>
                                        <p:attrNameLst>
                                          <p:attrName>ppt_w</p:attrName>
                                        </p:attrNameLst>
                                      </p:cBhvr>
                                      <p:tavLst>
                                        <p:tav tm="0">
                                          <p:val>
                                            <p:fltVal val="0"/>
                                          </p:val>
                                        </p:tav>
                                        <p:tav tm="100000">
                                          <p:val>
                                            <p:strVal val="#ppt_w"/>
                                          </p:val>
                                        </p:tav>
                                      </p:tavLst>
                                    </p:anim>
                                    <p:anim calcmode="lin" valueType="num">
                                      <p:cBhvr>
                                        <p:cTn id="37" dur="1000" fill="hold"/>
                                        <p:tgtEl>
                                          <p:spTgt spid="18442"/>
                                        </p:tgtEl>
                                        <p:attrNameLst>
                                          <p:attrName>ppt_h</p:attrName>
                                        </p:attrNameLst>
                                      </p:cBhvr>
                                      <p:tavLst>
                                        <p:tav tm="0">
                                          <p:val>
                                            <p:fltVal val="0"/>
                                          </p:val>
                                        </p:tav>
                                        <p:tav tm="100000">
                                          <p:val>
                                            <p:strVal val="#ppt_h"/>
                                          </p:val>
                                        </p:tav>
                                      </p:tavLst>
                                    </p:anim>
                                    <p:anim calcmode="lin" valueType="num">
                                      <p:cBhvr>
                                        <p:cTn id="38" dur="1000" fill="hold"/>
                                        <p:tgtEl>
                                          <p:spTgt spid="18442"/>
                                        </p:tgtEl>
                                        <p:attrNameLst>
                                          <p:attrName>style.rotation</p:attrName>
                                        </p:attrNameLst>
                                      </p:cBhvr>
                                      <p:tavLst>
                                        <p:tav tm="0">
                                          <p:val>
                                            <p:fltVal val="90"/>
                                          </p:val>
                                        </p:tav>
                                        <p:tav tm="100000">
                                          <p:val>
                                            <p:fltVal val="0"/>
                                          </p:val>
                                        </p:tav>
                                      </p:tavLst>
                                    </p:anim>
                                    <p:animEffect transition="in" filter="fade">
                                      <p:cBhvr>
                                        <p:cTn id="39" dur="1000"/>
                                        <p:tgtEl>
                                          <p:spTgt spid="1844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8444"/>
                                        </p:tgtEl>
                                        <p:attrNameLst>
                                          <p:attrName>style.visibility</p:attrName>
                                        </p:attrNameLst>
                                      </p:cBhvr>
                                      <p:to>
                                        <p:strVal val="visible"/>
                                      </p:to>
                                    </p:set>
                                    <p:anim calcmode="lin" valueType="num">
                                      <p:cBhvr>
                                        <p:cTn id="44" dur="1000" fill="hold"/>
                                        <p:tgtEl>
                                          <p:spTgt spid="18444"/>
                                        </p:tgtEl>
                                        <p:attrNameLst>
                                          <p:attrName>ppt_w</p:attrName>
                                        </p:attrNameLst>
                                      </p:cBhvr>
                                      <p:tavLst>
                                        <p:tav tm="0">
                                          <p:val>
                                            <p:fltVal val="0"/>
                                          </p:val>
                                        </p:tav>
                                        <p:tav tm="100000">
                                          <p:val>
                                            <p:strVal val="#ppt_w"/>
                                          </p:val>
                                        </p:tav>
                                      </p:tavLst>
                                    </p:anim>
                                    <p:anim calcmode="lin" valueType="num">
                                      <p:cBhvr>
                                        <p:cTn id="45" dur="1000" fill="hold"/>
                                        <p:tgtEl>
                                          <p:spTgt spid="18444"/>
                                        </p:tgtEl>
                                        <p:attrNameLst>
                                          <p:attrName>ppt_h</p:attrName>
                                        </p:attrNameLst>
                                      </p:cBhvr>
                                      <p:tavLst>
                                        <p:tav tm="0">
                                          <p:val>
                                            <p:fltVal val="0"/>
                                          </p:val>
                                        </p:tav>
                                        <p:tav tm="100000">
                                          <p:val>
                                            <p:strVal val="#ppt_h"/>
                                          </p:val>
                                        </p:tav>
                                      </p:tavLst>
                                    </p:anim>
                                    <p:anim calcmode="lin" valueType="num">
                                      <p:cBhvr>
                                        <p:cTn id="46" dur="1000" fill="hold"/>
                                        <p:tgtEl>
                                          <p:spTgt spid="18444"/>
                                        </p:tgtEl>
                                        <p:attrNameLst>
                                          <p:attrName>style.rotation</p:attrName>
                                        </p:attrNameLst>
                                      </p:cBhvr>
                                      <p:tavLst>
                                        <p:tav tm="0">
                                          <p:val>
                                            <p:fltVal val="90"/>
                                          </p:val>
                                        </p:tav>
                                        <p:tav tm="100000">
                                          <p:val>
                                            <p:fltVal val="0"/>
                                          </p:val>
                                        </p:tav>
                                      </p:tavLst>
                                    </p:anim>
                                    <p:animEffect transition="in" filter="fade">
                                      <p:cBhvr>
                                        <p:cTn id="47"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7836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235" y="3054520"/>
            <a:ext cx="4216662" cy="3299111"/>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pic>
        <p:nvPicPr>
          <p:cNvPr id="2" name="Picture 18" descr="24-ая церемония в память о жертвах ядерной аварии на Чернобыльской атомной электростан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9910"/>
            <a:ext cx="2078877" cy="2952328"/>
          </a:xfrm>
          <a:prstGeom prst="rect">
            <a:avLst/>
          </a:prstGeom>
          <a:noFill/>
          <a:ln w="28575">
            <a:pattFill prst="pct70">
              <a:fgClr>
                <a:srgbClr val="CC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pic>
        <p:nvPicPr>
          <p:cNvPr id="3" name="Picture 14" descr="орден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126" y="994844"/>
            <a:ext cx="1348335" cy="220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за спасение погибавши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705" y="836712"/>
            <a:ext cx="1626351" cy="252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 descr="4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4458" y="1086683"/>
            <a:ext cx="1975534" cy="165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Файл:Chernobil Avari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362" y="1060492"/>
            <a:ext cx="2072390" cy="167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67544" y="375047"/>
            <a:ext cx="5045035" cy="523220"/>
          </a:xfrm>
          <a:prstGeom prst="rect">
            <a:avLst/>
          </a:prstGeom>
        </p:spPr>
        <p:txBody>
          <a:bodyPr wrap="none">
            <a:spAutoFit/>
          </a:bodyPr>
          <a:lstStyle/>
          <a:p>
            <a:r>
              <a:rPr lang="ru-RU" sz="2800" b="1" dirty="0"/>
              <a:t>ЛИКВИДАТОРАМ </a:t>
            </a:r>
            <a:r>
              <a:rPr lang="ru-RU" sz="2800" b="1" dirty="0" smtClean="0"/>
              <a:t> АВАРИИ</a:t>
            </a:r>
            <a:endParaRPr lang="ru-RU" sz="2800" b="1" dirty="0"/>
          </a:p>
        </p:txBody>
      </p:sp>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362" y="2924944"/>
            <a:ext cx="4290090" cy="3428687"/>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3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img-fotki.yandex.ru/get/5309/31068980.13/0_6382d_a5fb32af_XL">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8083" y="3723190"/>
            <a:ext cx="3682727" cy="2801826"/>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descr="400_F_96967_UOu4EWTPMnbOLHi1p8QrfTPqe6l3MI.jpg">
            <a:hlinkClick r:id="rId4" action="ppaction://hlinksldjump"/>
          </p:cNvPr>
          <p:cNvPicPr>
            <a:picLocks noChangeAspect="1"/>
          </p:cNvPicPr>
          <p:nvPr/>
        </p:nvPicPr>
        <p:blipFill>
          <a:blip r:embed="rId5" cstate="print"/>
          <a:srcRect/>
          <a:stretch>
            <a:fillRect/>
          </a:stretch>
        </p:blipFill>
        <p:spPr>
          <a:xfrm rot="5400000">
            <a:off x="174595" y="253977"/>
            <a:ext cx="793753" cy="714380"/>
          </a:xfrm>
          <a:prstGeom prst="rect">
            <a:avLst/>
          </a:prstGeom>
        </p:spPr>
      </p:pic>
      <p:sp>
        <p:nvSpPr>
          <p:cNvPr id="4" name="Прямоугольник 3"/>
          <p:cNvSpPr/>
          <p:nvPr/>
        </p:nvSpPr>
        <p:spPr>
          <a:xfrm>
            <a:off x="683568" y="4106689"/>
            <a:ext cx="7920880" cy="369332"/>
          </a:xfrm>
          <a:prstGeom prst="rect">
            <a:avLst/>
          </a:prstGeom>
        </p:spPr>
        <p:txBody>
          <a:bodyPr wrap="square">
            <a:spAutoFit/>
          </a:bodyPr>
          <a:lstStyle/>
          <a:p>
            <a:r>
              <a:rPr lang="ru-RU" dirty="0" smtClean="0"/>
              <a:t>.</a:t>
            </a:r>
            <a:endParaRPr lang="ru-RU" dirty="0"/>
          </a:p>
        </p:txBody>
      </p:sp>
      <p:sp>
        <p:nvSpPr>
          <p:cNvPr id="5" name="Прямоугольник 4"/>
          <p:cNvSpPr/>
          <p:nvPr/>
        </p:nvSpPr>
        <p:spPr>
          <a:xfrm>
            <a:off x="107504" y="2690336"/>
            <a:ext cx="8784976" cy="369332"/>
          </a:xfrm>
          <a:prstGeom prst="rect">
            <a:avLst/>
          </a:prstGeom>
        </p:spPr>
        <p:txBody>
          <a:bodyPr wrap="square">
            <a:spAutoFit/>
          </a:bodyPr>
          <a:lstStyle/>
          <a:p>
            <a:endParaRPr lang="ru-RU" dirty="0"/>
          </a:p>
        </p:txBody>
      </p:sp>
      <p:grpSp>
        <p:nvGrpSpPr>
          <p:cNvPr id="11" name="Group 10"/>
          <p:cNvGrpSpPr>
            <a:grpSpLocks/>
          </p:cNvGrpSpPr>
          <p:nvPr/>
        </p:nvGrpSpPr>
        <p:grpSpPr bwMode="auto">
          <a:xfrm>
            <a:off x="1475656" y="214290"/>
            <a:ext cx="3672408" cy="2350614"/>
            <a:chOff x="1156" y="1253"/>
            <a:chExt cx="3600" cy="2337"/>
          </a:xfrm>
        </p:grpSpPr>
        <p:pic>
          <p:nvPicPr>
            <p:cNvPr id="12" name="Picture 9" descr="http://livegomel.com/uploads/gallery/526/36/600_dda4369f90.jpg"/>
            <p:cNvPicPr>
              <a:picLocks noChangeAspect="1" noChangeArrowheads="1"/>
            </p:cNvPicPr>
            <p:nvPr/>
          </p:nvPicPr>
          <p:blipFill>
            <a:blip r:embed="rId6">
              <a:extLst>
                <a:ext uri="{28A0092B-C50C-407E-A947-70E740481C1C}">
                  <a14:useLocalDpi xmlns:a14="http://schemas.microsoft.com/office/drawing/2010/main" val="0"/>
                </a:ext>
              </a:extLst>
            </a:blip>
            <a:srcRect t="13438"/>
            <a:stretch>
              <a:fillRect/>
            </a:stretch>
          </p:blipFill>
          <p:spPr bwMode="auto">
            <a:xfrm>
              <a:off x="1156" y="1253"/>
              <a:ext cx="3600" cy="2337"/>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http://livegomel.com/uploads/gallery/526/36/600_dda4369f90.jpg"/>
            <p:cNvPicPr>
              <a:picLocks noChangeAspect="1" noChangeArrowheads="1"/>
            </p:cNvPicPr>
            <p:nvPr/>
          </p:nvPicPr>
          <p:blipFill>
            <a:blip r:embed="rId6">
              <a:extLst>
                <a:ext uri="{28A0092B-C50C-407E-A947-70E740481C1C}">
                  <a14:useLocalDpi xmlns:a14="http://schemas.microsoft.com/office/drawing/2010/main" val="0"/>
                </a:ext>
              </a:extLst>
            </a:blip>
            <a:srcRect l="51659" t="13440" r="23141" b="59680"/>
            <a:stretch>
              <a:fillRect/>
            </a:stretch>
          </p:blipFill>
          <p:spPr bwMode="auto">
            <a:xfrm>
              <a:off x="3787" y="1253"/>
              <a:ext cx="952"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Прямоугольник 14"/>
          <p:cNvSpPr/>
          <p:nvPr/>
        </p:nvSpPr>
        <p:spPr>
          <a:xfrm>
            <a:off x="148101" y="2690336"/>
            <a:ext cx="4572000" cy="1200329"/>
          </a:xfrm>
          <a:prstGeom prst="rect">
            <a:avLst/>
          </a:prstGeom>
        </p:spPr>
        <p:txBody>
          <a:bodyPr>
            <a:spAutoFit/>
          </a:bodyPr>
          <a:lstStyle/>
          <a:p>
            <a:r>
              <a:rPr lang="ru-RU" b="1" dirty="0"/>
              <a:t>Колокол скорби. Установлен в память о жертвах чернобыльской трагедии. Рядом с чернобыльской церковью.</a:t>
            </a:r>
            <a:r>
              <a:rPr lang="ru-RU" dirty="0"/>
              <a:t/>
            </a:r>
            <a:br>
              <a:rPr lang="ru-RU" dirty="0"/>
            </a:br>
            <a:endParaRPr lang="ru-RU" dirty="0"/>
          </a:p>
        </p:txBody>
      </p:sp>
      <p:pic>
        <p:nvPicPr>
          <p:cNvPr id="16" name="Picture 7" descr="Возвращение в 1986 (79 фото)"/>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05" y="3651509"/>
            <a:ext cx="3930191" cy="294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Возвращение в 1986 (79 фото)"/>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0121" y="170450"/>
            <a:ext cx="29986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3373099" y="2849250"/>
            <a:ext cx="4572000" cy="369332"/>
          </a:xfrm>
          <a:prstGeom prst="rect">
            <a:avLst/>
          </a:prstGeom>
        </p:spPr>
        <p:txBody>
          <a:bodyPr>
            <a:spAutoFit/>
          </a:bodyPr>
          <a:lstStyle/>
          <a:p>
            <a:r>
              <a:rPr lang="ru-RU" dirty="0" smtClean="0"/>
              <a:t>                                                  </a:t>
            </a:r>
            <a:endParaRPr lang="ru-RU" dirty="0"/>
          </a:p>
        </p:txBody>
      </p:sp>
      <p:pic>
        <p:nvPicPr>
          <p:cNvPr id="10242" name="Picture 2" descr="http://ic.pics.livejournal.com/zoopunks/12891339/75611/75611_original.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43570" y="214290"/>
            <a:ext cx="3125641" cy="34169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900igr.net/datas/obg/CHernobylskaja-avarija/0015-015-Pamjatnik-likvidatoram-avarii-na-CHAES.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4282" y="3643314"/>
            <a:ext cx="4175003" cy="28884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mashinku.ru/wp-content/uploads/r/3/44.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4136" y="3643314"/>
            <a:ext cx="4009864" cy="297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 calcmode="lin" valueType="num">
                                      <p:cBhvr>
                                        <p:cTn id="27" dur="1000" fill="hold"/>
                                        <p:tgtEl>
                                          <p:spTgt spid="10242"/>
                                        </p:tgtEl>
                                        <p:attrNameLst>
                                          <p:attrName>ppt_w</p:attrName>
                                        </p:attrNameLst>
                                      </p:cBhvr>
                                      <p:tavLst>
                                        <p:tav tm="0">
                                          <p:val>
                                            <p:fltVal val="0"/>
                                          </p:val>
                                        </p:tav>
                                        <p:tav tm="100000">
                                          <p:val>
                                            <p:strVal val="#ppt_w"/>
                                          </p:val>
                                        </p:tav>
                                      </p:tavLst>
                                    </p:anim>
                                    <p:anim calcmode="lin" valueType="num">
                                      <p:cBhvr>
                                        <p:cTn id="28" dur="1000" fill="hold"/>
                                        <p:tgtEl>
                                          <p:spTgt spid="10242"/>
                                        </p:tgtEl>
                                        <p:attrNameLst>
                                          <p:attrName>ppt_h</p:attrName>
                                        </p:attrNameLst>
                                      </p:cBhvr>
                                      <p:tavLst>
                                        <p:tav tm="0">
                                          <p:val>
                                            <p:fltVal val="0"/>
                                          </p:val>
                                        </p:tav>
                                        <p:tav tm="100000">
                                          <p:val>
                                            <p:strVal val="#ppt_h"/>
                                          </p:val>
                                        </p:tav>
                                      </p:tavLst>
                                    </p:anim>
                                    <p:anim calcmode="lin" valueType="num">
                                      <p:cBhvr>
                                        <p:cTn id="29" dur="1000" fill="hold"/>
                                        <p:tgtEl>
                                          <p:spTgt spid="10242"/>
                                        </p:tgtEl>
                                        <p:attrNameLst>
                                          <p:attrName>style.rotation</p:attrName>
                                        </p:attrNameLst>
                                      </p:cBhvr>
                                      <p:tavLst>
                                        <p:tav tm="0">
                                          <p:val>
                                            <p:fltVal val="90"/>
                                          </p:val>
                                        </p:tav>
                                        <p:tav tm="100000">
                                          <p:val>
                                            <p:fltVal val="0"/>
                                          </p:val>
                                        </p:tav>
                                      </p:tavLst>
                                    </p:anim>
                                    <p:animEffect transition="in" filter="fade">
                                      <p:cBhvr>
                                        <p:cTn id="30" dur="1000"/>
                                        <p:tgtEl>
                                          <p:spTgt spid="1024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44"/>
                                        </p:tgtEl>
                                        <p:attrNameLst>
                                          <p:attrName>style.visibility</p:attrName>
                                        </p:attrNameLst>
                                      </p:cBhvr>
                                      <p:to>
                                        <p:strVal val="visible"/>
                                      </p:to>
                                    </p:set>
                                    <p:anim calcmode="lin" valueType="num">
                                      <p:cBhvr>
                                        <p:cTn id="47" dur="1000" fill="hold"/>
                                        <p:tgtEl>
                                          <p:spTgt spid="10244"/>
                                        </p:tgtEl>
                                        <p:attrNameLst>
                                          <p:attrName>ppt_w</p:attrName>
                                        </p:attrNameLst>
                                      </p:cBhvr>
                                      <p:tavLst>
                                        <p:tav tm="0">
                                          <p:val>
                                            <p:fltVal val="0"/>
                                          </p:val>
                                        </p:tav>
                                        <p:tav tm="100000">
                                          <p:val>
                                            <p:strVal val="#ppt_w"/>
                                          </p:val>
                                        </p:tav>
                                      </p:tavLst>
                                    </p:anim>
                                    <p:anim calcmode="lin" valueType="num">
                                      <p:cBhvr>
                                        <p:cTn id="48" dur="1000" fill="hold"/>
                                        <p:tgtEl>
                                          <p:spTgt spid="10244"/>
                                        </p:tgtEl>
                                        <p:attrNameLst>
                                          <p:attrName>ppt_h</p:attrName>
                                        </p:attrNameLst>
                                      </p:cBhvr>
                                      <p:tavLst>
                                        <p:tav tm="0">
                                          <p:val>
                                            <p:fltVal val="0"/>
                                          </p:val>
                                        </p:tav>
                                        <p:tav tm="100000">
                                          <p:val>
                                            <p:strVal val="#ppt_h"/>
                                          </p:val>
                                        </p:tav>
                                      </p:tavLst>
                                    </p:anim>
                                    <p:anim calcmode="lin" valueType="num">
                                      <p:cBhvr>
                                        <p:cTn id="49" dur="1000" fill="hold"/>
                                        <p:tgtEl>
                                          <p:spTgt spid="10244"/>
                                        </p:tgtEl>
                                        <p:attrNameLst>
                                          <p:attrName>style.rotation</p:attrName>
                                        </p:attrNameLst>
                                      </p:cBhvr>
                                      <p:tavLst>
                                        <p:tav tm="0">
                                          <p:val>
                                            <p:fltVal val="90"/>
                                          </p:val>
                                        </p:tav>
                                        <p:tav tm="100000">
                                          <p:val>
                                            <p:fltVal val="0"/>
                                          </p:val>
                                        </p:tav>
                                      </p:tavLst>
                                    </p:anim>
                                    <p:animEffect transition="in" filter="fade">
                                      <p:cBhvr>
                                        <p:cTn id="50" dur="1000"/>
                                        <p:tgtEl>
                                          <p:spTgt spid="1024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246"/>
                                        </p:tgtEl>
                                        <p:attrNameLst>
                                          <p:attrName>style.visibility</p:attrName>
                                        </p:attrNameLst>
                                      </p:cBhvr>
                                      <p:to>
                                        <p:strVal val="visible"/>
                                      </p:to>
                                    </p:set>
                                    <p:anim calcmode="lin" valueType="num">
                                      <p:cBhvr>
                                        <p:cTn id="55" dur="500" fill="hold"/>
                                        <p:tgtEl>
                                          <p:spTgt spid="10246"/>
                                        </p:tgtEl>
                                        <p:attrNameLst>
                                          <p:attrName>ppt_w</p:attrName>
                                        </p:attrNameLst>
                                      </p:cBhvr>
                                      <p:tavLst>
                                        <p:tav tm="0">
                                          <p:val>
                                            <p:fltVal val="0"/>
                                          </p:val>
                                        </p:tav>
                                        <p:tav tm="100000">
                                          <p:val>
                                            <p:strVal val="#ppt_w"/>
                                          </p:val>
                                        </p:tav>
                                      </p:tavLst>
                                    </p:anim>
                                    <p:anim calcmode="lin" valueType="num">
                                      <p:cBhvr>
                                        <p:cTn id="56" dur="500" fill="hold"/>
                                        <p:tgtEl>
                                          <p:spTgt spid="10246"/>
                                        </p:tgtEl>
                                        <p:attrNameLst>
                                          <p:attrName>ppt_h</p:attrName>
                                        </p:attrNameLst>
                                      </p:cBhvr>
                                      <p:tavLst>
                                        <p:tav tm="0">
                                          <p:val>
                                            <p:fltVal val="0"/>
                                          </p:val>
                                        </p:tav>
                                        <p:tav tm="100000">
                                          <p:val>
                                            <p:strVal val="#ppt_h"/>
                                          </p:val>
                                        </p:tav>
                                      </p:tavLst>
                                    </p:anim>
                                    <p:animEffect transition="in" filter="fade">
                                      <p:cBhvr>
                                        <p:cTn id="57" dur="500"/>
                                        <p:tgtEl>
                                          <p:spTgt spid="1024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fltVal val="0"/>
                                          </p:val>
                                        </p:tav>
                                        <p:tav tm="100000">
                                          <p:val>
                                            <p:strVal val="#ppt_w"/>
                                          </p:val>
                                        </p:tav>
                                      </p:tavLst>
                                    </p:anim>
                                    <p:anim calcmode="lin" valueType="num">
                                      <p:cBhvr>
                                        <p:cTn id="63" dur="1000" fill="hold"/>
                                        <p:tgtEl>
                                          <p:spTgt spid="18"/>
                                        </p:tgtEl>
                                        <p:attrNameLst>
                                          <p:attrName>ppt_h</p:attrName>
                                        </p:attrNameLst>
                                      </p:cBhvr>
                                      <p:tavLst>
                                        <p:tav tm="0">
                                          <p:val>
                                            <p:fltVal val="0"/>
                                          </p:val>
                                        </p:tav>
                                        <p:tav tm="100000">
                                          <p:val>
                                            <p:strVal val="#ppt_h"/>
                                          </p:val>
                                        </p:tav>
                                      </p:tavLst>
                                    </p:anim>
                                    <p:anim calcmode="lin" valueType="num">
                                      <p:cBhvr>
                                        <p:cTn id="64" dur="1000" fill="hold"/>
                                        <p:tgtEl>
                                          <p:spTgt spid="18"/>
                                        </p:tgtEl>
                                        <p:attrNameLst>
                                          <p:attrName>style.rotation</p:attrName>
                                        </p:attrNameLst>
                                      </p:cBhvr>
                                      <p:tavLst>
                                        <p:tav tm="0">
                                          <p:val>
                                            <p:fltVal val="90"/>
                                          </p:val>
                                        </p:tav>
                                        <p:tav tm="100000">
                                          <p:val>
                                            <p:fltVal val="0"/>
                                          </p:val>
                                        </p:tav>
                                      </p:tavLst>
                                    </p:anim>
                                    <p:animEffect transition="in" filter="fade">
                                      <p:cBhvr>
                                        <p:cTn id="6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5"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928670"/>
            <a:ext cx="4283117" cy="2539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38" name="Picture 2" descr="http://trk-istoki.ru/upload/iblock/news/783725042481569a68408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052736"/>
            <a:ext cx="3744416" cy="2539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18" descr="1292525098_2134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3643314"/>
            <a:ext cx="4211109" cy="2881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2450" y="284946"/>
            <a:ext cx="7852406"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3200" b="1" spc="150" dirty="0" smtClean="0">
                <a:ln w="11430"/>
                <a:solidFill>
                  <a:srgbClr val="F8F8F8"/>
                </a:solidFill>
                <a:effectLst>
                  <a:outerShdw blurRad="25400" algn="tl" rotWithShape="0">
                    <a:srgbClr val="000000">
                      <a:alpha val="43000"/>
                    </a:srgbClr>
                  </a:outerShdw>
                </a:effectLst>
              </a:rPr>
              <a:t>ПАМЯТИ ЖЕРТВАМ АВАРИИ ЧАЭС</a:t>
            </a:r>
            <a:endParaRPr lang="ru-RU" sz="3200" b="1" cap="none" spc="150" dirty="0">
              <a:ln w="11430"/>
              <a:solidFill>
                <a:srgbClr val="F8F8F8"/>
              </a:solidFill>
              <a:effectLst>
                <a:outerShdw blurRad="25400" algn="tl" rotWithShape="0">
                  <a:srgbClr val="000000">
                    <a:alpha val="43000"/>
                  </a:srgbClr>
                </a:outerShdw>
              </a:effectLst>
            </a:endParaRPr>
          </a:p>
        </p:txBody>
      </p:sp>
      <p:pic>
        <p:nvPicPr>
          <p:cNvPr id="9" name="Рисунок 8" descr="post-3-12722694599599.jpg"/>
          <p:cNvPicPr>
            <a:picLocks noChangeAspect="1"/>
          </p:cNvPicPr>
          <p:nvPr/>
        </p:nvPicPr>
        <p:blipFill>
          <a:blip r:embed="rId6"/>
          <a:stretch>
            <a:fillRect/>
          </a:stretch>
        </p:blipFill>
        <p:spPr>
          <a:xfrm>
            <a:off x="5074300" y="3730474"/>
            <a:ext cx="3746172" cy="2794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93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 calcmode="lin" valueType="num">
                                      <p:cBhvr>
                                        <p:cTn id="23" dur="1000" fill="hold"/>
                                        <p:tgtEl>
                                          <p:spTgt spid="14338"/>
                                        </p:tgtEl>
                                        <p:attrNameLst>
                                          <p:attrName>ppt_w</p:attrName>
                                        </p:attrNameLst>
                                      </p:cBhvr>
                                      <p:tavLst>
                                        <p:tav tm="0">
                                          <p:val>
                                            <p:fltVal val="0"/>
                                          </p:val>
                                        </p:tav>
                                        <p:tav tm="100000">
                                          <p:val>
                                            <p:strVal val="#ppt_w"/>
                                          </p:val>
                                        </p:tav>
                                      </p:tavLst>
                                    </p:anim>
                                    <p:anim calcmode="lin" valueType="num">
                                      <p:cBhvr>
                                        <p:cTn id="24" dur="1000" fill="hold"/>
                                        <p:tgtEl>
                                          <p:spTgt spid="14338"/>
                                        </p:tgtEl>
                                        <p:attrNameLst>
                                          <p:attrName>ppt_h</p:attrName>
                                        </p:attrNameLst>
                                      </p:cBhvr>
                                      <p:tavLst>
                                        <p:tav tm="0">
                                          <p:val>
                                            <p:fltVal val="0"/>
                                          </p:val>
                                        </p:tav>
                                        <p:tav tm="100000">
                                          <p:val>
                                            <p:strVal val="#ppt_h"/>
                                          </p:val>
                                        </p:tav>
                                      </p:tavLst>
                                    </p:anim>
                                    <p:anim calcmode="lin" valueType="num">
                                      <p:cBhvr>
                                        <p:cTn id="25" dur="1000" fill="hold"/>
                                        <p:tgtEl>
                                          <p:spTgt spid="14338"/>
                                        </p:tgtEl>
                                        <p:attrNameLst>
                                          <p:attrName>style.rotation</p:attrName>
                                        </p:attrNameLst>
                                      </p:cBhvr>
                                      <p:tavLst>
                                        <p:tav tm="0">
                                          <p:val>
                                            <p:fltVal val="90"/>
                                          </p:val>
                                        </p:tav>
                                        <p:tav tm="100000">
                                          <p:val>
                                            <p:fltVal val="0"/>
                                          </p:val>
                                        </p:tav>
                                      </p:tavLst>
                                    </p:anim>
                                    <p:animEffect transition="in" filter="fade">
                                      <p:cBhvr>
                                        <p:cTn id="26" dur="1000"/>
                                        <p:tgtEl>
                                          <p:spTgt spid="1433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1.liveinternet.ru/images/attach/c/5/86/478/86478331_zhertv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7651"/>
            <a:ext cx="4248472" cy="3013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http://family-assistant.ru/Expotek.Expotek/Catalog/BodyImage/Chernobyl_heroes_memorial.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75810"/>
            <a:ext cx="3684313" cy="5548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5508104" y="5386083"/>
            <a:ext cx="184731" cy="369332"/>
          </a:xfrm>
          <a:prstGeom prst="rect">
            <a:avLst/>
          </a:prstGeom>
          <a:noFill/>
        </p:spPr>
        <p:txBody>
          <a:bodyPr wrap="none" rtlCol="0">
            <a:spAutoFit/>
          </a:bodyPr>
          <a:lstStyle/>
          <a:p>
            <a:endParaRPr lang="ru-RU" dirty="0"/>
          </a:p>
        </p:txBody>
      </p:sp>
      <p:pic>
        <p:nvPicPr>
          <p:cNvPr id="7" name="Picture 8" descr="5lf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95382"/>
            <a:ext cx="3672408" cy="27136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047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fill="hold"/>
                                        <p:tgtEl>
                                          <p:spTgt spid="5122"/>
                                        </p:tgtEl>
                                        <p:attrNameLst>
                                          <p:attrName>ppt_w</p:attrName>
                                        </p:attrNameLst>
                                      </p:cBhvr>
                                      <p:tavLst>
                                        <p:tav tm="0">
                                          <p:val>
                                            <p:fltVal val="0"/>
                                          </p:val>
                                        </p:tav>
                                        <p:tav tm="100000">
                                          <p:val>
                                            <p:strVal val="#ppt_w"/>
                                          </p:val>
                                        </p:tav>
                                      </p:tavLst>
                                    </p:anim>
                                    <p:anim calcmode="lin" valueType="num">
                                      <p:cBhvr>
                                        <p:cTn id="16" dur="500" fill="hold"/>
                                        <p:tgtEl>
                                          <p:spTgt spid="5122"/>
                                        </p:tgtEl>
                                        <p:attrNameLst>
                                          <p:attrName>ppt_h</p:attrName>
                                        </p:attrNameLst>
                                      </p:cBhvr>
                                      <p:tavLst>
                                        <p:tav tm="0">
                                          <p:val>
                                            <p:fltVal val="0"/>
                                          </p:val>
                                        </p:tav>
                                        <p:tav tm="100000">
                                          <p:val>
                                            <p:strVal val="#ppt_h"/>
                                          </p:val>
                                        </p:tav>
                                      </p:tavLst>
                                    </p:anim>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 calcmode="lin" valueType="num">
                                      <p:cBhvr>
                                        <p:cTn id="22" dur="500" fill="hold"/>
                                        <p:tgtEl>
                                          <p:spTgt spid="5124"/>
                                        </p:tgtEl>
                                        <p:attrNameLst>
                                          <p:attrName>ppt_w</p:attrName>
                                        </p:attrNameLst>
                                      </p:cBhvr>
                                      <p:tavLst>
                                        <p:tav tm="0">
                                          <p:val>
                                            <p:fltVal val="0"/>
                                          </p:val>
                                        </p:tav>
                                        <p:tav tm="100000">
                                          <p:val>
                                            <p:strVal val="#ppt_w"/>
                                          </p:val>
                                        </p:tav>
                                      </p:tavLst>
                                    </p:anim>
                                    <p:anim calcmode="lin" valueType="num">
                                      <p:cBhvr>
                                        <p:cTn id="23" dur="500" fill="hold"/>
                                        <p:tgtEl>
                                          <p:spTgt spid="5124"/>
                                        </p:tgtEl>
                                        <p:attrNameLst>
                                          <p:attrName>ppt_h</p:attrName>
                                        </p:attrNameLst>
                                      </p:cBhvr>
                                      <p:tavLst>
                                        <p:tav tm="0">
                                          <p:val>
                                            <p:fltVal val="0"/>
                                          </p:val>
                                        </p:tav>
                                        <p:tav tm="100000">
                                          <p:val>
                                            <p:strVal val="#ppt_h"/>
                                          </p:val>
                                        </p:tav>
                                      </p:tavLst>
                                    </p:anim>
                                    <p:animEffect transition="in" filter="fade">
                                      <p:cBhvr>
                                        <p:cTn id="2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7" name="Picture 10" descr="6"/>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90445" y="1957836"/>
            <a:ext cx="5561624" cy="416796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56" descr="z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4313"/>
            <a:ext cx="87852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514" y="1774318"/>
            <a:ext cx="3457486" cy="4535002"/>
          </a:xfrm>
          <a:prstGeom prst="ellipse">
            <a:avLst/>
          </a:prstGeom>
          <a:ln w="38100">
            <a:solidFill>
              <a:schemeClr val="bg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970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139" y="1957836"/>
            <a:ext cx="5705224" cy="439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51588" y="22702"/>
            <a:ext cx="6877950" cy="707886"/>
          </a:xfrm>
          <a:prstGeom prst="rect">
            <a:avLst/>
          </a:prstGeom>
          <a:noFill/>
        </p:spPr>
        <p:txBody>
          <a:bodyPr wrap="square" rtlCol="0">
            <a:spAutoFit/>
          </a:bodyPr>
          <a:lstStyle/>
          <a:p>
            <a:r>
              <a:rPr lang="ru-RU" sz="2000" b="1" dirty="0" smtClean="0"/>
              <a:t>                </a:t>
            </a:r>
          </a:p>
          <a:p>
            <a:r>
              <a:rPr lang="ru-RU" sz="2000" b="1" dirty="0"/>
              <a:t> </a:t>
            </a:r>
            <a:r>
              <a:rPr lang="ru-RU" sz="2000" b="1" dirty="0" smtClean="0"/>
              <a:t>          </a:t>
            </a:r>
            <a:endParaRPr lang="ru-RU" sz="2000" b="1" dirty="0"/>
          </a:p>
        </p:txBody>
      </p:sp>
      <p:sp>
        <p:nvSpPr>
          <p:cNvPr id="3" name="Прямоугольник 2"/>
          <p:cNvSpPr/>
          <p:nvPr/>
        </p:nvSpPr>
        <p:spPr>
          <a:xfrm>
            <a:off x="686045" y="354161"/>
            <a:ext cx="8209036"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000" b="1" dirty="0">
                <a:solidFill>
                  <a:schemeClr val="bg1"/>
                </a:solidFill>
              </a:rPr>
              <a:t>Во время катастрофы пострадали не только ликвидаторы. Эти дети никогда больше не засмеются, не заплачут и не улыбнутся... Никогда не скажут: "Мама..."  Никогда...</a:t>
            </a:r>
          </a:p>
        </p:txBody>
      </p:sp>
    </p:spTree>
    <p:extLst>
      <p:ext uri="{BB962C8B-B14F-4D97-AF65-F5344CB8AC3E}">
        <p14:creationId xmlns:p14="http://schemas.microsoft.com/office/powerpoint/2010/main" val="156904318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fade">
                                      <p:cBhvr>
                                        <p:cTn id="7" dur="1000"/>
                                        <p:tgtEl>
                                          <p:spTgt spid="29707"/>
                                        </p:tgtEl>
                                      </p:cBhvr>
                                    </p:animEffect>
                                    <p:anim calcmode="lin" valueType="num">
                                      <p:cBhvr>
                                        <p:cTn id="8" dur="1000" fill="hold"/>
                                        <p:tgtEl>
                                          <p:spTgt spid="29707"/>
                                        </p:tgtEl>
                                        <p:attrNameLst>
                                          <p:attrName>ppt_x</p:attrName>
                                        </p:attrNameLst>
                                      </p:cBhvr>
                                      <p:tavLst>
                                        <p:tav tm="0">
                                          <p:val>
                                            <p:strVal val="#ppt_x"/>
                                          </p:val>
                                        </p:tav>
                                        <p:tav tm="100000">
                                          <p:val>
                                            <p:strVal val="#ppt_x"/>
                                          </p:val>
                                        </p:tav>
                                      </p:tavLst>
                                    </p:anim>
                                    <p:anim calcmode="lin" valueType="num">
                                      <p:cBhvr>
                                        <p:cTn id="9" dur="1000" fill="hold"/>
                                        <p:tgtEl>
                                          <p:spTgt spid="297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9703"/>
                                        </p:tgtEl>
                                        <p:attrNameLst>
                                          <p:attrName>style.visibility</p:attrName>
                                        </p:attrNameLst>
                                      </p:cBhvr>
                                      <p:to>
                                        <p:strVal val="visible"/>
                                      </p:to>
                                    </p:set>
                                    <p:anim calcmode="lin" valueType="num">
                                      <p:cBhvr>
                                        <p:cTn id="21" dur="1000" fill="hold"/>
                                        <p:tgtEl>
                                          <p:spTgt spid="29703"/>
                                        </p:tgtEl>
                                        <p:attrNameLst>
                                          <p:attrName>ppt_w</p:attrName>
                                        </p:attrNameLst>
                                      </p:cBhvr>
                                      <p:tavLst>
                                        <p:tav tm="0">
                                          <p:val>
                                            <p:fltVal val="0"/>
                                          </p:val>
                                        </p:tav>
                                        <p:tav tm="100000">
                                          <p:val>
                                            <p:strVal val="#ppt_w"/>
                                          </p:val>
                                        </p:tav>
                                      </p:tavLst>
                                    </p:anim>
                                    <p:anim calcmode="lin" valueType="num">
                                      <p:cBhvr>
                                        <p:cTn id="22" dur="1000" fill="hold"/>
                                        <p:tgtEl>
                                          <p:spTgt spid="29703"/>
                                        </p:tgtEl>
                                        <p:attrNameLst>
                                          <p:attrName>ppt_h</p:attrName>
                                        </p:attrNameLst>
                                      </p:cBhvr>
                                      <p:tavLst>
                                        <p:tav tm="0">
                                          <p:val>
                                            <p:fltVal val="0"/>
                                          </p:val>
                                        </p:tav>
                                        <p:tav tm="100000">
                                          <p:val>
                                            <p:strVal val="#ppt_h"/>
                                          </p:val>
                                        </p:tav>
                                      </p:tavLst>
                                    </p:anim>
                                    <p:anim calcmode="lin" valueType="num">
                                      <p:cBhvr>
                                        <p:cTn id="23" dur="1000" fill="hold"/>
                                        <p:tgtEl>
                                          <p:spTgt spid="29703"/>
                                        </p:tgtEl>
                                        <p:attrNameLst>
                                          <p:attrName>style.rotation</p:attrName>
                                        </p:attrNameLst>
                                      </p:cBhvr>
                                      <p:tavLst>
                                        <p:tav tm="0">
                                          <p:val>
                                            <p:fltVal val="90"/>
                                          </p:val>
                                        </p:tav>
                                        <p:tav tm="100000">
                                          <p:val>
                                            <p:fltVal val="0"/>
                                          </p:val>
                                        </p:tav>
                                      </p:tavLst>
                                    </p:anim>
                                    <p:animEffect transition="in" filter="fade">
                                      <p:cBhvr>
                                        <p:cTn id="24" dur="1000"/>
                                        <p:tgtEl>
                                          <p:spTgt spid="2970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9708"/>
                                        </p:tgtEl>
                                        <p:attrNameLst>
                                          <p:attrName>style.visibility</p:attrName>
                                        </p:attrNameLst>
                                      </p:cBhvr>
                                      <p:to>
                                        <p:strVal val="visible"/>
                                      </p:to>
                                    </p:set>
                                    <p:anim calcmode="lin" valueType="num">
                                      <p:cBhvr>
                                        <p:cTn id="29" dur="500" fill="hold"/>
                                        <p:tgtEl>
                                          <p:spTgt spid="29708"/>
                                        </p:tgtEl>
                                        <p:attrNameLst>
                                          <p:attrName>ppt_w</p:attrName>
                                        </p:attrNameLst>
                                      </p:cBhvr>
                                      <p:tavLst>
                                        <p:tav tm="0">
                                          <p:val>
                                            <p:fltVal val="0"/>
                                          </p:val>
                                        </p:tav>
                                        <p:tav tm="100000">
                                          <p:val>
                                            <p:strVal val="#ppt_w"/>
                                          </p:val>
                                        </p:tav>
                                      </p:tavLst>
                                    </p:anim>
                                    <p:anim calcmode="lin" valueType="num">
                                      <p:cBhvr>
                                        <p:cTn id="30" dur="500" fill="hold"/>
                                        <p:tgtEl>
                                          <p:spTgt spid="29708"/>
                                        </p:tgtEl>
                                        <p:attrNameLst>
                                          <p:attrName>ppt_h</p:attrName>
                                        </p:attrNameLst>
                                      </p:cBhvr>
                                      <p:tavLst>
                                        <p:tav tm="0">
                                          <p:val>
                                            <p:fltVal val="0"/>
                                          </p:val>
                                        </p:tav>
                                        <p:tav tm="100000">
                                          <p:val>
                                            <p:strVal val="#ppt_h"/>
                                          </p:val>
                                        </p:tav>
                                      </p:tavLst>
                                    </p:anim>
                                    <p:animEffect transition="in" filter="fade">
                                      <p:cBhvr>
                                        <p:cTn id="31"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1268760"/>
            <a:ext cx="184731" cy="369332"/>
          </a:xfrm>
          <a:prstGeom prst="rect">
            <a:avLst/>
          </a:prstGeom>
          <a:noFill/>
        </p:spPr>
        <p:txBody>
          <a:bodyPr wrap="none" rtlCol="0">
            <a:spAutoFit/>
          </a:bodyPr>
          <a:lstStyle/>
          <a:p>
            <a:endParaRPr lang="ru-RU" dirty="0"/>
          </a:p>
        </p:txBody>
      </p:sp>
      <p:pic>
        <p:nvPicPr>
          <p:cNvPr id="10" name="Picture 19" descr="10">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769" y="2708920"/>
            <a:ext cx="5318499"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75834"/>
            <a:ext cx="3314741" cy="4477302"/>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5888" y="4653136"/>
            <a:ext cx="3638112" cy="1754326"/>
          </a:xfrm>
          <a:prstGeom prst="rect">
            <a:avLst/>
          </a:prstGeom>
          <a:noFill/>
        </p:spPr>
        <p:txBody>
          <a:bodyPr wrap="none" rtlCol="0">
            <a:spAutoFit/>
          </a:bodyPr>
          <a:lstStyle/>
          <a:p>
            <a:pPr algn="ctr"/>
            <a:r>
              <a:rPr lang="ru-RU" sz="2000" b="1" dirty="0" smtClean="0"/>
              <a:t>ВЕЧНАЯ СЛАВА И </a:t>
            </a:r>
          </a:p>
          <a:p>
            <a:pPr algn="ctr"/>
            <a:r>
              <a:rPr lang="ru-RU" sz="2000" b="1" dirty="0" smtClean="0"/>
              <a:t>СВЕТЛАЯ ПАМЯТЬ</a:t>
            </a:r>
            <a:br>
              <a:rPr lang="ru-RU" sz="2000" b="1" dirty="0" smtClean="0"/>
            </a:br>
            <a:r>
              <a:rPr lang="ru-RU" sz="2000" b="1" dirty="0" smtClean="0"/>
              <a:t>ВСЕМ ЛИКВИДАТОРАМ</a:t>
            </a:r>
            <a:br>
              <a:rPr lang="ru-RU" sz="2000" b="1" dirty="0" smtClean="0"/>
            </a:br>
            <a:r>
              <a:rPr lang="ru-RU" sz="2800" b="1" dirty="0" smtClean="0"/>
              <a:t>ЧЕРНОБОЛЬСКОЙ</a:t>
            </a:r>
            <a:r>
              <a:rPr lang="ru-RU" sz="2000" b="1" dirty="0" smtClean="0"/>
              <a:t> </a:t>
            </a:r>
          </a:p>
          <a:p>
            <a:pPr algn="ctr"/>
            <a:r>
              <a:rPr lang="ru-RU" sz="2000" b="1" dirty="0" smtClean="0"/>
              <a:t>АВАРИИ</a:t>
            </a:r>
            <a:endParaRPr lang="ru-RU" sz="2000" b="1" dirty="0"/>
          </a:p>
        </p:txBody>
      </p:sp>
      <p:sp>
        <p:nvSpPr>
          <p:cNvPr id="14" name="Прямоугольник 13"/>
          <p:cNvSpPr/>
          <p:nvPr/>
        </p:nvSpPr>
        <p:spPr>
          <a:xfrm>
            <a:off x="107505" y="226818"/>
            <a:ext cx="6480719" cy="2308324"/>
          </a:xfrm>
          <a:prstGeom prst="rect">
            <a:avLst/>
          </a:prstGeom>
        </p:spPr>
        <p:txBody>
          <a:bodyPr wrap="square">
            <a:spAutoFit/>
          </a:bodyPr>
          <a:lstStyle/>
          <a:p>
            <a:r>
              <a:rPr lang="ru-RU" b="1" dirty="0"/>
              <a:t>Мы  не  имеем  права  забывать их героический подвиг,  преданность  присяге,  проявленное  </a:t>
            </a:r>
            <a:endParaRPr lang="ru-RU" b="1" dirty="0" smtClean="0"/>
          </a:p>
          <a:p>
            <a:r>
              <a:rPr lang="ru-RU" b="1" dirty="0"/>
              <a:t>мужество и профессионализм при </a:t>
            </a:r>
            <a:endParaRPr lang="ru-RU" b="1" dirty="0" smtClean="0"/>
          </a:p>
          <a:p>
            <a:r>
              <a:rPr lang="ru-RU" b="1" dirty="0" smtClean="0"/>
              <a:t>исполнении</a:t>
            </a:r>
            <a:r>
              <a:rPr lang="ru-RU" b="1" dirty="0"/>
              <a:t>  служебного долга – ликвидации </a:t>
            </a:r>
            <a:endParaRPr lang="ru-RU" b="1" dirty="0" smtClean="0"/>
          </a:p>
          <a:p>
            <a:r>
              <a:rPr lang="ru-RU" b="1" dirty="0" smtClean="0"/>
              <a:t>последствий</a:t>
            </a:r>
            <a:r>
              <a:rPr lang="ru-RU" b="1" dirty="0"/>
              <a:t>  аварии  на  Чернобыльской  </a:t>
            </a:r>
            <a:endParaRPr lang="ru-RU" b="1" dirty="0" smtClean="0"/>
          </a:p>
          <a:p>
            <a:r>
              <a:rPr lang="ru-RU" b="1" dirty="0" smtClean="0"/>
              <a:t>АЭС</a:t>
            </a:r>
            <a:r>
              <a:rPr lang="ru-RU" b="1" dirty="0"/>
              <a:t>. Герои – чернобыльцы, ваш </a:t>
            </a:r>
            <a:r>
              <a:rPr lang="ru-RU" b="1" dirty="0" smtClean="0"/>
              <a:t>подвиг</a:t>
            </a:r>
          </a:p>
          <a:p>
            <a:r>
              <a:rPr lang="ru-RU" b="1" dirty="0" smtClean="0"/>
              <a:t> </a:t>
            </a:r>
            <a:r>
              <a:rPr lang="ru-RU" b="1" dirty="0"/>
              <a:t>неоценим для всего человечества. </a:t>
            </a:r>
            <a:endParaRPr lang="ru-RU" b="1" dirty="0" smtClean="0"/>
          </a:p>
          <a:p>
            <a:r>
              <a:rPr lang="ru-RU" b="1" dirty="0"/>
              <a:t> </a:t>
            </a:r>
            <a:r>
              <a:rPr lang="ru-RU" b="1" dirty="0" smtClean="0"/>
              <a:t>                             </a:t>
            </a:r>
            <a:r>
              <a:rPr lang="ru-RU" b="1" dirty="0"/>
              <a:t>Героям, отдавшим свои жизни, </a:t>
            </a:r>
            <a:r>
              <a:rPr lang="ru-RU" b="1" dirty="0" smtClean="0"/>
              <a:t>-</a:t>
            </a:r>
            <a:endParaRPr lang="ru-RU" b="1" dirty="0"/>
          </a:p>
        </p:txBody>
      </p:sp>
    </p:spTree>
    <p:extLst>
      <p:ext uri="{BB962C8B-B14F-4D97-AF65-F5344CB8AC3E}">
        <p14:creationId xmlns:p14="http://schemas.microsoft.com/office/powerpoint/2010/main" val="5745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23" y="3853052"/>
            <a:ext cx="4325997" cy="27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19672" y="0"/>
            <a:ext cx="5937319" cy="523220"/>
          </a:xfrm>
          <a:prstGeom prst="rect">
            <a:avLst/>
          </a:prstGeom>
        </p:spPr>
        <p:txBody>
          <a:bodyPr wrap="square">
            <a:spAutoFit/>
          </a:bodyPr>
          <a:lstStyle/>
          <a:p>
            <a:r>
              <a:rPr lang="ru-RU" sz="2800" b="1" dirty="0">
                <a:ln>
                  <a:solidFill>
                    <a:srgbClr val="FFFF00"/>
                  </a:solidFill>
                </a:ln>
              </a:rPr>
              <a:t>Возле Чернобыля 28 лет спустя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91" y="782926"/>
            <a:ext cx="4196639" cy="271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24" y="3841074"/>
            <a:ext cx="4386607" cy="293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67" y="782926"/>
            <a:ext cx="425447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779624"/>
            <a:ext cx="4026796" cy="271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8450" y="741634"/>
            <a:ext cx="4189747" cy="28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8450" y="3853052"/>
            <a:ext cx="416239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9880" y="3853052"/>
            <a:ext cx="4218317" cy="292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Рисунок 14" descr="15.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724" y="741634"/>
            <a:ext cx="8942276" cy="603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44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barn(inVertical)">
                                      <p:cBhvr>
                                        <p:cTn id="21" dur="500"/>
                                        <p:tgtEl>
                                          <p:spTgt spid="10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wipe(down)">
                                      <p:cBhvr>
                                        <p:cTn id="26" dur="5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circle(in)">
                                      <p:cBhvr>
                                        <p:cTn id="31" dur="20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Effect transition="in" filter="wipe(down)">
                                      <p:cBhvr>
                                        <p:cTn id="36" dur="500"/>
                                        <p:tgtEl>
                                          <p:spTgt spid="103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animEffect transition="in" filter="fade">
                                      <p:cBhvr>
                                        <p:cTn id="41" dur="1000"/>
                                        <p:tgtEl>
                                          <p:spTgt spid="1027"/>
                                        </p:tgtEl>
                                      </p:cBhvr>
                                    </p:animEffect>
                                    <p:anim calcmode="lin" valueType="num">
                                      <p:cBhvr>
                                        <p:cTn id="42" dur="1000" fill="hold"/>
                                        <p:tgtEl>
                                          <p:spTgt spid="1027"/>
                                        </p:tgtEl>
                                        <p:attrNameLst>
                                          <p:attrName>ppt_x</p:attrName>
                                        </p:attrNameLst>
                                      </p:cBhvr>
                                      <p:tavLst>
                                        <p:tav tm="0">
                                          <p:val>
                                            <p:strVal val="#ppt_x"/>
                                          </p:val>
                                        </p:tav>
                                        <p:tav tm="100000">
                                          <p:val>
                                            <p:strVal val="#ppt_x"/>
                                          </p:val>
                                        </p:tav>
                                      </p:tavLst>
                                    </p:anim>
                                    <p:anim calcmode="lin" valueType="num">
                                      <p:cBhvr>
                                        <p:cTn id="4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1000"/>
                                        <p:tgtEl>
                                          <p:spTgt spid="1028"/>
                                        </p:tgtEl>
                                      </p:cBhvr>
                                    </p:animEffect>
                                    <p:anim calcmode="lin" valueType="num">
                                      <p:cBhvr>
                                        <p:cTn id="49" dur="1000" fill="hold"/>
                                        <p:tgtEl>
                                          <p:spTgt spid="1028"/>
                                        </p:tgtEl>
                                        <p:attrNameLst>
                                          <p:attrName>ppt_x</p:attrName>
                                        </p:attrNameLst>
                                      </p:cBhvr>
                                      <p:tavLst>
                                        <p:tav tm="0">
                                          <p:val>
                                            <p:strVal val="#ppt_x"/>
                                          </p:val>
                                        </p:tav>
                                        <p:tav tm="100000">
                                          <p:val>
                                            <p:strVal val="#ppt_x"/>
                                          </p:val>
                                        </p:tav>
                                      </p:tavLst>
                                    </p:anim>
                                    <p:anim calcmode="lin" valueType="num">
                                      <p:cBhvr>
                                        <p:cTn id="5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138hpy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40914"/>
            <a:ext cx="4075190" cy="31075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 name="Picture 9" descr="chernobyl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400" y="1755869"/>
            <a:ext cx="4193782" cy="30562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125631"/>
            <a:ext cx="8641654" cy="1477328"/>
          </a:xfrm>
          <a:prstGeom prst="rect">
            <a:avLst/>
          </a:prstGeom>
        </p:spPr>
        <p:txBody>
          <a:bodyPr wrap="square">
            <a:spAutoFit/>
          </a:bodyPr>
          <a:lstStyle/>
          <a:p>
            <a:r>
              <a:rPr lang="ru-RU" b="1" i="1" dirty="0" smtClean="0"/>
              <a:t>Через </a:t>
            </a:r>
            <a:r>
              <a:rPr lang="ru-RU" b="1" i="1" dirty="0"/>
              <a:t>год после аварии 1000 человек вернулись в свои бывшие дома, из-за этого их прозвали </a:t>
            </a:r>
            <a:r>
              <a:rPr lang="ru-RU" b="1" i="1" dirty="0" err="1"/>
              <a:t>самоселами</a:t>
            </a:r>
            <a:r>
              <a:rPr lang="ru-RU" b="1" i="1" dirty="0"/>
              <a:t>. Некоторые из них живут в селах даже одни. Всего на сегодняшний день </a:t>
            </a:r>
            <a:r>
              <a:rPr lang="ru-RU" b="1" i="1" dirty="0" err="1"/>
              <a:t>самоселов</a:t>
            </a:r>
            <a:r>
              <a:rPr lang="ru-RU" b="1" i="1" dirty="0"/>
              <a:t> осталось около 300 – средний возраст от 60 и выше, к ним ездит почтальон, раз в месяц осматривает врач, администрация зоны платит пенсию. </a:t>
            </a:r>
            <a:endParaRPr lang="ru-RU" b="1" dirty="0"/>
          </a:p>
        </p:txBody>
      </p:sp>
      <p:pic>
        <p:nvPicPr>
          <p:cNvPr id="3" name="Picture 6" descr="0138qhw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957" y="3523991"/>
            <a:ext cx="4833570" cy="33569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3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ahooeu.ru/uploads/posts/2013-07/1375042015_429877_html_m3d0bbc4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5" y="3645025"/>
            <a:ext cx="4342477" cy="31024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260649"/>
            <a:ext cx="8712968" cy="3693319"/>
          </a:xfrm>
          <a:prstGeom prst="rect">
            <a:avLst/>
          </a:prstGeom>
        </p:spPr>
        <p:txBody>
          <a:bodyPr wrap="square">
            <a:spAutoFit/>
          </a:bodyPr>
          <a:lstStyle/>
          <a:p>
            <a:r>
              <a:rPr lang="ru-RU" b="1" u="sng" dirty="0">
                <a:solidFill>
                  <a:srgbClr val="FFFF00"/>
                </a:solidFill>
                <a:effectLst>
                  <a:outerShdw blurRad="38100" dist="38100" dir="2700000" algn="tl">
                    <a:srgbClr val="000000">
                      <a:alpha val="43137"/>
                    </a:srgbClr>
                  </a:outerShdw>
                </a:effectLst>
              </a:rPr>
              <a:t>Чернобыльская зона отчуждения сегодня.</a:t>
            </a:r>
          </a:p>
          <a:p>
            <a:r>
              <a:rPr lang="ru-RU" b="1" i="1" dirty="0">
                <a:solidFill>
                  <a:srgbClr val="FFFF00"/>
                </a:solidFill>
                <a:effectLst>
                  <a:outerShdw blurRad="38100" dist="38100" dir="2700000" algn="tl">
                    <a:srgbClr val="000000">
                      <a:alpha val="43137"/>
                    </a:srgbClr>
                  </a:outerShdw>
                </a:effectLst>
              </a:rPr>
              <a:t>На сегодняшний день здесь трудится порядка 6000 человек, которые приехали сюда со всей территории Украины. Трудятся они посменно – 15 дней находятся в зоне, 15 дней – за ее пределами. В зону их привозит из Славутича специальная электричка. В самом Чернобыле расположены только общежития </a:t>
            </a:r>
            <a:r>
              <a:rPr lang="ru-RU" b="1" i="1" dirty="0" smtClean="0">
                <a:solidFill>
                  <a:srgbClr val="FFFF00"/>
                </a:solidFill>
                <a:effectLst>
                  <a:outerShdw blurRad="38100" dist="38100" dir="2700000" algn="tl">
                    <a:srgbClr val="000000">
                      <a:alpha val="43137"/>
                    </a:srgbClr>
                  </a:outerShdw>
                </a:effectLst>
              </a:rPr>
              <a:t>работников</a:t>
            </a:r>
            <a:r>
              <a:rPr lang="ru-RU" b="1" i="1" dirty="0">
                <a:solidFill>
                  <a:srgbClr val="FFFF00"/>
                </a:solidFill>
                <a:effectLst>
                  <a:outerShdw blurRad="38100" dist="38100" dir="2700000" algn="tl">
                    <a:srgbClr val="000000">
                      <a:alpha val="43137"/>
                    </a:srgbClr>
                  </a:outerShdw>
                </a:effectLst>
              </a:rPr>
              <a:t>. Официально жить на территории зоны </a:t>
            </a:r>
            <a:r>
              <a:rPr lang="ru-RU" b="1" i="1" dirty="0" smtClean="0">
                <a:solidFill>
                  <a:srgbClr val="FFFF00"/>
                </a:solidFill>
                <a:effectLst>
                  <a:outerShdw blurRad="38100" dist="38100" dir="2700000" algn="tl">
                    <a:srgbClr val="000000">
                      <a:alpha val="43137"/>
                    </a:srgbClr>
                  </a:outerShdw>
                </a:effectLst>
              </a:rPr>
              <a:t>запрещено. Также </a:t>
            </a:r>
            <a:r>
              <a:rPr lang="ru-RU" b="1" i="1" dirty="0">
                <a:solidFill>
                  <a:srgbClr val="FFFF00"/>
                </a:solidFill>
                <a:effectLst>
                  <a:outerShdw blurRad="38100" dist="38100" dir="2700000" algn="tl">
                    <a:srgbClr val="000000">
                      <a:alpha val="43137"/>
                    </a:srgbClr>
                  </a:outerShdw>
                </a:effectLst>
              </a:rPr>
              <a:t>на территории </a:t>
            </a:r>
            <a:r>
              <a:rPr lang="ru-RU" b="1" i="1" dirty="0" smtClean="0">
                <a:solidFill>
                  <a:srgbClr val="FFFF00"/>
                </a:solidFill>
                <a:effectLst>
                  <a:outerShdw blurRad="38100" dist="38100" dir="2700000" algn="tl">
                    <a:srgbClr val="000000">
                      <a:alpha val="43137"/>
                    </a:srgbClr>
                  </a:outerShdw>
                </a:effectLst>
              </a:rPr>
              <a:t>действует </a:t>
            </a:r>
            <a:r>
              <a:rPr lang="ru-RU" b="1" i="1" dirty="0">
                <a:solidFill>
                  <a:srgbClr val="FFFF00"/>
                </a:solidFill>
                <a:effectLst>
                  <a:outerShdw blurRad="38100" dist="38100" dir="2700000" algn="tl">
                    <a:srgbClr val="000000">
                      <a:alpha val="43137"/>
                    </a:srgbClr>
                  </a:outerShdw>
                </a:effectLst>
              </a:rPr>
              <a:t>130 организаций, 30 из них крупные – это сама ЧАЭС, </a:t>
            </a:r>
            <a:r>
              <a:rPr lang="ru-RU" b="1" i="1" dirty="0" smtClean="0">
                <a:solidFill>
                  <a:srgbClr val="FFFF00"/>
                </a:solidFill>
                <a:effectLst>
                  <a:outerShdw blurRad="38100" dist="38100" dir="2700000" algn="tl">
                    <a:srgbClr val="000000">
                      <a:alpha val="43137"/>
                    </a:srgbClr>
                  </a:outerShdw>
                </a:effectLst>
              </a:rPr>
              <a:t>Чернобыль  лес </a:t>
            </a:r>
            <a:r>
              <a:rPr lang="ru-RU" b="1" i="1" dirty="0">
                <a:solidFill>
                  <a:srgbClr val="FFFF00"/>
                </a:solidFill>
                <a:effectLst>
                  <a:outerShdw blurRad="38100" dist="38100" dir="2700000" algn="tl">
                    <a:srgbClr val="000000">
                      <a:alpha val="43137"/>
                    </a:srgbClr>
                  </a:outerShdw>
                </a:effectLst>
              </a:rPr>
              <a:t>(заведует всеми насаждениями), </a:t>
            </a:r>
            <a:r>
              <a:rPr lang="ru-RU" b="1" i="1" dirty="0" smtClean="0">
                <a:solidFill>
                  <a:srgbClr val="FFFF00"/>
                </a:solidFill>
                <a:effectLst>
                  <a:outerShdw blurRad="38100" dist="38100" dir="2700000" algn="tl">
                    <a:srgbClr val="000000">
                      <a:alpha val="43137"/>
                    </a:srgbClr>
                  </a:outerShdw>
                </a:effectLst>
              </a:rPr>
              <a:t>Чернобыль сервис </a:t>
            </a:r>
            <a:r>
              <a:rPr lang="ru-RU" b="1" i="1" dirty="0">
                <a:solidFill>
                  <a:srgbClr val="FFFF00"/>
                </a:solidFill>
                <a:effectLst>
                  <a:outerShdw blurRad="38100" dist="38100" dir="2700000" algn="tl">
                    <a:srgbClr val="000000">
                      <a:alpha val="43137"/>
                    </a:srgbClr>
                  </a:outerShdw>
                </a:effectLst>
              </a:rPr>
              <a:t>(коммунальное обслуживание), </a:t>
            </a:r>
            <a:r>
              <a:rPr lang="ru-RU" b="1" i="1" dirty="0" smtClean="0">
                <a:solidFill>
                  <a:srgbClr val="FFFF00"/>
                </a:solidFill>
                <a:effectLst>
                  <a:outerShdw blurRad="38100" dist="38100" dir="2700000" algn="tl">
                    <a:srgbClr val="000000">
                      <a:alpha val="43137"/>
                    </a:srgbClr>
                  </a:outerShdw>
                </a:effectLst>
              </a:rPr>
              <a:t>Чернобыль металл </a:t>
            </a:r>
            <a:r>
              <a:rPr lang="ru-RU" b="1" i="1" dirty="0">
                <a:solidFill>
                  <a:srgbClr val="FFFF00"/>
                </a:solidFill>
                <a:effectLst>
                  <a:outerShdw blurRad="38100" dist="38100" dir="2700000" algn="tl">
                    <a:srgbClr val="000000">
                      <a:alpha val="43137"/>
                    </a:srgbClr>
                  </a:outerShdw>
                </a:effectLst>
              </a:rPr>
              <a:t>(дезактивация и утилизация металла) и другие. Имеется несколько главных объектов </a:t>
            </a:r>
            <a:r>
              <a:rPr lang="ru-RU" b="1" i="1" dirty="0" smtClean="0">
                <a:solidFill>
                  <a:srgbClr val="FFFF00"/>
                </a:solidFill>
                <a:effectLst>
                  <a:outerShdw blurRad="38100" dist="38100" dir="2700000" algn="tl">
                    <a:srgbClr val="000000">
                      <a:alpha val="43137"/>
                    </a:srgbClr>
                  </a:outerShdw>
                </a:effectLst>
              </a:rPr>
              <a:t>–хранилище </a:t>
            </a:r>
            <a:r>
              <a:rPr lang="ru-RU" b="1" i="1" dirty="0">
                <a:solidFill>
                  <a:srgbClr val="FFFF00"/>
                </a:solidFill>
                <a:effectLst>
                  <a:outerShdw blurRad="38100" dist="38100" dir="2700000" algn="tl">
                    <a:srgbClr val="000000">
                      <a:alpha val="43137"/>
                    </a:srgbClr>
                  </a:outerShdw>
                </a:effectLst>
              </a:rPr>
              <a:t>отработанного ядерного топлива (ХОЯТ), строящееся захоронение для ядерных отходов со всей </a:t>
            </a:r>
            <a:r>
              <a:rPr lang="ru-RU" b="1" i="1" dirty="0" smtClean="0">
                <a:solidFill>
                  <a:srgbClr val="FFFF00"/>
                </a:solidFill>
                <a:effectLst>
                  <a:outerShdw blurRad="38100" dist="38100" dir="2700000" algn="tl">
                    <a:srgbClr val="000000">
                      <a:alpha val="43137"/>
                    </a:srgbClr>
                  </a:outerShdw>
                </a:effectLst>
              </a:rPr>
              <a:t>Украины</a:t>
            </a:r>
            <a:r>
              <a:rPr lang="ru-RU" sz="1600" b="1" i="1" dirty="0" smtClean="0">
                <a:solidFill>
                  <a:srgbClr val="FFFF00"/>
                </a:solidFill>
                <a:effectLst>
                  <a:outerShdw blurRad="38100" dist="38100" dir="2700000" algn="tl">
                    <a:srgbClr val="000000">
                      <a:alpha val="43137"/>
                    </a:srgbClr>
                  </a:outerShdw>
                </a:effectLst>
              </a:rPr>
              <a:t>. </a:t>
            </a:r>
            <a:endParaRPr lang="ru-RU" sz="1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809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endParaRPr lang="ru-RU" dirty="0"/>
          </a:p>
        </p:txBody>
      </p:sp>
      <p:sp>
        <p:nvSpPr>
          <p:cNvPr id="3" name="Заголовок 2"/>
          <p:cNvSpPr>
            <a:spLocks noGrp="1"/>
          </p:cNvSpPr>
          <p:nvPr>
            <p:ph type="title"/>
          </p:nvPr>
        </p:nvSpPr>
        <p:spPr>
          <a:xfrm>
            <a:off x="1259632" y="332656"/>
            <a:ext cx="6480720" cy="936104"/>
          </a:xfrm>
        </p:spPr>
        <p:txBody>
          <a:bodyPr>
            <a:normAutofit fontScale="90000"/>
          </a:bodyPr>
          <a:lstStyle/>
          <a:p>
            <a:r>
              <a:rPr lang="ru-RU" dirty="0" err="1" smtClean="0">
                <a:solidFill>
                  <a:schemeClr val="bg1"/>
                </a:solidFill>
              </a:rPr>
              <a:t>Чернобылевская</a:t>
            </a:r>
            <a:r>
              <a:rPr lang="ru-RU" dirty="0" smtClean="0">
                <a:solidFill>
                  <a:schemeClr val="bg1"/>
                </a:solidFill>
              </a:rPr>
              <a:t> АЭС</a:t>
            </a:r>
            <a:br>
              <a:rPr lang="ru-RU" dirty="0" smtClean="0">
                <a:solidFill>
                  <a:schemeClr val="bg1"/>
                </a:solidFill>
              </a:rPr>
            </a:br>
            <a:r>
              <a:rPr lang="ru-RU" dirty="0" smtClean="0">
                <a:solidFill>
                  <a:schemeClr val="bg1"/>
                </a:solidFill>
              </a:rPr>
              <a:t>Наземная </a:t>
            </a:r>
            <a:r>
              <a:rPr lang="ru-RU" dirty="0">
                <a:solidFill>
                  <a:schemeClr val="bg1"/>
                </a:solidFill>
              </a:rPr>
              <a:t>часть – с </a:t>
            </a:r>
            <a:r>
              <a:rPr lang="ru-RU" sz="2700" dirty="0">
                <a:solidFill>
                  <a:schemeClr val="bg1"/>
                </a:solidFill>
              </a:rPr>
              <a:t>9 </a:t>
            </a:r>
            <a:r>
              <a:rPr lang="ru-RU" dirty="0">
                <a:solidFill>
                  <a:schemeClr val="bg1"/>
                </a:solidFill>
              </a:rPr>
              <a:t>этажный дом.</a:t>
            </a:r>
            <a:r>
              <a:rPr lang="ru-RU" sz="800" dirty="0">
                <a:solidFill>
                  <a:schemeClr val="bg1"/>
                </a:solidFill>
              </a:rPr>
              <a:t> </a:t>
            </a:r>
            <a:br>
              <a:rPr lang="ru-RU" sz="800" dirty="0">
                <a:solidFill>
                  <a:schemeClr val="bg1"/>
                </a:solidFill>
              </a:rPr>
            </a:br>
            <a:endParaRPr lang="ru-RU" dirty="0">
              <a:solidFill>
                <a:schemeClr val="bg1"/>
              </a:solidFill>
            </a:endParaRPr>
          </a:p>
        </p:txBody>
      </p:sp>
      <p:pic>
        <p:nvPicPr>
          <p:cNvPr id="5" name="Picture 2" descr="чб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38" y="1618900"/>
            <a:ext cx="500296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data.photo.sibnet.ru/upload/imggreat/131816279375.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0750" y="1692024"/>
            <a:ext cx="2863697"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0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1508"/>
                                        </p:tgtEl>
                                        <p:attrNameLst>
                                          <p:attrName>style.visibility</p:attrName>
                                        </p:attrNameLst>
                                      </p:cBhvr>
                                      <p:to>
                                        <p:strVal val="visible"/>
                                      </p:to>
                                    </p:set>
                                    <p:anim calcmode="lin" valueType="num">
                                      <p:cBhvr>
                                        <p:cTn id="21" dur="1000" fill="hold"/>
                                        <p:tgtEl>
                                          <p:spTgt spid="21508"/>
                                        </p:tgtEl>
                                        <p:attrNameLst>
                                          <p:attrName>ppt_w</p:attrName>
                                        </p:attrNameLst>
                                      </p:cBhvr>
                                      <p:tavLst>
                                        <p:tav tm="0">
                                          <p:val>
                                            <p:fltVal val="0"/>
                                          </p:val>
                                        </p:tav>
                                        <p:tav tm="100000">
                                          <p:val>
                                            <p:strVal val="#ppt_w"/>
                                          </p:val>
                                        </p:tav>
                                      </p:tavLst>
                                    </p:anim>
                                    <p:anim calcmode="lin" valueType="num">
                                      <p:cBhvr>
                                        <p:cTn id="22" dur="1000" fill="hold"/>
                                        <p:tgtEl>
                                          <p:spTgt spid="21508"/>
                                        </p:tgtEl>
                                        <p:attrNameLst>
                                          <p:attrName>ppt_h</p:attrName>
                                        </p:attrNameLst>
                                      </p:cBhvr>
                                      <p:tavLst>
                                        <p:tav tm="0">
                                          <p:val>
                                            <p:fltVal val="0"/>
                                          </p:val>
                                        </p:tav>
                                        <p:tav tm="100000">
                                          <p:val>
                                            <p:strVal val="#ppt_h"/>
                                          </p:val>
                                        </p:tav>
                                      </p:tavLst>
                                    </p:anim>
                                    <p:anim calcmode="lin" valueType="num">
                                      <p:cBhvr>
                                        <p:cTn id="23" dur="1000" fill="hold"/>
                                        <p:tgtEl>
                                          <p:spTgt spid="21508"/>
                                        </p:tgtEl>
                                        <p:attrNameLst>
                                          <p:attrName>style.rotation</p:attrName>
                                        </p:attrNameLst>
                                      </p:cBhvr>
                                      <p:tavLst>
                                        <p:tav tm="0">
                                          <p:val>
                                            <p:fltVal val="90"/>
                                          </p:val>
                                        </p:tav>
                                        <p:tav tm="100000">
                                          <p:val>
                                            <p:fltVal val="0"/>
                                          </p:val>
                                        </p:tav>
                                      </p:tavLst>
                                    </p:anim>
                                    <p:animEffect transition="in" filter="fade">
                                      <p:cBhvr>
                                        <p:cTn id="24"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Памятник ликвидаторам аварии на Чернобыльской АЭ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24" y="116632"/>
            <a:ext cx="9753600" cy="72961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052736"/>
            <a:ext cx="9322440" cy="2985433"/>
          </a:xfrm>
          <a:prstGeom prst="rect">
            <a:avLst/>
          </a:prstGeom>
          <a:noFill/>
          <a:scene3d>
            <a:camera prst="perspectiveContrastingRightFacing"/>
            <a:lightRig rig="threePt" dir="t"/>
          </a:scene3d>
          <a:sp3d>
            <a:bevelT/>
          </a:sp3d>
        </p:spPr>
        <p:txBody>
          <a:bodyPr wrap="square" lIns="91440" tIns="45720" rIns="91440" bIns="45720">
            <a:spAutoFit/>
          </a:bodyPr>
          <a:lstStyle/>
          <a:p>
            <a:pPr algn="ctr"/>
            <a:r>
              <a:rPr lang="ru-RU" sz="4400" b="1" dirty="0" smtClean="0">
                <a:ln w="18415" cmpd="sng">
                  <a:solidFill>
                    <a:srgbClr val="FFFFFF"/>
                  </a:solidFill>
                  <a:prstDash val="solid"/>
                </a:ln>
                <a:solidFill>
                  <a:srgbClr val="0000FF"/>
                </a:solidFill>
                <a:effectLst>
                  <a:outerShdw blurRad="63500" dir="3600000" algn="tl" rotWithShape="0">
                    <a:srgbClr val="000000">
                      <a:alpha val="70000"/>
                    </a:srgbClr>
                  </a:outerShdw>
                </a:effectLst>
              </a:rPr>
              <a:t>Помните </a:t>
            </a:r>
            <a:r>
              <a:rPr lang="ru-RU" sz="4800" b="1" dirty="0" smtClean="0">
                <a:ln w="18415" cmpd="sng">
                  <a:solidFill>
                    <a:srgbClr val="FFFFFF"/>
                  </a:solidFill>
                  <a:prstDash val="solid"/>
                </a:ln>
                <a:solidFill>
                  <a:srgbClr val="0000FF"/>
                </a:solidFill>
                <a:effectLst>
                  <a:outerShdw blurRad="63500" dir="3600000" algn="tl" rotWithShape="0">
                    <a:srgbClr val="000000">
                      <a:alpha val="70000"/>
                    </a:srgbClr>
                  </a:outerShdw>
                </a:effectLst>
              </a:rPr>
              <a:t>Чернобыль!</a:t>
            </a:r>
          </a:p>
          <a:p>
            <a:pPr algn="ctr"/>
            <a:r>
              <a:rPr lang="ru-RU" sz="4800" b="1" cap="none" spc="0" dirty="0" smtClean="0">
                <a:ln w="18415" cmpd="sng">
                  <a:solidFill>
                    <a:srgbClr val="FFFFFF"/>
                  </a:solidFill>
                  <a:prstDash val="solid"/>
                </a:ln>
                <a:solidFill>
                  <a:srgbClr val="0000FF"/>
                </a:solidFill>
                <a:effectLst>
                  <a:outerShdw blurRad="63500" dir="3600000" algn="tl" rotWithShape="0">
                    <a:srgbClr val="000000">
                      <a:alpha val="70000"/>
                    </a:srgbClr>
                  </a:outerShdw>
                </a:effectLst>
              </a:rPr>
              <a:t>Не дайте повториться где-нибудь</a:t>
            </a:r>
          </a:p>
          <a:p>
            <a:pPr algn="ctr"/>
            <a:r>
              <a:rPr lang="ru-RU" sz="4400" b="1" dirty="0" smtClean="0">
                <a:ln w="18415" cmpd="sng">
                  <a:solidFill>
                    <a:srgbClr val="FFFFFF"/>
                  </a:solidFill>
                  <a:prstDash val="solid"/>
                </a:ln>
                <a:solidFill>
                  <a:srgbClr val="0000FF"/>
                </a:solidFill>
                <a:effectLst>
                  <a:outerShdw blurRad="63500" dir="3600000" algn="tl" rotWithShape="0">
                    <a:srgbClr val="000000">
                      <a:alpha val="70000"/>
                    </a:srgbClr>
                  </a:outerShdw>
                </a:effectLst>
              </a:rPr>
              <a:t>на земле другому Чернобылю!</a:t>
            </a:r>
            <a:endParaRPr lang="ru-RU" sz="4400" b="1" cap="none" spc="0" dirty="0">
              <a:ln w="18415" cmpd="sng">
                <a:solidFill>
                  <a:srgbClr val="FFFFFF"/>
                </a:solidFill>
                <a:prstDash val="solid"/>
              </a:ln>
              <a:solidFill>
                <a:srgbClr val="0000FF"/>
              </a:solidFill>
              <a:effectLst>
                <a:outerShdw blurRad="63500" dir="3600000" algn="tl" rotWithShape="0">
                  <a:srgbClr val="000000">
                    <a:alpha val="70000"/>
                  </a:srgbClr>
                </a:outerShdw>
              </a:effectLst>
            </a:endParaRPr>
          </a:p>
        </p:txBody>
      </p:sp>
      <p:sp>
        <p:nvSpPr>
          <p:cNvPr id="6" name="TextBox 5"/>
          <p:cNvSpPr txBox="1"/>
          <p:nvPr/>
        </p:nvSpPr>
        <p:spPr>
          <a:xfrm>
            <a:off x="5797956" y="5959781"/>
            <a:ext cx="3346044" cy="923330"/>
          </a:xfrm>
          <a:prstGeom prst="rect">
            <a:avLst/>
          </a:prstGeom>
          <a:noFill/>
        </p:spPr>
        <p:txBody>
          <a:bodyPr wrap="none" rtlCol="0">
            <a:spAutoFit/>
          </a:bodyPr>
          <a:lstStyle/>
          <a:p>
            <a:pPr algn="ctr"/>
            <a:r>
              <a:rPr lang="ru-RU" dirty="0" smtClean="0">
                <a:solidFill>
                  <a:schemeClr val="bg1"/>
                </a:solidFill>
              </a:rPr>
              <a:t>МБОУ Александровская СОШ</a:t>
            </a:r>
          </a:p>
          <a:p>
            <a:pPr algn="ctr"/>
            <a:r>
              <a:rPr lang="ru-RU" dirty="0" smtClean="0">
                <a:solidFill>
                  <a:schemeClr val="bg1"/>
                </a:solidFill>
              </a:rPr>
              <a:t>Учитель ОБЖ</a:t>
            </a:r>
          </a:p>
          <a:p>
            <a:pPr algn="ctr"/>
            <a:r>
              <a:rPr lang="ru-RU" dirty="0" smtClean="0">
                <a:solidFill>
                  <a:schemeClr val="bg1"/>
                </a:solidFill>
              </a:rPr>
              <a:t>ВОЙТЕНКОВА Н. К.</a:t>
            </a:r>
            <a:endParaRPr lang="ru-RU" dirty="0">
              <a:solidFill>
                <a:schemeClr val="bg1"/>
              </a:solidFill>
            </a:endParaRPr>
          </a:p>
        </p:txBody>
      </p:sp>
    </p:spTree>
    <p:extLst>
      <p:ext uri="{BB962C8B-B14F-4D97-AF65-F5344CB8AC3E}">
        <p14:creationId xmlns:p14="http://schemas.microsoft.com/office/powerpoint/2010/main" val="21933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31640" y="332656"/>
            <a:ext cx="6552728" cy="792088"/>
          </a:xfrm>
        </p:spPr>
        <p:txBody>
          <a:bodyPr>
            <a:noAutofit/>
          </a:bodyPr>
          <a:lstStyle/>
          <a:p>
            <a:r>
              <a:rPr lang="ru-RU" dirty="0">
                <a:solidFill>
                  <a:schemeClr val="bg1"/>
                </a:solidFill>
              </a:rPr>
              <a:t>Подземная часть АЭС – </a:t>
            </a:r>
            <a:r>
              <a:rPr lang="ru-RU" sz="2800" dirty="0">
                <a:solidFill>
                  <a:schemeClr val="bg1"/>
                </a:solidFill>
              </a:rPr>
              <a:t>9</a:t>
            </a:r>
            <a:r>
              <a:rPr lang="ru-RU" dirty="0">
                <a:solidFill>
                  <a:schemeClr val="bg1"/>
                </a:solidFill>
              </a:rPr>
              <a:t> подземных этажей.</a:t>
            </a:r>
            <a:br>
              <a:rPr lang="ru-RU" dirty="0">
                <a:solidFill>
                  <a:schemeClr val="bg1"/>
                </a:solidFill>
              </a:rPr>
            </a:br>
            <a:endParaRPr lang="ru-RU" dirty="0">
              <a:solidFill>
                <a:schemeClr val="bg1"/>
              </a:solidFill>
            </a:endParaRPr>
          </a:p>
        </p:txBody>
      </p:sp>
      <p:pic>
        <p:nvPicPr>
          <p:cNvPr id="4" name="Picture 2" descr="чб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56792"/>
            <a:ext cx="7272808" cy="44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84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179512" y="116632"/>
            <a:ext cx="8784976" cy="4581128"/>
          </a:xfrm>
          <a:prstGeom prst="rect">
            <a:avLst/>
          </a:prstGeom>
        </p:spPr>
        <p:txBody>
          <a:bodyPr/>
          <a:lstStyle/>
          <a:p>
            <a:r>
              <a:rPr lang="ru-RU" sz="2400" b="1" dirty="0" smtClean="0">
                <a:solidFill>
                  <a:schemeClr val="bg2"/>
                </a:solidFill>
              </a:rPr>
              <a:t>   </a:t>
            </a:r>
            <a:r>
              <a:rPr lang="ru-RU" b="1" dirty="0" smtClean="0">
                <a:solidFill>
                  <a:srgbClr val="FFFF00"/>
                </a:solidFill>
              </a:rPr>
              <a:t>26 апреля </a:t>
            </a:r>
            <a:r>
              <a:rPr lang="ru-RU" dirty="0" smtClean="0">
                <a:solidFill>
                  <a:srgbClr val="FFFF00"/>
                </a:solidFill>
              </a:rPr>
              <a:t>в </a:t>
            </a:r>
            <a:r>
              <a:rPr lang="ru-RU" dirty="0">
                <a:solidFill>
                  <a:srgbClr val="FFFF00"/>
                </a:solidFill>
              </a:rPr>
              <a:t>01 час 23 минуты </a:t>
            </a:r>
            <a:r>
              <a:rPr lang="ru-RU" dirty="0" smtClean="0">
                <a:solidFill>
                  <a:srgbClr val="FFFF00"/>
                </a:solidFill>
              </a:rPr>
              <a:t>40 </a:t>
            </a:r>
            <a:r>
              <a:rPr lang="ru-RU" dirty="0">
                <a:solidFill>
                  <a:srgbClr val="FFFF00"/>
                </a:solidFill>
              </a:rPr>
              <a:t>секунд.</a:t>
            </a:r>
          </a:p>
          <a:p>
            <a:pPr eaLnBrk="1" hangingPunct="1">
              <a:buFontTx/>
              <a:buNone/>
            </a:pPr>
            <a:r>
              <a:rPr lang="ru-RU" b="1" dirty="0" smtClean="0">
                <a:solidFill>
                  <a:srgbClr val="FFFF00"/>
                </a:solidFill>
              </a:rPr>
              <a:t> 1986 г. весь мир "вздрогнул" от взрыва энергоблока, прозвучавшего на Чернобыльской АЭС.  Радиационная пыль протянулась "хвостом" через территорию Украины, Белоруссии, 14 областей России и накрыла часть территории Западной Европы</a:t>
            </a:r>
            <a:r>
              <a:rPr lang="ru-RU" sz="2400" b="1" dirty="0" smtClean="0">
                <a:solidFill>
                  <a:schemeClr val="bg2"/>
                </a:solidFill>
              </a:rPr>
              <a:t>. </a:t>
            </a:r>
          </a:p>
        </p:txBody>
      </p:sp>
      <p:pic>
        <p:nvPicPr>
          <p:cNvPr id="3" name="Содержимое 4" descr="9.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a:xfrm>
            <a:off x="1846595" y="2187419"/>
            <a:ext cx="5386191" cy="4141234"/>
          </a:xfrm>
        </p:spPr>
      </p:pic>
      <p:pic>
        <p:nvPicPr>
          <p:cNvPr id="5" name="Picture 45" descr="1161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59938"/>
            <a:ext cx="6440587" cy="4371078"/>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pic>
        <p:nvPicPr>
          <p:cNvPr id="6" name="Picture 37" descr="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63765" y="2838934"/>
            <a:ext cx="842315" cy="12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7" descr="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01817" y="3244754"/>
            <a:ext cx="647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7" descr="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60059" y="3113442"/>
            <a:ext cx="647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3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63765" y="3113443"/>
            <a:ext cx="1071562" cy="96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3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82733" y="2944046"/>
            <a:ext cx="1810638" cy="130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descr="400_F_96967_UOu4EWTPMnbOLHi1p8QrfTPqe6l3MI.jpg">
            <a:hlinkClick r:id="rId6" action="ppaction://hlinksldjump"/>
          </p:cNvPr>
          <p:cNvPicPr>
            <a:picLocks noChangeAspect="1"/>
          </p:cNvPicPr>
          <p:nvPr/>
        </p:nvPicPr>
        <p:blipFill>
          <a:blip r:embed="rId7" cstate="print"/>
          <a:srcRect/>
          <a:stretch>
            <a:fillRect/>
          </a:stretch>
        </p:blipFill>
        <p:spPr>
          <a:xfrm rot="5400000">
            <a:off x="174595" y="253977"/>
            <a:ext cx="793753" cy="714380"/>
          </a:xfrm>
          <a:prstGeom prst="rect">
            <a:avLst/>
          </a:prstGeom>
        </p:spPr>
      </p:pic>
      <p:pic>
        <p:nvPicPr>
          <p:cNvPr id="15" name="Рисунок 14" descr="400_F_96967_UOu4EWTPMnbOLHi1p8QrfTPqe6l3MI.jpg">
            <a:hlinkClick r:id="rId6" action="ppaction://hlinksldjump"/>
          </p:cNvPr>
          <p:cNvPicPr>
            <a:picLocks noChangeAspect="1"/>
          </p:cNvPicPr>
          <p:nvPr/>
        </p:nvPicPr>
        <p:blipFill>
          <a:blip r:embed="rId7" cstate="print"/>
          <a:srcRect/>
          <a:stretch>
            <a:fillRect/>
          </a:stretch>
        </p:blipFill>
        <p:spPr>
          <a:xfrm rot="5400000">
            <a:off x="8204722" y="253977"/>
            <a:ext cx="793753" cy="714380"/>
          </a:xfrm>
          <a:prstGeom prst="rect">
            <a:avLst/>
          </a:prstGeom>
        </p:spPr>
      </p:pic>
    </p:spTree>
    <p:extLst>
      <p:ext uri="{BB962C8B-B14F-4D97-AF65-F5344CB8AC3E}">
        <p14:creationId xmlns:p14="http://schemas.microsoft.com/office/powerpoint/2010/main" val="32783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074">
                                            <p:txEl>
                                              <p:pRg st="0" end="0"/>
                                            </p:txEl>
                                          </p:spTgt>
                                        </p:tgtEl>
                                        <p:attrNameLst>
                                          <p:attrName>style.visibility</p:attrName>
                                        </p:attrNameLst>
                                      </p:cBhvr>
                                      <p:to>
                                        <p:strVal val="visible"/>
                                      </p:to>
                                    </p:set>
                                    <p:anim calcmode="lin" valueType="num">
                                      <p:cBhvr>
                                        <p:cTn id="36" dur="1000" fill="hold"/>
                                        <p:tgtEl>
                                          <p:spTgt spid="3074">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3074">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3074">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307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074">
                                            <p:txEl>
                                              <p:pRg st="1" end="1"/>
                                            </p:txEl>
                                          </p:spTgt>
                                        </p:tgtEl>
                                        <p:attrNameLst>
                                          <p:attrName>style.visibility</p:attrName>
                                        </p:attrNameLst>
                                      </p:cBhvr>
                                      <p:to>
                                        <p:strVal val="visible"/>
                                      </p:to>
                                    </p:set>
                                    <p:anim calcmode="lin" valueType="num">
                                      <p:cBhvr>
                                        <p:cTn id="44" dur="1000" fill="hold"/>
                                        <p:tgtEl>
                                          <p:spTgt spid="3074">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3074">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3074">
                                            <p:txEl>
                                              <p:pRg st="1" end="1"/>
                                            </p:txEl>
                                          </p:spTgt>
                                        </p:tgtEl>
                                        <p:attrNameLst>
                                          <p:attrName>style.rotation</p:attrName>
                                        </p:attrNameLst>
                                      </p:cBhvr>
                                      <p:tavLst>
                                        <p:tav tm="0">
                                          <p:val>
                                            <p:fltVal val="90"/>
                                          </p:val>
                                        </p:tav>
                                        <p:tav tm="100000">
                                          <p:val>
                                            <p:fltVal val="0"/>
                                          </p:val>
                                        </p:tav>
                                      </p:tavLst>
                                    </p:anim>
                                    <p:animEffect transition="in" filter="fade">
                                      <p:cBhvr>
                                        <p:cTn id="47" dur="1000"/>
                                        <p:tgtEl>
                                          <p:spTgt spid="3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kadri_7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451" y="1831640"/>
            <a:ext cx="5387957" cy="4176464"/>
          </a:xfrm>
          <a:prstGeom prst="rect">
            <a:avLst/>
          </a:prstGeom>
          <a:noFill/>
          <a:ln w="28575">
            <a:pattFill prst="pct70">
              <a:fgClr>
                <a:srgbClr val="820000"/>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sp>
        <p:nvSpPr>
          <p:cNvPr id="13" name="Заголовок 12"/>
          <p:cNvSpPr>
            <a:spLocks noGrp="1"/>
          </p:cNvSpPr>
          <p:nvPr>
            <p:ph type="title"/>
          </p:nvPr>
        </p:nvSpPr>
        <p:spPr>
          <a:xfrm>
            <a:off x="2483768" y="260648"/>
            <a:ext cx="4114800" cy="701040"/>
          </a:xfrm>
        </p:spPr>
        <p:txBody>
          <a:bodyPr>
            <a:normAutofit/>
          </a:bodyPr>
          <a:lstStyle/>
          <a:p>
            <a:r>
              <a:rPr lang="ru-RU" sz="2800" dirty="0" smtClean="0"/>
              <a:t>Пожарные </a:t>
            </a:r>
            <a:endParaRPr lang="ru-RU" sz="2800" dirty="0"/>
          </a:p>
        </p:txBody>
      </p:sp>
      <p:sp>
        <p:nvSpPr>
          <p:cNvPr id="4" name="Скругленный прямоугольник 3" descr="files"/>
          <p:cNvSpPr/>
          <p:nvPr/>
        </p:nvSpPr>
        <p:spPr>
          <a:xfrm>
            <a:off x="5580112" y="1699249"/>
            <a:ext cx="3479492" cy="4438128"/>
          </a:xfrm>
          <a:prstGeom prst="roundRect">
            <a:avLst/>
          </a:prstGeom>
          <a:blipFill>
            <a:blip r:embed="rId3">
              <a:extLst>
                <a:ext uri="{28A0092B-C50C-407E-A947-70E740481C1C}">
                  <a14:useLocalDpi xmlns:a14="http://schemas.microsoft.com/office/drawing/2010/main" val="0"/>
                </a:ext>
              </a:extLst>
            </a:blip>
            <a:srcRect/>
            <a:stretch>
              <a:fillRect t="-7000" b="-7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223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4"/>
          </p:nvPr>
        </p:nvSpPr>
        <p:spPr>
          <a:xfrm>
            <a:off x="2987824" y="188640"/>
            <a:ext cx="4023360" cy="4005072"/>
          </a:xfrm>
        </p:spPr>
        <p:txBody>
          <a:bodyPr>
            <a:normAutofit/>
          </a:bodyPr>
          <a:lstStyle/>
          <a:p>
            <a:endParaRPr lang="ru-RU" dirty="0"/>
          </a:p>
        </p:txBody>
      </p:sp>
      <p:sp>
        <p:nvSpPr>
          <p:cNvPr id="4" name="Заголовок 3"/>
          <p:cNvSpPr>
            <a:spLocks noGrp="1"/>
          </p:cNvSpPr>
          <p:nvPr>
            <p:ph type="title"/>
          </p:nvPr>
        </p:nvSpPr>
        <p:spPr>
          <a:xfrm>
            <a:off x="683568" y="188640"/>
            <a:ext cx="7560840" cy="2376264"/>
          </a:xfrm>
        </p:spPr>
        <p:txBody>
          <a:bodyPr>
            <a:normAutofit fontScale="90000"/>
          </a:bodyPr>
          <a:lstStyle/>
          <a:p>
            <a:r>
              <a:rPr lang="ru-RU" dirty="0">
                <a:latin typeface="Constantia" pitchFamily="18" charset="0"/>
              </a:rPr>
              <a:t>Засветы снизу на фотографии - результат высокого уровня радиации. На остатках крыши четвертого реактора. Люди разгребают радиоактивные обломки и сбрасывают их вниз. Каждый визит продолжался не более </a:t>
            </a:r>
            <a:r>
              <a:rPr lang="ru-RU" sz="2700" dirty="0">
                <a:solidFill>
                  <a:srgbClr val="FF0000"/>
                </a:solidFill>
                <a:latin typeface="Constantia" pitchFamily="18" charset="0"/>
              </a:rPr>
              <a:t>60</a:t>
            </a:r>
            <a:r>
              <a:rPr lang="ru-RU" sz="2000" dirty="0">
                <a:solidFill>
                  <a:srgbClr val="FF0000"/>
                </a:solidFill>
                <a:latin typeface="Constantia" pitchFamily="18" charset="0"/>
              </a:rPr>
              <a:t> секунд</a:t>
            </a:r>
            <a:r>
              <a:rPr lang="ru-RU" dirty="0">
                <a:latin typeface="Constantia" pitchFamily="18" charset="0"/>
              </a:rPr>
              <a:t>, так как нахождение на крыше более долгое время грозило немедленной смертью. Каждые 60 секунд слышался звук завывающей сирены, который свидетельствовал об окончании очередной </a:t>
            </a:r>
            <a:r>
              <a:rPr lang="ru-RU" dirty="0" smtClean="0">
                <a:latin typeface="Constantia" pitchFamily="18" charset="0"/>
              </a:rPr>
              <a:t>смены.</a:t>
            </a:r>
            <a:endParaRPr lang="ru-RU" dirty="0"/>
          </a:p>
        </p:txBody>
      </p:sp>
      <p:pic>
        <p:nvPicPr>
          <p:cNvPr id="5" name="Picture 2" descr="file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91680" y="2708920"/>
            <a:ext cx="5891602"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2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хирасима"/>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735" t="1932" r="4581" b="1669"/>
          <a:stretch>
            <a:fillRect/>
          </a:stretch>
        </p:blipFill>
        <p:spPr bwMode="auto">
          <a:xfrm>
            <a:off x="2771800" y="594266"/>
            <a:ext cx="5040757" cy="6003086"/>
          </a:xfrm>
          <a:prstGeom prst="rect">
            <a:avLst/>
          </a:prstGeom>
          <a:noFill/>
          <a:ln w="28575">
            <a:pattFill prst="pct60">
              <a:fgClr>
                <a:srgbClr val="990033"/>
              </a:fgClr>
              <a:bgClr>
                <a:srgbClr val="2F2F2F"/>
              </a:bgClr>
            </a:pattFill>
            <a:miter lim="800000"/>
            <a:headEnd/>
            <a:tailEnd/>
          </a:ln>
          <a:extLst>
            <a:ext uri="{909E8E84-426E-40DD-AFC4-6F175D3DCCD1}">
              <a14:hiddenFill xmlns:a14="http://schemas.microsoft.com/office/drawing/2010/main">
                <a:solidFill>
                  <a:srgbClr val="FFFFFF"/>
                </a:solidFill>
              </a14:hiddenFill>
            </a:ext>
          </a:extLst>
        </p:spPr>
      </p:pic>
      <p:pic>
        <p:nvPicPr>
          <p:cNvPr id="5" name="Picture 15"/>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03648" y="3429000"/>
            <a:ext cx="2085152" cy="604513"/>
          </a:xfrm>
          <a:prstGeom prst="rect">
            <a:avLst/>
          </a:prstGeom>
          <a:solidFill>
            <a:schemeClr val="accent2"/>
          </a:solidFill>
          <a:ln>
            <a:solidFill>
              <a:srgbClr val="FFFF00"/>
            </a:solidFill>
          </a:ln>
        </p:spPr>
      </p:pic>
      <p:pic>
        <p:nvPicPr>
          <p:cNvPr id="6" name="Picture 16"/>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122016" y="3573016"/>
            <a:ext cx="2454497" cy="656775"/>
          </a:xfrm>
          <a:prstGeom prst="rect">
            <a:avLst/>
          </a:prstGeom>
          <a:solidFill>
            <a:srgbClr val="FFFF00"/>
          </a:solidFill>
          <a:ln>
            <a:solidFill>
              <a:schemeClr val="bg1"/>
            </a:solidFill>
          </a:ln>
        </p:spPr>
      </p:pic>
      <p:sp>
        <p:nvSpPr>
          <p:cNvPr id="8" name="TextBox 7"/>
          <p:cNvSpPr txBox="1"/>
          <p:nvPr/>
        </p:nvSpPr>
        <p:spPr>
          <a:xfrm>
            <a:off x="3275856" y="709737"/>
            <a:ext cx="1592552" cy="523220"/>
          </a:xfrm>
          <a:prstGeom prst="rect">
            <a:avLst/>
          </a:prstGeom>
          <a:noFill/>
        </p:spPr>
        <p:txBody>
          <a:bodyPr wrap="none" rtlCol="0">
            <a:spAutoFit/>
          </a:bodyPr>
          <a:lstStyle/>
          <a:p>
            <a:r>
              <a:rPr lang="ru-RU" sz="2800" b="1" u="sng" dirty="0" smtClean="0">
                <a:solidFill>
                  <a:schemeClr val="bg1"/>
                </a:solidFill>
                <a:effectLst>
                  <a:outerShdw blurRad="38100" dist="38100" dir="2700000" algn="tl">
                    <a:srgbClr val="000000">
                      <a:alpha val="43137"/>
                    </a:srgbClr>
                  </a:outerShdw>
                </a:effectLst>
              </a:rPr>
              <a:t>ЦЕЗИЙ </a:t>
            </a:r>
            <a:endParaRPr lang="ru-RU" sz="28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97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3" descr="Вертолет над Чернобыльской АЭ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81" y="1222005"/>
            <a:ext cx="4464496" cy="3160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1937908" y="288104"/>
            <a:ext cx="5668860" cy="58477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ru-RU" sz="3200" b="1" dirty="0" smtClean="0"/>
              <a:t>Ликвидаторы-</a:t>
            </a:r>
            <a:r>
              <a:rPr lang="ru-RU" b="1" dirty="0" smtClean="0"/>
              <a:t> </a:t>
            </a:r>
            <a:r>
              <a:rPr lang="ru-RU" sz="2800" b="1" dirty="0" smtClean="0"/>
              <a:t>вертолётчики</a:t>
            </a:r>
            <a:endParaRPr lang="ru-RU" sz="2800" b="1" dirty="0"/>
          </a:p>
        </p:txBody>
      </p:sp>
      <p:sp>
        <p:nvSpPr>
          <p:cNvPr id="4" name="Прямоугольник 3"/>
          <p:cNvSpPr/>
          <p:nvPr/>
        </p:nvSpPr>
        <p:spPr>
          <a:xfrm>
            <a:off x="2066116" y="4699575"/>
            <a:ext cx="4954156" cy="584775"/>
          </a:xfrm>
          <a:prstGeom prst="rect">
            <a:avLst/>
          </a:prstGeom>
        </p:spPr>
        <p:txBody>
          <a:bodyPr wrap="square">
            <a:spAutoFit/>
          </a:bodyPr>
          <a:lstStyle/>
          <a:p>
            <a:r>
              <a:rPr lang="ru-RU" sz="3200" b="1" u="sng" dirty="0"/>
              <a:t>Ликвидаторы</a:t>
            </a:r>
            <a:r>
              <a:rPr lang="ru-RU" sz="3200" b="1" dirty="0"/>
              <a:t>  </a:t>
            </a:r>
            <a:r>
              <a:rPr lang="ru-RU" sz="3200" b="1" u="sng" dirty="0"/>
              <a:t>шахтеры</a:t>
            </a:r>
            <a:r>
              <a:rPr lang="ru-RU" sz="3200" b="1" dirty="0"/>
              <a:t> </a:t>
            </a:r>
          </a:p>
        </p:txBody>
      </p:sp>
      <p:pic>
        <p:nvPicPr>
          <p:cNvPr id="1028" name="Picture 4" descr="http://www.beofnf.de/bilder/udssr-russland/chernoby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0133">
            <a:off x="4485986" y="1437690"/>
            <a:ext cx="4217777" cy="31487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5"/>
          <p:cNvSpPr txBox="1"/>
          <p:nvPr/>
        </p:nvSpPr>
        <p:spPr>
          <a:xfrm>
            <a:off x="286224" y="5373216"/>
            <a:ext cx="8748464" cy="830997"/>
          </a:xfrm>
          <a:prstGeom prst="rect">
            <a:avLst/>
          </a:prstGeom>
          <a:noFill/>
        </p:spPr>
        <p:txBody>
          <a:bodyPr wrap="square" rtlCol="0">
            <a:spAutoFit/>
          </a:bodyPr>
          <a:lstStyle/>
          <a:p>
            <a:r>
              <a:rPr lang="ru-RU" sz="2400" b="1" i="1" dirty="0" smtClean="0"/>
              <a:t>Пробивали тоннели для охлаждения реактора,</a:t>
            </a:r>
          </a:p>
          <a:p>
            <a:r>
              <a:rPr lang="ru-RU" sz="2400" b="1" i="1" dirty="0" smtClean="0"/>
              <a:t>Откачивали заражённую воду и  заполняли бетоном</a:t>
            </a:r>
            <a:endParaRPr lang="ru-RU" sz="2400" b="1" i="1" dirty="0"/>
          </a:p>
        </p:txBody>
      </p:sp>
    </p:spTree>
    <p:extLst>
      <p:ext uri="{BB962C8B-B14F-4D97-AF65-F5344CB8AC3E}">
        <p14:creationId xmlns:p14="http://schemas.microsoft.com/office/powerpoint/2010/main" val="21529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1336</TotalTime>
  <Words>539</Words>
  <Application>Microsoft Office PowerPoint</Application>
  <PresentationFormat>Экран (4:3)</PresentationFormat>
  <Paragraphs>64</Paragraphs>
  <Slides>30</Slides>
  <Notes>9</Notes>
  <HiddenSlides>0</HiddenSlides>
  <MMClips>1</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BlackTie</vt:lpstr>
      <vt:lpstr>Чернобыль</vt:lpstr>
      <vt:lpstr>Презентация PowerPoint</vt:lpstr>
      <vt:lpstr>Чернобылевская АЭС Наземная часть – с 9 этажный дом.  </vt:lpstr>
      <vt:lpstr>Подземная часть АЭС – 9 подземных этажей. </vt:lpstr>
      <vt:lpstr>Презентация PowerPoint</vt:lpstr>
      <vt:lpstr>Пожарные </vt:lpstr>
      <vt:lpstr>Засветы снизу на фотографии - результат высокого уровня радиации. На остатках крыши четвертого реактора. Люди разгребают радиоактивные обломки и сбрасывают их вниз. Каждый визит продолжался не более 60 секунд, так как нахождение на крыше более долгое время грозило немедленной смертью. Каждые 60 секунд слышался звук завывающей сирены, который свидетельствовал об окончании очередной смены.</vt:lpstr>
      <vt:lpstr>Презентация PowerPoint</vt:lpstr>
      <vt:lpstr>Презентация PowerPoint</vt:lpstr>
      <vt:lpstr>Презентация PowerPoint</vt:lpstr>
      <vt:lpstr>Презентация PowerPoint</vt:lpstr>
      <vt:lpstr>Рассоха –МОГИЛЬНИк  ТЕХНИКИ</vt:lpstr>
      <vt:lpstr>Саркофаг для реактора</vt:lpstr>
      <vt:lpstr>Ликвидаторы – водители </vt:lpstr>
      <vt:lpstr>Презентация PowerPoint</vt:lpstr>
      <vt:lpstr>ПОСЛЕДСТВИЯ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Надя</dc:creator>
  <cp:lastModifiedBy>Надя</cp:lastModifiedBy>
  <cp:revision>110</cp:revision>
  <dcterms:created xsi:type="dcterms:W3CDTF">2014-04-28T10:20:19Z</dcterms:created>
  <dcterms:modified xsi:type="dcterms:W3CDTF">2014-05-18T18:23:11Z</dcterms:modified>
</cp:coreProperties>
</file>