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72" r:id="rId3"/>
    <p:sldId id="279" r:id="rId4"/>
    <p:sldId id="280" r:id="rId5"/>
    <p:sldId id="278" r:id="rId6"/>
    <p:sldId id="283" r:id="rId7"/>
    <p:sldId id="261" r:id="rId8"/>
    <p:sldId id="281" r:id="rId9"/>
    <p:sldId id="273" r:id="rId10"/>
    <p:sldId id="277" r:id="rId11"/>
    <p:sldId id="256" r:id="rId12"/>
    <p:sldId id="269" r:id="rId13"/>
    <p:sldId id="274" r:id="rId14"/>
    <p:sldId id="262" r:id="rId15"/>
    <p:sldId id="259" r:id="rId16"/>
    <p:sldId id="266" r:id="rId17"/>
    <p:sldId id="267" r:id="rId18"/>
    <p:sldId id="270" r:id="rId19"/>
    <p:sldId id="263" r:id="rId20"/>
    <p:sldId id="282" r:id="rId21"/>
    <p:sldId id="264" r:id="rId22"/>
    <p:sldId id="265" r:id="rId23"/>
    <p:sldId id="285" r:id="rId24"/>
    <p:sldId id="286" r:id="rId25"/>
    <p:sldId id="284" r:id="rId26"/>
    <p:sldId id="257" r:id="rId27"/>
    <p:sldId id="287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97BADD"/>
    <a:srgbClr val="5E94CA"/>
    <a:srgbClr val="FFFF99"/>
    <a:srgbClr val="FF0000"/>
    <a:srgbClr val="800000"/>
    <a:srgbClr val="33CC33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832" autoAdjust="0"/>
    <p:restoredTop sz="94660"/>
  </p:normalViewPr>
  <p:slideViewPr>
    <p:cSldViewPr>
      <p:cViewPr>
        <p:scale>
          <a:sx n="75" d="100"/>
          <a:sy n="75" d="100"/>
        </p:scale>
        <p:origin x="-1074" y="-7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B23FD0-C6E4-49C2-89C6-0E131639778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FB171B-EC8A-489E-91A5-6F78887853F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3C7C8-9B35-424C-9649-EB70F316438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D7FB643-5CFB-4112-A648-C083A703DB5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B7B27D-FF2D-4848-9B97-4A53B9C839E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E559ED-6670-4046-AEF4-EA727B430F2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318B3C-BB8D-479F-8AC9-6D439D0FE47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668D43-EA65-4BC0-B03A-DF3FC5534E8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334475-BE6A-4BA1-9B1D-B0955236F53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90C182-C0E6-40F5-AF63-B84E642C1B2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44D98D-7517-4355-9582-D000EDC5738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57854E-D9A0-460A-8C32-10FDCD03080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D6CCF61-F841-4EF7-9B99-A12577D687BC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34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20925" y="0"/>
            <a:ext cx="489902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8" name="Picture 4" descr="_VPN29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0"/>
            <a:ext cx="6629400" cy="4441825"/>
          </a:xfrm>
          <a:prstGeom prst="rect">
            <a:avLst/>
          </a:prstGeom>
          <a:noFill/>
        </p:spPr>
      </p:pic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4572000" y="5029200"/>
            <a:ext cx="45720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Для многих нынешних мальчишек и девчонок Великая Отечественная война - это далекое прошлое. Прошлое, о котором они знают по рассказам своих дедов или узнают  о войне из фильмов и книг. </a:t>
            </a:r>
          </a:p>
        </p:txBody>
      </p:sp>
      <p:pic>
        <p:nvPicPr>
          <p:cNvPr id="26632" name="Picture 8" descr="13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57835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100000">
              <a:srgbClr val="97BADD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228600"/>
            <a:ext cx="3429000" cy="2209800"/>
          </a:xfrm>
          <a:effectLst>
            <a:outerShdw dist="35921" dir="2700000" algn="ctr" rotWithShape="0">
              <a:srgbClr val="FFFF00"/>
            </a:outerShdw>
          </a:effectLst>
        </p:spPr>
        <p:txBody>
          <a:bodyPr/>
          <a:lstStyle/>
          <a:p>
            <a:r>
              <a:rPr lang="ru-RU" sz="3600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Стихи посвященные Дню победы</a:t>
            </a:r>
          </a:p>
        </p:txBody>
      </p:sp>
      <p:pic>
        <p:nvPicPr>
          <p:cNvPr id="4104" name="Picture 8" descr="6454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0"/>
            <a:ext cx="4953000" cy="3505200"/>
          </a:xfrm>
          <a:prstGeom prst="rect">
            <a:avLst/>
          </a:prstGeom>
          <a:noFill/>
        </p:spPr>
      </p:pic>
      <p:pic>
        <p:nvPicPr>
          <p:cNvPr id="4103" name="Picture 7" descr="65029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44850"/>
            <a:ext cx="4953000" cy="3613150"/>
          </a:xfrm>
          <a:prstGeom prst="rect">
            <a:avLst/>
          </a:prstGeom>
          <a:noFill/>
        </p:spPr>
      </p:pic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5029200" y="3581400"/>
            <a:ext cx="4114800" cy="325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>
                <a:solidFill>
                  <a:srgbClr val="008000"/>
                </a:solidFill>
              </a:rPr>
              <a:t>День Победы</a:t>
            </a:r>
          </a:p>
          <a:p>
            <a:pPr marL="342900" indent="-342900">
              <a:spcBef>
                <a:spcPct val="50000"/>
              </a:spcBef>
            </a:pPr>
            <a:r>
              <a:rPr lang="ru-RU">
                <a:solidFill>
                  <a:srgbClr val="008000"/>
                </a:solidFill>
              </a:rPr>
              <a:t>2. Еще тогда нас не было на свете</a:t>
            </a:r>
          </a:p>
          <a:p>
            <a:pPr marL="342900" indent="-342900">
              <a:spcBef>
                <a:spcPct val="50000"/>
              </a:spcBef>
            </a:pPr>
            <a:r>
              <a:rPr lang="ru-RU">
                <a:solidFill>
                  <a:srgbClr val="008000"/>
                </a:solidFill>
              </a:rPr>
              <a:t>3. Помните! Через века, через года</a:t>
            </a:r>
          </a:p>
          <a:p>
            <a:pPr marL="342900" indent="-342900">
              <a:spcBef>
                <a:spcPct val="50000"/>
              </a:spcBef>
            </a:pPr>
            <a:r>
              <a:rPr lang="ru-RU">
                <a:solidFill>
                  <a:srgbClr val="008000"/>
                </a:solidFill>
              </a:rPr>
              <a:t>4. Солнце скрылось за горою</a:t>
            </a:r>
          </a:p>
          <a:p>
            <a:pPr marL="342900" indent="-342900">
              <a:spcBef>
                <a:spcPct val="50000"/>
              </a:spcBef>
            </a:pPr>
            <a:r>
              <a:rPr lang="ru-RU">
                <a:solidFill>
                  <a:srgbClr val="008000"/>
                </a:solidFill>
              </a:rPr>
              <a:t>5. 9 мая</a:t>
            </a:r>
          </a:p>
          <a:p>
            <a:pPr marL="342900" indent="-342900">
              <a:spcBef>
                <a:spcPct val="50000"/>
              </a:spcBef>
            </a:pPr>
            <a:r>
              <a:rPr lang="ru-RU">
                <a:solidFill>
                  <a:srgbClr val="008000"/>
                </a:solidFill>
              </a:rPr>
              <a:t>6. Памятник славы</a:t>
            </a:r>
          </a:p>
          <a:p>
            <a:pPr marL="342900" indent="-342900">
              <a:spcBef>
                <a:spcPct val="50000"/>
              </a:spcBef>
            </a:pPr>
            <a:r>
              <a:rPr lang="ru-RU">
                <a:solidFill>
                  <a:srgbClr val="008000"/>
                </a:solidFill>
              </a:rPr>
              <a:t>7. Давно закончилась война…</a:t>
            </a:r>
          </a:p>
          <a:p>
            <a:pPr marL="342900" indent="-342900">
              <a:spcBef>
                <a:spcPct val="50000"/>
              </a:spcBef>
            </a:pPr>
            <a:r>
              <a:rPr lang="ru-RU">
                <a:solidFill>
                  <a:srgbClr val="008000"/>
                </a:solidFill>
              </a:rPr>
              <a:t>8. Пусть будет мир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5E94CA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0" y="-185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8464" name="Group 32"/>
          <p:cNvGraphicFramePr>
            <a:graphicFrameLocks noGrp="1"/>
          </p:cNvGraphicFramePr>
          <p:nvPr/>
        </p:nvGraphicFramePr>
        <p:xfrm>
          <a:off x="914400" y="5545138"/>
          <a:ext cx="3570288" cy="1310640"/>
        </p:xfrm>
        <a:graphic>
          <a:graphicData uri="http://schemas.openxmlformats.org/drawingml/2006/table">
            <a:tbl>
              <a:tblPr/>
              <a:tblGrid>
                <a:gridCol w="3570288"/>
              </a:tblGrid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Майский праздник - </a:t>
                      </a:r>
                      <a:b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День Победы</a:t>
                      </a:r>
                      <a:b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Отмечает вся страна.</a:t>
                      </a:r>
                      <a:b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Надевают наши деды</a:t>
                      </a:r>
                      <a:b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Боевые ордена.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448" name="Rectangle 16"/>
          <p:cNvSpPr>
            <a:spLocks noChangeArrowheads="1"/>
          </p:cNvSpPr>
          <p:nvPr/>
        </p:nvSpPr>
        <p:spPr bwMode="auto">
          <a:xfrm>
            <a:off x="4479925" y="2101850"/>
            <a:ext cx="1841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  <a:p>
            <a:pPr eaLnBrk="0" hangingPunct="0"/>
            <a:r>
              <a:rPr lang="ru-RU"/>
              <a:t/>
            </a:r>
            <a:br>
              <a:rPr lang="ru-RU"/>
            </a:br>
            <a:endParaRPr lang="ru-RU"/>
          </a:p>
          <a:p>
            <a:pPr eaLnBrk="0" hangingPunct="0"/>
            <a:endParaRPr lang="ru-RU"/>
          </a:p>
        </p:txBody>
      </p:sp>
      <p:graphicFrame>
        <p:nvGraphicFramePr>
          <p:cNvPr id="18460" name="Group 28"/>
          <p:cNvGraphicFramePr>
            <a:graphicFrameLocks noGrp="1"/>
          </p:cNvGraphicFramePr>
          <p:nvPr/>
        </p:nvGraphicFramePr>
        <p:xfrm>
          <a:off x="5181600" y="5300663"/>
          <a:ext cx="3962400" cy="1862138"/>
        </p:xfrm>
        <a:graphic>
          <a:graphicData uri="http://schemas.openxmlformats.org/drawingml/2006/table">
            <a:tbl>
              <a:tblPr/>
              <a:tblGrid>
                <a:gridCol w="3962400"/>
              </a:tblGrid>
              <a:tr h="1862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Их с утра зовет дорога</a:t>
                      </a:r>
                      <a:b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 торжественный парад,</a:t>
                      </a:r>
                      <a:b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 задумчиво с порога</a:t>
                      </a:r>
                      <a:b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Вслед им</a:t>
                      </a:r>
                      <a:b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Бабушки глядят.             (Т. Белозеров)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459" name="Rectangle 27"/>
          <p:cNvSpPr>
            <a:spLocks noChangeArrowheads="1"/>
          </p:cNvSpPr>
          <p:nvPr/>
        </p:nvSpPr>
        <p:spPr bwMode="auto">
          <a:xfrm>
            <a:off x="4479925" y="6403975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  <a:p>
            <a:pPr eaLnBrk="0" hangingPunct="0"/>
            <a:endParaRPr lang="ru-RU"/>
          </a:p>
        </p:txBody>
      </p:sp>
      <p:pic>
        <p:nvPicPr>
          <p:cNvPr id="18465" name="Picture 33" descr="IMG_00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324600" cy="5486400"/>
          </a:xfrm>
          <a:prstGeom prst="rect">
            <a:avLst/>
          </a:prstGeom>
          <a:noFill/>
        </p:spPr>
      </p:pic>
      <p:pic>
        <p:nvPicPr>
          <p:cNvPr id="18466" name="Picture 34" descr="50438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19688" y="0"/>
            <a:ext cx="4024312" cy="5486400"/>
          </a:xfrm>
          <a:prstGeom prst="rect">
            <a:avLst/>
          </a:prstGeom>
          <a:noFill/>
        </p:spPr>
      </p:pic>
      <p:sp>
        <p:nvSpPr>
          <p:cNvPr id="18467" name="WordArt 35"/>
          <p:cNvSpPr>
            <a:spLocks noChangeArrowheads="1" noChangeShapeType="1" noTextEdit="1"/>
          </p:cNvSpPr>
          <p:nvPr/>
        </p:nvSpPr>
        <p:spPr bwMode="auto">
          <a:xfrm>
            <a:off x="76200" y="6210300"/>
            <a:ext cx="457200" cy="419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-2520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3555" name="Group 3"/>
          <p:cNvGraphicFramePr>
            <a:graphicFrameLocks noGrp="1"/>
          </p:cNvGraphicFramePr>
          <p:nvPr/>
        </p:nvGraphicFramePr>
        <p:xfrm>
          <a:off x="5105400" y="1462088"/>
          <a:ext cx="4191000" cy="1190625"/>
        </p:xfrm>
        <a:graphic>
          <a:graphicData uri="http://schemas.openxmlformats.org/drawingml/2006/table">
            <a:tbl>
              <a:tblPr/>
              <a:tblGrid>
                <a:gridCol w="4191000"/>
              </a:tblGrid>
              <a:tr h="1190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Еще тогда нас не было на свете,</a:t>
                      </a:r>
                      <a:b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Когда гремел салют из края в край.</a:t>
                      </a:r>
                      <a:b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Солдаты, подарили вы планете</a:t>
                      </a:r>
                      <a:b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Великий Май, победный Май!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4479925" y="-233363"/>
            <a:ext cx="184150" cy="1190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  <a:p>
            <a:pPr eaLnBrk="0" hangingPunct="0"/>
            <a:r>
              <a:rPr lang="ru-RU"/>
              <a:t/>
            </a:r>
            <a:br>
              <a:rPr lang="ru-RU"/>
            </a:br>
            <a:endParaRPr lang="ru-RU"/>
          </a:p>
          <a:p>
            <a:pPr eaLnBrk="0" hangingPunct="0"/>
            <a:endParaRPr lang="ru-RU"/>
          </a:p>
        </p:txBody>
      </p:sp>
      <p:graphicFrame>
        <p:nvGraphicFramePr>
          <p:cNvPr id="23571" name="Group 19"/>
          <p:cNvGraphicFramePr>
            <a:graphicFrameLocks noGrp="1"/>
          </p:cNvGraphicFramePr>
          <p:nvPr/>
        </p:nvGraphicFramePr>
        <p:xfrm>
          <a:off x="5094288" y="2757488"/>
          <a:ext cx="5268912" cy="1737360"/>
        </p:xfrm>
        <a:graphic>
          <a:graphicData uri="http://schemas.openxmlformats.org/drawingml/2006/table">
            <a:tbl>
              <a:tblPr/>
              <a:tblGrid>
                <a:gridCol w="5268912"/>
              </a:tblGrid>
              <a:tr h="167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Еще тогда нас не было на свете,</a:t>
                      </a:r>
                      <a:b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Когда в военной буре огневой,</a:t>
                      </a:r>
                      <a:b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Судьбу решая будущих столетий,</a:t>
                      </a:r>
                      <a:b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Вы бой вели, священный бой!</a:t>
                      </a:r>
                      <a:b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/>
                      </a:r>
                      <a:b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3568" name="Rectangle 16"/>
          <p:cNvSpPr>
            <a:spLocks noChangeArrowheads="1"/>
          </p:cNvSpPr>
          <p:nvPr/>
        </p:nvSpPr>
        <p:spPr bwMode="auto">
          <a:xfrm>
            <a:off x="4479925" y="8737600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  <a:p>
            <a:pPr eaLnBrk="0" hangingPunct="0"/>
            <a:endParaRPr lang="ru-RU"/>
          </a:p>
        </p:txBody>
      </p:sp>
      <p:pic>
        <p:nvPicPr>
          <p:cNvPr id="23570" name="Picture 18" descr="27129495237326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64125" cy="6648450"/>
          </a:xfrm>
          <a:prstGeom prst="rect">
            <a:avLst/>
          </a:prstGeom>
          <a:noFill/>
        </p:spPr>
      </p:pic>
      <p:sp>
        <p:nvSpPr>
          <p:cNvPr id="23572" name="WordArt 20"/>
          <p:cNvSpPr>
            <a:spLocks noChangeArrowheads="1" noChangeShapeType="1" noTextEdit="1"/>
          </p:cNvSpPr>
          <p:nvPr/>
        </p:nvSpPr>
        <p:spPr bwMode="auto">
          <a:xfrm>
            <a:off x="8534400" y="6248400"/>
            <a:ext cx="457200" cy="419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0" y="-2520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266" name="Rectangle 26"/>
          <p:cNvSpPr>
            <a:spLocks noChangeArrowheads="1"/>
          </p:cNvSpPr>
          <p:nvPr/>
        </p:nvSpPr>
        <p:spPr bwMode="auto">
          <a:xfrm>
            <a:off x="4479925" y="8737600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  <a:p>
            <a:pPr eaLnBrk="0" hangingPunct="0"/>
            <a:endParaRPr lang="ru-RU"/>
          </a:p>
        </p:txBody>
      </p:sp>
      <p:pic>
        <p:nvPicPr>
          <p:cNvPr id="10269" name="Picture 29" descr="MPj0433730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646613" cy="6858000"/>
          </a:xfrm>
          <a:prstGeom prst="rect">
            <a:avLst/>
          </a:prstGeom>
          <a:noFill/>
        </p:spPr>
      </p:pic>
      <p:sp>
        <p:nvSpPr>
          <p:cNvPr id="10272" name="Rectangle 32"/>
          <p:cNvSpPr>
            <a:spLocks noChangeArrowheads="1"/>
          </p:cNvSpPr>
          <p:nvPr/>
        </p:nvSpPr>
        <p:spPr bwMode="auto">
          <a:xfrm>
            <a:off x="4876800" y="1336675"/>
            <a:ext cx="4002088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Еще тогда нас не было на свете,</a:t>
            </a:r>
            <a:br>
              <a:rPr lang="ru-RU"/>
            </a:br>
            <a:r>
              <a:rPr lang="ru-RU"/>
              <a:t>Когда с Победой вы домой пришли.</a:t>
            </a:r>
            <a:br>
              <a:rPr lang="ru-RU"/>
            </a:br>
            <a:r>
              <a:rPr lang="ru-RU"/>
              <a:t>Солдаты Мая, слава вам навеки</a:t>
            </a:r>
            <a:br>
              <a:rPr lang="ru-RU"/>
            </a:br>
            <a:r>
              <a:rPr lang="ru-RU"/>
              <a:t>От всей земли, от всей земли!</a:t>
            </a:r>
            <a:br>
              <a:rPr lang="ru-RU"/>
            </a:br>
            <a:r>
              <a:rPr lang="ru-RU"/>
              <a:t/>
            </a:r>
            <a:br>
              <a:rPr lang="ru-RU"/>
            </a:br>
            <a:r>
              <a:rPr lang="ru-RU"/>
              <a:t>Благодарим, солдаты, вас</a:t>
            </a:r>
            <a:br>
              <a:rPr lang="ru-RU"/>
            </a:br>
            <a:r>
              <a:rPr lang="ru-RU"/>
              <a:t>За жизнь, за детство и весну,</a:t>
            </a:r>
            <a:br>
              <a:rPr lang="ru-RU"/>
            </a:br>
            <a:r>
              <a:rPr lang="ru-RU"/>
              <a:t>За тишину,</a:t>
            </a:r>
            <a:br>
              <a:rPr lang="ru-RU"/>
            </a:br>
            <a:r>
              <a:rPr lang="ru-RU"/>
              <a:t>За мирный дом,</a:t>
            </a:r>
            <a:br>
              <a:rPr lang="ru-RU"/>
            </a:br>
            <a:r>
              <a:rPr lang="ru-RU"/>
              <a:t>За мир, в котором мы живем!</a:t>
            </a:r>
            <a:br>
              <a:rPr lang="ru-RU"/>
            </a:br>
            <a:r>
              <a:rPr lang="ru-RU"/>
              <a:t/>
            </a:r>
            <a:br>
              <a:rPr lang="ru-RU"/>
            </a:br>
            <a:r>
              <a:rPr lang="ru-RU"/>
              <a:t>                                  (М. Владимов)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00" name="Picture 32" descr="MPj0422423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14338"/>
            <a:ext cx="9144000" cy="6443662"/>
          </a:xfrm>
          <a:prstGeom prst="rect">
            <a:avLst/>
          </a:prstGeom>
          <a:noFill/>
        </p:spPr>
      </p:pic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-29321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7202" name="Group 34"/>
          <p:cNvGraphicFramePr>
            <a:graphicFrameLocks noGrp="1"/>
          </p:cNvGraphicFramePr>
          <p:nvPr/>
        </p:nvGraphicFramePr>
        <p:xfrm>
          <a:off x="0" y="-63500"/>
          <a:ext cx="6477000" cy="1739900"/>
        </p:xfrm>
        <a:graphic>
          <a:graphicData uri="http://schemas.openxmlformats.org/drawingml/2006/table">
            <a:tbl>
              <a:tblPr/>
              <a:tblGrid>
                <a:gridCol w="6477000"/>
              </a:tblGrid>
              <a:tr h="1739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Помните! Через века, через года,- помните!</a:t>
                      </a:r>
                      <a:b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 тех, кто уже не придет никогда,- помните!</a:t>
                      </a:r>
                      <a:b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Не плачьте! В горле сдержите стоны, горькие стоны.</a:t>
                      </a:r>
                      <a:b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Памяти павших будьте достойны! Вечно достойны!</a:t>
                      </a:r>
                      <a:b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Хлебом и песней, мечтой и стихами, жизнью просторной,</a:t>
                      </a:r>
                      <a:b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Каждой секундой, каждым дыханьем будьте достойны!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183" name="Rectangle 15"/>
          <p:cNvSpPr>
            <a:spLocks noChangeArrowheads="1"/>
          </p:cNvSpPr>
          <p:nvPr/>
        </p:nvSpPr>
        <p:spPr bwMode="auto">
          <a:xfrm>
            <a:off x="4479925" y="454025"/>
            <a:ext cx="1841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  <a:p>
            <a:pPr eaLnBrk="0" hangingPunct="0"/>
            <a:r>
              <a:rPr lang="ru-RU"/>
              <a:t/>
            </a:r>
            <a:br>
              <a:rPr lang="ru-RU"/>
            </a:br>
            <a:endParaRPr lang="ru-RU"/>
          </a:p>
          <a:p>
            <a:pPr eaLnBrk="0" hangingPunct="0"/>
            <a:endParaRPr lang="ru-RU"/>
          </a:p>
        </p:txBody>
      </p:sp>
      <p:sp>
        <p:nvSpPr>
          <p:cNvPr id="7194" name="Rectangle 26"/>
          <p:cNvSpPr>
            <a:spLocks noChangeArrowheads="1"/>
          </p:cNvSpPr>
          <p:nvPr/>
        </p:nvSpPr>
        <p:spPr bwMode="auto">
          <a:xfrm>
            <a:off x="4479925" y="9150350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  <a:p>
            <a:pPr eaLnBrk="0" hangingPunct="0"/>
            <a:endParaRPr lang="ru-RU"/>
          </a:p>
        </p:txBody>
      </p:sp>
      <p:sp>
        <p:nvSpPr>
          <p:cNvPr id="7203" name="WordArt 35"/>
          <p:cNvSpPr>
            <a:spLocks noChangeArrowheads="1" noChangeShapeType="1" noTextEdit="1"/>
          </p:cNvSpPr>
          <p:nvPr/>
        </p:nvSpPr>
        <p:spPr bwMode="auto">
          <a:xfrm>
            <a:off x="76200" y="6210300"/>
            <a:ext cx="457200" cy="419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56" name="Picture 20" descr="38881_800_6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14358" name="Group 22"/>
          <p:cNvGraphicFramePr>
            <a:graphicFrameLocks noGrp="1"/>
          </p:cNvGraphicFramePr>
          <p:nvPr>
            <p:ph idx="1"/>
          </p:nvPr>
        </p:nvGraphicFramePr>
        <p:xfrm>
          <a:off x="0" y="5181600"/>
          <a:ext cx="5638800" cy="1676400"/>
        </p:xfrm>
        <a:graphic>
          <a:graphicData uri="http://schemas.openxmlformats.org/drawingml/2006/table">
            <a:tbl>
              <a:tblPr/>
              <a:tblGrid>
                <a:gridCol w="5638800"/>
              </a:tblGrid>
              <a:tr h="167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Люди! Покуда сердца стучатся,- помните!</a:t>
                      </a:r>
                      <a:b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Какою ценой завоевано счастье,- пожалуйста, помните!</a:t>
                      </a:r>
                      <a:b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Песню свою отправляя в полет,- помните!</a:t>
                      </a:r>
                      <a:b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 тех, кто уже никогда не споет,- помните!</a:t>
                      </a:r>
                      <a:b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Детям своим расскажите о них, чтоб запомнили!</a:t>
                      </a:r>
                      <a:b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Детям детей расскажите о них, чтобы тоже запомнили!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E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9" name="Picture 5" descr="MPj043375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31838"/>
            <a:ext cx="9144000" cy="6126162"/>
          </a:xfrm>
          <a:prstGeom prst="rect">
            <a:avLst/>
          </a:prstGeom>
          <a:noFill/>
        </p:spPr>
      </p:pic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0" y="23813"/>
            <a:ext cx="5872163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600">
                <a:solidFill>
                  <a:schemeClr val="bg1"/>
                </a:solidFill>
              </a:rPr>
              <a:t>Во все времена бессмертной Земли помните!</a:t>
            </a:r>
            <a:br>
              <a:rPr lang="ru-RU" sz="1600">
                <a:solidFill>
                  <a:schemeClr val="bg1"/>
                </a:solidFill>
              </a:rPr>
            </a:br>
            <a:r>
              <a:rPr lang="ru-RU" sz="1600">
                <a:solidFill>
                  <a:schemeClr val="bg1"/>
                </a:solidFill>
              </a:rPr>
              <a:t>К мерцающим звездам ведя корабли,- о погибших помните!</a:t>
            </a:r>
            <a:br>
              <a:rPr lang="ru-RU" sz="1600">
                <a:solidFill>
                  <a:schemeClr val="bg1"/>
                </a:solidFill>
              </a:rPr>
            </a:br>
            <a:r>
              <a:rPr lang="ru-RU" sz="1600">
                <a:solidFill>
                  <a:schemeClr val="bg1"/>
                </a:solidFill>
              </a:rPr>
              <a:t>Встречайте трепетную весну, люди Земли.</a:t>
            </a:r>
            <a:br>
              <a:rPr lang="ru-RU" sz="1600">
                <a:solidFill>
                  <a:schemeClr val="bg1"/>
                </a:solidFill>
              </a:rPr>
            </a:br>
            <a:r>
              <a:rPr lang="ru-RU" sz="1600">
                <a:solidFill>
                  <a:schemeClr val="bg1"/>
                </a:solidFill>
              </a:rPr>
              <a:t>Убейте войну, прокляните войну, люди Земли!</a:t>
            </a:r>
            <a:br>
              <a:rPr lang="ru-RU" sz="1600">
                <a:solidFill>
                  <a:schemeClr val="bg1"/>
                </a:solidFill>
              </a:rPr>
            </a:br>
            <a:r>
              <a:rPr lang="ru-RU" sz="1600">
                <a:solidFill>
                  <a:schemeClr val="bg1"/>
                </a:solidFill>
              </a:rPr>
              <a:t>Мечту пронесите через года и жизнью наполните!..</a:t>
            </a:r>
            <a:br>
              <a:rPr lang="ru-RU" sz="1600">
                <a:solidFill>
                  <a:schemeClr val="bg1"/>
                </a:solidFill>
              </a:rPr>
            </a:br>
            <a:r>
              <a:rPr lang="ru-RU" sz="1600">
                <a:solidFill>
                  <a:schemeClr val="bg1"/>
                </a:solidFill>
              </a:rPr>
              <a:t>Но о тех, кто уже не придет никогда,- заклинаю,- помните!</a:t>
            </a:r>
            <a:br>
              <a:rPr lang="ru-RU" sz="1600">
                <a:solidFill>
                  <a:schemeClr val="bg1"/>
                </a:solidFill>
              </a:rPr>
            </a:br>
            <a:r>
              <a:rPr lang="ru-RU" sz="1600">
                <a:solidFill>
                  <a:schemeClr val="bg1"/>
                </a:solidFill>
              </a:rPr>
              <a:t>(Р.Рождественский)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8000"/>
            </a:gs>
            <a:gs pos="100000">
              <a:srgbClr val="FFFF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-18335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9484" name="Group 28"/>
          <p:cNvGraphicFramePr>
            <a:graphicFrameLocks noGrp="1"/>
          </p:cNvGraphicFramePr>
          <p:nvPr/>
        </p:nvGraphicFramePr>
        <p:xfrm>
          <a:off x="5029200" y="1400175"/>
          <a:ext cx="4114800" cy="1190625"/>
        </p:xfrm>
        <a:graphic>
          <a:graphicData uri="http://schemas.openxmlformats.org/drawingml/2006/table">
            <a:tbl>
              <a:tblPr/>
              <a:tblGrid>
                <a:gridCol w="4114800"/>
              </a:tblGrid>
              <a:tr h="1190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Солнце скрылось за горою,</a:t>
                      </a:r>
                      <a:b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Затуманились речные перекаты,</a:t>
                      </a:r>
                      <a:b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 дорогою степною</a:t>
                      </a:r>
                      <a:b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Шли с войны домой советские солдаты.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471" name="Rectangle 15"/>
          <p:cNvSpPr>
            <a:spLocks noChangeArrowheads="1"/>
          </p:cNvSpPr>
          <p:nvPr/>
        </p:nvSpPr>
        <p:spPr bwMode="auto">
          <a:xfrm>
            <a:off x="4479925" y="179388"/>
            <a:ext cx="1841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  <a:p>
            <a:pPr eaLnBrk="0" hangingPunct="0"/>
            <a:r>
              <a:rPr lang="ru-RU"/>
              <a:t/>
            </a:r>
            <a:br>
              <a:rPr lang="ru-RU"/>
            </a:br>
            <a:endParaRPr lang="ru-RU"/>
          </a:p>
          <a:p>
            <a:pPr eaLnBrk="0" hangingPunct="0"/>
            <a:endParaRPr lang="ru-RU"/>
          </a:p>
        </p:txBody>
      </p:sp>
      <p:graphicFrame>
        <p:nvGraphicFramePr>
          <p:cNvPr id="19487" name="Group 31"/>
          <p:cNvGraphicFramePr>
            <a:graphicFrameLocks noGrp="1"/>
          </p:cNvGraphicFramePr>
          <p:nvPr/>
        </p:nvGraphicFramePr>
        <p:xfrm>
          <a:off x="5029200" y="2371725"/>
          <a:ext cx="4267200" cy="4486275"/>
        </p:xfrm>
        <a:graphic>
          <a:graphicData uri="http://schemas.openxmlformats.org/drawingml/2006/table">
            <a:tbl>
              <a:tblPr/>
              <a:tblGrid>
                <a:gridCol w="4267200"/>
              </a:tblGrid>
              <a:tr h="4486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От жары, от злого зноя</a:t>
                      </a:r>
                      <a:b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Гимнастерки на плечах повыгорали;</a:t>
                      </a:r>
                      <a:b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Свое знамя боевое</a:t>
                      </a:r>
                      <a:b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От врагов солдаты сердцем заслоняли.</a:t>
                      </a:r>
                      <a:b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/>
                      </a:r>
                      <a:b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Они жизни не щадили,</a:t>
                      </a:r>
                      <a:b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Защищая отчий край - страну родную;</a:t>
                      </a:r>
                      <a:b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Одолели, победили</a:t>
                      </a:r>
                      <a:b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Всех врагов в боях за Родину святую.</a:t>
                      </a:r>
                      <a:b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/>
                      </a:r>
                      <a:b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Солнце скрылось за горою,</a:t>
                      </a:r>
                      <a:b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Затуманились речные перекаты,</a:t>
                      </a:r>
                      <a:b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 дорогою степною</a:t>
                      </a:r>
                      <a:b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Шли с войны домой советские солдаты.</a:t>
                      </a:r>
                      <a:b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/>
                      </a:r>
                      <a:b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                             (А. Коваленков)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482" name="Rectangle 26"/>
          <p:cNvSpPr>
            <a:spLocks noChangeArrowheads="1"/>
          </p:cNvSpPr>
          <p:nvPr/>
        </p:nvSpPr>
        <p:spPr bwMode="auto">
          <a:xfrm>
            <a:off x="4479925" y="8051800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  <a:p>
            <a:pPr eaLnBrk="0" hangingPunct="0"/>
            <a:endParaRPr lang="ru-RU"/>
          </a:p>
        </p:txBody>
      </p:sp>
      <p:pic>
        <p:nvPicPr>
          <p:cNvPr id="19488" name="Picture 32" descr="MPj0400858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3588" cy="6858000"/>
          </a:xfrm>
          <a:prstGeom prst="rect">
            <a:avLst/>
          </a:prstGeom>
          <a:noFill/>
        </p:spPr>
      </p:pic>
      <p:sp>
        <p:nvSpPr>
          <p:cNvPr id="19489" name="WordArt 33"/>
          <p:cNvSpPr>
            <a:spLocks noChangeArrowheads="1" noChangeShapeType="1" noTextEdit="1"/>
          </p:cNvSpPr>
          <p:nvPr/>
        </p:nvSpPr>
        <p:spPr bwMode="auto">
          <a:xfrm>
            <a:off x="8534400" y="152400"/>
            <a:ext cx="457200" cy="419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98" name="Picture 34" descr="40867_800_6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-3206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1306" name="Group 42"/>
          <p:cNvGraphicFramePr>
            <a:graphicFrameLocks noGrp="1"/>
          </p:cNvGraphicFramePr>
          <p:nvPr/>
        </p:nvGraphicFramePr>
        <p:xfrm>
          <a:off x="5562600" y="152400"/>
          <a:ext cx="3733800" cy="1114425"/>
        </p:xfrm>
        <a:graphic>
          <a:graphicData uri="http://schemas.openxmlformats.org/drawingml/2006/table">
            <a:tbl>
              <a:tblPr/>
              <a:tblGrid>
                <a:gridCol w="3733800"/>
              </a:tblGrid>
              <a:tr h="1114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Когда на бой смертельный шли вы,</a:t>
                      </a:r>
                      <a:b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Отчизны верные сыны,</a:t>
                      </a:r>
                      <a:b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 жизни мирной и счастливой</a:t>
                      </a:r>
                      <a:b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Мечталось вам среди войны.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1279" name="Rectangle 15"/>
          <p:cNvSpPr>
            <a:spLocks noChangeArrowheads="1"/>
          </p:cNvSpPr>
          <p:nvPr/>
        </p:nvSpPr>
        <p:spPr bwMode="auto">
          <a:xfrm>
            <a:off x="4479925" y="-644525"/>
            <a:ext cx="1841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  <a:p>
            <a:pPr eaLnBrk="0" hangingPunct="0"/>
            <a:r>
              <a:rPr lang="ru-RU"/>
              <a:t/>
            </a:r>
            <a:br>
              <a:rPr lang="ru-RU"/>
            </a:br>
            <a:endParaRPr lang="ru-RU"/>
          </a:p>
          <a:p>
            <a:pPr eaLnBrk="0" hangingPunct="0"/>
            <a:endParaRPr lang="ru-RU"/>
          </a:p>
        </p:txBody>
      </p:sp>
      <p:graphicFrame>
        <p:nvGraphicFramePr>
          <p:cNvPr id="11302" name="Group 38"/>
          <p:cNvGraphicFramePr>
            <a:graphicFrameLocks noGrp="1"/>
          </p:cNvGraphicFramePr>
          <p:nvPr/>
        </p:nvGraphicFramePr>
        <p:xfrm>
          <a:off x="5715000" y="4419600"/>
          <a:ext cx="3581400" cy="2438400"/>
        </p:xfrm>
        <a:graphic>
          <a:graphicData uri="http://schemas.openxmlformats.org/drawingml/2006/table">
            <a:tbl>
              <a:tblPr/>
              <a:tblGrid>
                <a:gridCol w="3581400"/>
              </a:tblGrid>
              <a:tr h="2438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Вы героически прошли</a:t>
                      </a:r>
                      <a:b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 боями все четыре года,</a:t>
                      </a:r>
                      <a:b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Вы победить врага смогли</a:t>
                      </a:r>
                      <a:b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 заслужить любовь народа.</a:t>
                      </a:r>
                      <a:b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Спасибо вам, отцы и деды,</a:t>
                      </a:r>
                      <a:b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Спасибо, братья и сыны</a:t>
                      </a:r>
                      <a:b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За ваш подарок к Дню Победы,</a:t>
                      </a:r>
                      <a:b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За главный праздник всей страны!</a:t>
                      </a:r>
                      <a:b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(А. Воскобойников)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1290" name="Rectangle 26"/>
          <p:cNvSpPr>
            <a:spLocks noChangeArrowheads="1"/>
          </p:cNvSpPr>
          <p:nvPr/>
        </p:nvSpPr>
        <p:spPr bwMode="auto">
          <a:xfrm>
            <a:off x="4479925" y="9424988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  <a:p>
            <a:pPr eaLnBrk="0" hangingPunct="0"/>
            <a:endParaRPr lang="ru-RU"/>
          </a:p>
        </p:txBody>
      </p:sp>
      <p:sp>
        <p:nvSpPr>
          <p:cNvPr id="11307" name="WordArt 43"/>
          <p:cNvSpPr>
            <a:spLocks noChangeArrowheads="1" noChangeShapeType="1" noTextEdit="1"/>
          </p:cNvSpPr>
          <p:nvPr/>
        </p:nvSpPr>
        <p:spPr bwMode="auto">
          <a:xfrm>
            <a:off x="457200" y="6248400"/>
            <a:ext cx="457200" cy="419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5E94CA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6395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52400"/>
            <a:ext cx="7696200" cy="5613400"/>
          </a:xfrm>
          <a:prstGeom prst="rect">
            <a:avLst/>
          </a:prstGeom>
          <a:noFill/>
        </p:spPr>
      </p:pic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6858000" y="152400"/>
            <a:ext cx="1600200" cy="533400"/>
          </a:xfrm>
          <a:prstGeom prst="rect">
            <a:avLst/>
          </a:prstGeom>
          <a:solidFill>
            <a:srgbClr val="3B77B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0" y="5943600"/>
            <a:ext cx="91440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9 мая</a:t>
            </a:r>
            <a:r>
              <a:rPr lang="ru-RU"/>
              <a:t> - это всенародный праздник. Солдаты воевали, а женщины растили детей - будущее страны. Общими усилиями была достигнута победа над врагом! В этом году наш народ отмечает 63-летие  Великой Победы.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CC33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-13827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0" y="-13827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5562600" y="304800"/>
            <a:ext cx="4191000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1600"/>
              <a:t>На поляне, от лагеря близко,</a:t>
            </a:r>
            <a:br>
              <a:rPr lang="ru-RU" sz="1600"/>
            </a:br>
            <a:r>
              <a:rPr lang="ru-RU" sz="1600"/>
              <a:t>Где багульник все лето цветет,</a:t>
            </a:r>
            <a:br>
              <a:rPr lang="ru-RU" sz="1600"/>
            </a:br>
            <a:r>
              <a:rPr lang="ru-RU" sz="1600"/>
              <a:t>На дорогу глядят с обелиска</a:t>
            </a:r>
            <a:br>
              <a:rPr lang="ru-RU" sz="1600"/>
            </a:br>
            <a:r>
              <a:rPr lang="ru-RU" sz="1600"/>
              <a:t>Пехотинец, матрос и пилот.</a:t>
            </a:r>
          </a:p>
          <a:p>
            <a:pPr eaLnBrk="0" hangingPunct="0"/>
            <a:r>
              <a:rPr lang="ru-RU" sz="1600"/>
              <a:t/>
            </a:r>
            <a:br>
              <a:rPr lang="ru-RU" sz="1600"/>
            </a:br>
            <a:endParaRPr lang="ru-RU" sz="1600"/>
          </a:p>
        </p:txBody>
      </p:sp>
      <p:graphicFrame>
        <p:nvGraphicFramePr>
          <p:cNvPr id="31773" name="Group 29"/>
          <p:cNvGraphicFramePr>
            <a:graphicFrameLocks noGrp="1"/>
          </p:cNvGraphicFramePr>
          <p:nvPr/>
        </p:nvGraphicFramePr>
        <p:xfrm>
          <a:off x="0" y="-1382713"/>
          <a:ext cx="208280" cy="1022096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9702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1775" name="Group 31"/>
          <p:cNvGraphicFramePr>
            <a:graphicFrameLocks noGrp="1"/>
          </p:cNvGraphicFramePr>
          <p:nvPr/>
        </p:nvGraphicFramePr>
        <p:xfrm>
          <a:off x="5562600" y="1295400"/>
          <a:ext cx="3429000" cy="4572000"/>
        </p:xfrm>
        <a:graphic>
          <a:graphicData uri="http://schemas.openxmlformats.org/drawingml/2006/table">
            <a:tbl>
              <a:tblPr/>
              <a:tblGrid>
                <a:gridCol w="3429000"/>
              </a:tblGrid>
              <a:tr h="457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Отпечаток счастливого детства</a:t>
                      </a:r>
                      <a:b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Сохранился на лицах солдат,</a:t>
                      </a:r>
                      <a:b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Но уже никуда им не деться</a:t>
                      </a:r>
                      <a:b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От военной суровости дат.</a:t>
                      </a:r>
                      <a:b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/>
                      </a:r>
                      <a:b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"Вот в таком же зеленом июне, -</a:t>
                      </a:r>
                      <a:b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Нам сказал пожилой старшина, -</a:t>
                      </a:r>
                      <a:b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Забрала их, веселых и юных,</a:t>
                      </a:r>
                      <a:b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 домой не вернула война.</a:t>
                      </a:r>
                      <a:b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/>
                      </a:r>
                      <a:b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 рассвете, прижав автоматы,</a:t>
                      </a:r>
                      <a:b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Шли солдаты на штурм высоты..."</a:t>
                      </a:r>
                      <a:b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/>
                      </a:r>
                      <a:b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Нестареющим нашим вожатым</a:t>
                      </a:r>
                      <a:b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Мы к ногам положили цветы.</a:t>
                      </a:r>
                      <a:b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/>
                      </a:r>
                      <a:b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                        (В. Фетисов)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776" name="WordArt 32"/>
          <p:cNvSpPr>
            <a:spLocks noChangeArrowheads="1" noChangeShapeType="1" noTextEdit="1"/>
          </p:cNvSpPr>
          <p:nvPr/>
        </p:nvSpPr>
        <p:spPr bwMode="auto">
          <a:xfrm>
            <a:off x="8534400" y="6248400"/>
            <a:ext cx="457200" cy="419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6</a:t>
            </a:r>
          </a:p>
        </p:txBody>
      </p:sp>
      <p:pic>
        <p:nvPicPr>
          <p:cNvPr id="31778" name="Picture 34" descr="035nesvizh07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90378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BA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5" descr="MPj0432878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0"/>
            <a:ext cx="9144000" cy="6096000"/>
          </a:xfrm>
          <a:prstGeom prst="rect">
            <a:avLst/>
          </a:prstGeom>
          <a:noFill/>
        </p:spPr>
      </p:pic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5638800" y="-9525"/>
            <a:ext cx="3505200" cy="3514725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1600"/>
              <a:t>Давно закончилась война,</a:t>
            </a:r>
            <a:br>
              <a:rPr lang="ru-RU" sz="1600"/>
            </a:br>
            <a:r>
              <a:rPr lang="ru-RU" sz="1600"/>
              <a:t>Давно с войны пришли солдаты.</a:t>
            </a:r>
            <a:br>
              <a:rPr lang="ru-RU" sz="1600"/>
            </a:br>
            <a:r>
              <a:rPr lang="ru-RU" sz="1600"/>
              <a:t>И на груди их ордена</a:t>
            </a:r>
            <a:br>
              <a:rPr lang="ru-RU" sz="1600"/>
            </a:br>
            <a:r>
              <a:rPr lang="ru-RU" sz="1600"/>
              <a:t>Горят, как памятные даты, —</a:t>
            </a:r>
            <a:br>
              <a:rPr lang="ru-RU" sz="1600"/>
            </a:br>
            <a:r>
              <a:rPr lang="ru-RU" sz="1600"/>
              <a:t>За Брест, Москву, за Сталинград</a:t>
            </a:r>
            <a:br>
              <a:rPr lang="ru-RU" sz="1600"/>
            </a:br>
            <a:r>
              <a:rPr lang="ru-RU" sz="1600"/>
              <a:t>И за блокаду Ленинграда,</a:t>
            </a:r>
            <a:br>
              <a:rPr lang="ru-RU" sz="1600"/>
            </a:br>
            <a:r>
              <a:rPr lang="ru-RU" sz="1600"/>
              <a:t>За Керчь, Одессу и Белград,</a:t>
            </a:r>
            <a:br>
              <a:rPr lang="ru-RU" sz="1600"/>
            </a:br>
            <a:r>
              <a:rPr lang="ru-RU" sz="1600"/>
              <a:t>За все осколки от снарядов.</a:t>
            </a:r>
            <a:br>
              <a:rPr lang="ru-RU" sz="1600"/>
            </a:br>
            <a:r>
              <a:rPr lang="ru-RU" sz="1600"/>
              <a:t>А по ночам вам до сих пор</a:t>
            </a:r>
            <a:br>
              <a:rPr lang="ru-RU" sz="1600"/>
            </a:br>
            <a:r>
              <a:rPr lang="ru-RU" sz="1600"/>
              <a:t>Бои под Бугом где-то снятся,</a:t>
            </a:r>
            <a:br>
              <a:rPr lang="ru-RU" sz="1600"/>
            </a:br>
            <a:r>
              <a:rPr lang="ru-RU" sz="1600"/>
              <a:t>И "мессеры" строчат в упор,</a:t>
            </a:r>
            <a:br>
              <a:rPr lang="ru-RU" sz="1600"/>
            </a:br>
            <a:r>
              <a:rPr lang="ru-RU" sz="1600"/>
              <a:t>И из ложбинки не подняться.</a:t>
            </a:r>
            <a:br>
              <a:rPr lang="ru-RU" sz="1600"/>
            </a:br>
            <a:r>
              <a:rPr lang="ru-RU" sz="1600"/>
              <a:t>Зовет в атаку лейтенант,</a:t>
            </a:r>
            <a:br>
              <a:rPr lang="ru-RU" sz="1600"/>
            </a:br>
            <a:r>
              <a:rPr lang="ru-RU" sz="1600"/>
              <a:t>Но тут же падает, сраженный…</a:t>
            </a:r>
          </a:p>
        </p:txBody>
      </p:sp>
      <p:sp>
        <p:nvSpPr>
          <p:cNvPr id="12294" name="WordArt 6"/>
          <p:cNvSpPr>
            <a:spLocks noChangeArrowheads="1" noChangeShapeType="1" noTextEdit="1"/>
          </p:cNvSpPr>
          <p:nvPr/>
        </p:nvSpPr>
        <p:spPr bwMode="auto">
          <a:xfrm>
            <a:off x="152400" y="152400"/>
            <a:ext cx="457200" cy="419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Picture 5" descr="MPj0431856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610600" cy="6889750"/>
          </a:xfrm>
          <a:prstGeom prst="rect">
            <a:avLst/>
          </a:prstGeom>
          <a:noFill/>
        </p:spPr>
      </p:pic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6324600" y="0"/>
            <a:ext cx="2819400" cy="6937375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 sz="1600"/>
          </a:p>
          <a:p>
            <a:r>
              <a:rPr lang="ru-RU" sz="1600"/>
              <a:t>А дома долго будут ждать,</a:t>
            </a:r>
            <a:br>
              <a:rPr lang="ru-RU" sz="1600"/>
            </a:br>
            <a:r>
              <a:rPr lang="ru-RU" sz="1600"/>
              <a:t>Но лишь дождутся похоронной.</a:t>
            </a:r>
            <a:br>
              <a:rPr lang="ru-RU" sz="1600"/>
            </a:br>
            <a:r>
              <a:rPr lang="ru-RU" sz="1600"/>
              <a:t>В один и тот же день и час</a:t>
            </a:r>
            <a:br>
              <a:rPr lang="ru-RU" sz="1600"/>
            </a:br>
            <a:r>
              <a:rPr lang="ru-RU" sz="1600"/>
              <a:t>На встречу вы к друзьям спешите,</a:t>
            </a:r>
            <a:br>
              <a:rPr lang="ru-RU" sz="1600"/>
            </a:br>
            <a:r>
              <a:rPr lang="ru-RU" sz="1600"/>
              <a:t>Но с каждым годом меньше вас,</a:t>
            </a:r>
            <a:br>
              <a:rPr lang="ru-RU" sz="1600"/>
            </a:br>
            <a:r>
              <a:rPr lang="ru-RU" sz="1600"/>
              <a:t>И нас за это вы простите,</a:t>
            </a:r>
            <a:br>
              <a:rPr lang="ru-RU" sz="1600"/>
            </a:br>
            <a:r>
              <a:rPr lang="ru-RU" sz="1600"/>
              <a:t>Что не сумели вас сберечь,</a:t>
            </a:r>
            <a:br>
              <a:rPr lang="ru-RU" sz="1600"/>
            </a:br>
            <a:r>
              <a:rPr lang="ru-RU" sz="1600"/>
              <a:t>Не залечили ваши раны.</a:t>
            </a:r>
            <a:br>
              <a:rPr lang="ru-RU" sz="1600"/>
            </a:br>
            <a:r>
              <a:rPr lang="ru-RU" sz="1600"/>
              <a:t>И вот на место этих встреч</a:t>
            </a:r>
            <a:br>
              <a:rPr lang="ru-RU" sz="1600"/>
            </a:br>
            <a:r>
              <a:rPr lang="ru-RU" sz="1600"/>
              <a:t>Приходят внуки ветеранов.</a:t>
            </a:r>
            <a:br>
              <a:rPr lang="ru-RU" sz="1600"/>
            </a:br>
            <a:r>
              <a:rPr lang="ru-RU" sz="1600"/>
              <a:t>Давно закончилась война.</a:t>
            </a:r>
            <a:br>
              <a:rPr lang="ru-RU" sz="1600"/>
            </a:br>
            <a:r>
              <a:rPr lang="ru-RU" sz="1600"/>
              <a:t>Давно с войны пришли солдаты.</a:t>
            </a:r>
            <a:br>
              <a:rPr lang="ru-RU" sz="1600"/>
            </a:br>
            <a:r>
              <a:rPr lang="ru-RU" sz="1600"/>
              <a:t>И на груди их ордена</a:t>
            </a:r>
            <a:br>
              <a:rPr lang="ru-RU" sz="1600"/>
            </a:br>
            <a:r>
              <a:rPr lang="ru-RU" sz="1600"/>
              <a:t>Горят, как памятные даты.</a:t>
            </a:r>
            <a:br>
              <a:rPr lang="ru-RU" sz="1600"/>
            </a:br>
            <a:r>
              <a:rPr lang="ru-RU" sz="1600"/>
              <a:t>Вам всем, кто вынес ту войну —</a:t>
            </a:r>
            <a:br>
              <a:rPr lang="ru-RU" sz="1600"/>
            </a:br>
            <a:r>
              <a:rPr lang="ru-RU" sz="1600"/>
              <a:t>В тылу иль на полях сражений, Принес победную весну, —</a:t>
            </a:r>
            <a:br>
              <a:rPr lang="ru-RU" sz="1600"/>
            </a:br>
            <a:r>
              <a:rPr lang="ru-RU" sz="1600"/>
              <a:t>Поклон и память поколений.</a:t>
            </a:r>
            <a:br>
              <a:rPr lang="ru-RU" sz="1600"/>
            </a:br>
            <a:endParaRPr lang="ru-RU" sz="1600"/>
          </a:p>
          <a:p>
            <a:r>
              <a:rPr lang="ru-RU" sz="1600"/>
              <a:t>(С. Кочурова)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21" name="Picture 5" descr="view_137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96838"/>
            <a:ext cx="8153400" cy="5924550"/>
          </a:xfrm>
          <a:prstGeom prst="rect">
            <a:avLst/>
          </a:prstGeom>
          <a:noFill/>
        </p:spPr>
      </p:pic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76200" y="6172200"/>
            <a:ext cx="8839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Есть много важных слов на свете - Мама, Родина, счастье. А есть еще важное слово - МИР!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0" y="6172200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МИР - это Земля, мир - это люди, мир - это дети. Мир - это спокойная и  радостная жизнь. Нет войны, нет горя и слез. Мир нужен всем!</a:t>
            </a:r>
          </a:p>
        </p:txBody>
      </p:sp>
      <p:pic>
        <p:nvPicPr>
          <p:cNvPr id="35845" name="Picture 5" descr="MPj04306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864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00" name="Picture 8" descr="MPj0424428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707188"/>
          </a:xfrm>
          <a:prstGeom prst="rect">
            <a:avLst/>
          </a:prstGeom>
          <a:noFill/>
        </p:spPr>
      </p:pic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0" y="6491288"/>
            <a:ext cx="9144000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Мир будет тогда, когда все люди на нашей планете будут дружить.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B77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 descr="MPj0430937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0"/>
            <a:ext cx="8991600" cy="6961188"/>
          </a:xfrm>
          <a:prstGeom prst="rect">
            <a:avLst/>
          </a:prstGeom>
          <a:noFill/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-152400"/>
            <a:ext cx="4648200" cy="2438400"/>
          </a:xfrm>
        </p:spPr>
        <p:txBody>
          <a:bodyPr/>
          <a:lstStyle/>
          <a:p>
            <a:pPr algn="l"/>
            <a:r>
              <a:rPr lang="ru-RU" sz="1600">
                <a:solidFill>
                  <a:schemeClr val="bg1"/>
                </a:solidFill>
              </a:rPr>
              <a:t>Пусть небо будет голубым,</a:t>
            </a:r>
            <a:br>
              <a:rPr lang="ru-RU" sz="1600">
                <a:solidFill>
                  <a:schemeClr val="bg1"/>
                </a:solidFill>
              </a:rPr>
            </a:br>
            <a:r>
              <a:rPr lang="ru-RU" sz="1600">
                <a:solidFill>
                  <a:schemeClr val="bg1"/>
                </a:solidFill>
              </a:rPr>
              <a:t>Пусть в небе не клубится дым,</a:t>
            </a:r>
            <a:br>
              <a:rPr lang="ru-RU" sz="1600">
                <a:solidFill>
                  <a:schemeClr val="bg1"/>
                </a:solidFill>
              </a:rPr>
            </a:br>
            <a:r>
              <a:rPr lang="ru-RU" sz="1600">
                <a:solidFill>
                  <a:schemeClr val="bg1"/>
                </a:solidFill>
              </a:rPr>
              <a:t>Пусть пушки грозные молчат</a:t>
            </a:r>
            <a:br>
              <a:rPr lang="ru-RU" sz="1600">
                <a:solidFill>
                  <a:schemeClr val="bg1"/>
                </a:solidFill>
              </a:rPr>
            </a:br>
            <a:r>
              <a:rPr lang="ru-RU" sz="1600">
                <a:solidFill>
                  <a:schemeClr val="bg1"/>
                </a:solidFill>
              </a:rPr>
              <a:t>И пулеметы не строчат,</a:t>
            </a:r>
            <a:br>
              <a:rPr lang="ru-RU" sz="1600">
                <a:solidFill>
                  <a:schemeClr val="bg1"/>
                </a:solidFill>
              </a:rPr>
            </a:br>
            <a:r>
              <a:rPr lang="ru-RU" sz="1600">
                <a:solidFill>
                  <a:schemeClr val="bg1"/>
                </a:solidFill>
              </a:rPr>
              <a:t>Чтоб жили люди, города...</a:t>
            </a:r>
            <a:br>
              <a:rPr lang="ru-RU" sz="1600">
                <a:solidFill>
                  <a:schemeClr val="bg1"/>
                </a:solidFill>
              </a:rPr>
            </a:br>
            <a:r>
              <a:rPr lang="ru-RU" sz="1600">
                <a:solidFill>
                  <a:schemeClr val="bg1"/>
                </a:solidFill>
              </a:rPr>
              <a:t>Мир нужен на земле всегда!</a:t>
            </a:r>
            <a:br>
              <a:rPr lang="ru-RU" sz="1600">
                <a:solidFill>
                  <a:schemeClr val="bg1"/>
                </a:solidFill>
              </a:rPr>
            </a:br>
            <a:r>
              <a:rPr lang="ru-RU" sz="1600">
                <a:solidFill>
                  <a:schemeClr val="bg1"/>
                </a:solidFill>
              </a:rPr>
              <a:t>(Н. Найденова) </a:t>
            </a:r>
          </a:p>
        </p:txBody>
      </p:sp>
      <p:sp>
        <p:nvSpPr>
          <p:cNvPr id="5129" name="WordArt 9"/>
          <p:cNvSpPr>
            <a:spLocks noChangeArrowheads="1" noChangeShapeType="1" noTextEdit="1"/>
          </p:cNvSpPr>
          <p:nvPr/>
        </p:nvSpPr>
        <p:spPr bwMode="auto">
          <a:xfrm>
            <a:off x="6581775" y="152400"/>
            <a:ext cx="2333625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spc="72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МИР</a:t>
            </a:r>
          </a:p>
        </p:txBody>
      </p:sp>
      <p:sp>
        <p:nvSpPr>
          <p:cNvPr id="5130" name="WordArt 10"/>
          <p:cNvSpPr>
            <a:spLocks noChangeArrowheads="1" noChangeShapeType="1" noTextEdit="1"/>
          </p:cNvSpPr>
          <p:nvPr/>
        </p:nvSpPr>
        <p:spPr bwMode="auto">
          <a:xfrm>
            <a:off x="152400" y="6248400"/>
            <a:ext cx="457200" cy="419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chemeClr val="accent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5791200" y="152400"/>
            <a:ext cx="3124200" cy="1143000"/>
          </a:xfrm>
        </p:spPr>
        <p:txBody>
          <a:bodyPr/>
          <a:lstStyle/>
          <a:p>
            <a:r>
              <a:rPr lang="ru-RU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КОНЕЦ</a:t>
            </a:r>
          </a:p>
        </p:txBody>
      </p:sp>
      <p:pic>
        <p:nvPicPr>
          <p:cNvPr id="36868" name="Picture 4" descr="victory_day_37_resiz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562600" cy="4681538"/>
          </a:xfrm>
          <a:prstGeom prst="rect">
            <a:avLst/>
          </a:prstGeom>
          <a:noFill/>
        </p:spPr>
      </p:pic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0" y="6078538"/>
            <a:ext cx="6705600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Составила презентацию - Виктория Кузнецова</a:t>
            </a:r>
          </a:p>
          <a:p>
            <a:pPr>
              <a:spcBef>
                <a:spcPct val="50000"/>
              </a:spcBef>
            </a:pPr>
            <a:r>
              <a:rPr lang="ru-RU"/>
              <a:t>ВЫ скачали эту работу на сайте – </a:t>
            </a:r>
            <a:r>
              <a:rPr lang="en-US" b="1" u="sng"/>
              <a:t>viki.rdf.ru</a:t>
            </a:r>
            <a:endParaRPr lang="ru-RU" b="1" u="sng"/>
          </a:p>
        </p:txBody>
      </p:sp>
      <p:pic>
        <p:nvPicPr>
          <p:cNvPr id="36870" name="Picture 6" descr="5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8000" y="1524000"/>
            <a:ext cx="3546475" cy="533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0" y="6216650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Нет в России семьи, которую война обошла стороной. В этот день вспоминают тех, кто остался на полях сражений, тех, кто после войны налаживал мирную жизнь.</a:t>
            </a:r>
          </a:p>
        </p:txBody>
      </p:sp>
      <p:pic>
        <p:nvPicPr>
          <p:cNvPr id="28677" name="Picture 5" descr="1_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"/>
            <a:ext cx="8763000" cy="5662613"/>
          </a:xfrm>
          <a:prstGeom prst="rect">
            <a:avLst/>
          </a:prstGeom>
          <a:noFill/>
        </p:spPr>
      </p:pic>
      <p:pic>
        <p:nvPicPr>
          <p:cNvPr id="28678" name="Picture 6" descr="may9_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38450"/>
            <a:ext cx="4572000" cy="3409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0" y="6216650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А еще поздравляют тех воинов Великой Отечественной Войны, которые живут сегодня.</a:t>
            </a:r>
          </a:p>
        </p:txBody>
      </p:sp>
      <p:pic>
        <p:nvPicPr>
          <p:cNvPr id="29703" name="Picture 7" descr="9%20%CC%E0%F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28600"/>
            <a:ext cx="8839200" cy="574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2" name="Picture 4" descr="9_may_2004_0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38100"/>
            <a:ext cx="8991600" cy="6743700"/>
          </a:xfrm>
          <a:prstGeom prst="rect">
            <a:avLst/>
          </a:prstGeom>
          <a:noFill/>
        </p:spPr>
      </p:pic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0" y="6216650"/>
            <a:ext cx="9144000" cy="64135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В этот Великий день принято бывать на могилах погибших воинов, возлагать венки, живые цветы тем, кто не вернулся с войны.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3" name="Picture 5" descr="38881_800_6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34400" cy="1143000"/>
          </a:xfrm>
        </p:spPr>
        <p:txBody>
          <a:bodyPr/>
          <a:lstStyle/>
          <a:p>
            <a:r>
              <a:rPr lang="ru-RU" sz="2800">
                <a:solidFill>
                  <a:srgbClr val="FF0000"/>
                </a:solidFill>
              </a:rPr>
              <a:t>ДАВАЙТЕ ПОЧТИМ ПАМЯТЬ ВСЕХ ПОГИБШИХ ЗА РОДИНУ МИНУТОЙ МОЛЧАНИЯ.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0" y="6096000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Все дальше в прошлое уходят годы страшной войны. Но подвиг людей, вставших на защиту отечества, будет вечно жить в памяти российского народа.</a:t>
            </a:r>
          </a:p>
        </p:txBody>
      </p:sp>
      <p:pic>
        <p:nvPicPr>
          <p:cNvPr id="9228" name="Picture 12" descr="MPj0433756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817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P50907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90500"/>
            <a:ext cx="8686800" cy="6515100"/>
          </a:xfrm>
          <a:prstGeom prst="rect">
            <a:avLst/>
          </a:prstGeom>
          <a:noFill/>
        </p:spPr>
      </p:pic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0" y="6477000"/>
            <a:ext cx="9296400" cy="366713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Ежегодно  9 мая устраивают парад военных в честь праздника Победы.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3" name="Picture 5" descr="21393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2400"/>
            <a:ext cx="9144000" cy="6858000"/>
          </a:xfrm>
          <a:prstGeom prst="rect">
            <a:avLst/>
          </a:prstGeom>
          <a:noFill/>
        </p:spPr>
      </p:pic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0" y="6216650"/>
            <a:ext cx="9144000" cy="64135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По всей стране слышны залпы праздничного салюта в честь тех, кто сражался за Родину.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320</TotalTime>
  <Words>445</Words>
  <Application>Microsoft Office PowerPoint</Application>
  <PresentationFormat>Экран (4:3)</PresentationFormat>
  <Paragraphs>63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9" baseType="lpstr">
      <vt:lpstr>Arial</vt:lpstr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ДАВАЙТЕ ПОЧТИМ ПАМЯТЬ ВСЕХ ПОГИБШИХ ЗА РОДИНУ МИНУТОЙ МОЛЧАНИЯ.</vt:lpstr>
      <vt:lpstr>Слайд 7</vt:lpstr>
      <vt:lpstr>Слайд 8</vt:lpstr>
      <vt:lpstr>Слайд 9</vt:lpstr>
      <vt:lpstr>Слайд 10</vt:lpstr>
      <vt:lpstr>Стихи посвященные Дню победы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Пусть небо будет голубым, Пусть в небе не клубится дым, Пусть пушки грозные молчат И пулеметы не строчат, Чтоб жили люди, города... Мир нужен на земле всегда! (Н. Найденова) </vt:lpstr>
      <vt:lpstr>КОНЕЦ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Admin</cp:lastModifiedBy>
  <cp:revision>2</cp:revision>
  <cp:lastPrinted>1601-01-01T00:00:00Z</cp:lastPrinted>
  <dcterms:created xsi:type="dcterms:W3CDTF">1601-01-01T00:00:00Z</dcterms:created>
  <dcterms:modified xsi:type="dcterms:W3CDTF">2012-03-09T20:49:15Z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