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58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08.09.2014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08.09.2014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08.09.2014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08.09.2014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08.09.2014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08.09.2014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08.09.2014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08.09.2014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pPr/>
              <a:t>08.09.2014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08.09.2014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08.09.2014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pPr/>
              <a:t>08.09.2014</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260648"/>
            <a:ext cx="8640960" cy="3600400"/>
          </a:xfrm>
        </p:spPr>
        <p:txBody>
          <a:bodyPr/>
          <a:lstStyle/>
          <a:p>
            <a:r>
              <a:rPr lang="ru-RU" dirty="0" smtClean="0"/>
              <a:t>Художественное мышление в авангарде науки</a:t>
            </a:r>
            <a:endParaRPr lang="ru-RU" dirty="0"/>
          </a:p>
        </p:txBody>
      </p:sp>
    </p:spTree>
    <p:extLst>
      <p:ext uri="{BB962C8B-B14F-4D97-AF65-F5344CB8AC3E}">
        <p14:creationId xmlns:p14="http://schemas.microsoft.com/office/powerpoint/2010/main" xmlns="" val="2143883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908720"/>
            <a:ext cx="7408333" cy="5217443"/>
          </a:xfrm>
        </p:spPr>
        <p:txBody>
          <a:bodyPr>
            <a:normAutofit/>
          </a:bodyPr>
          <a:lstStyle/>
          <a:p>
            <a:pPr marL="0" indent="0">
              <a:buNone/>
            </a:pPr>
            <a:r>
              <a:rPr lang="ru-RU" dirty="0" smtClean="0"/>
              <a:t>Конечно, для искусства предсказание будущего или открытие новых научных факторов не является главной целью, это всего лишь одна из его многочисленных функций. Можно сказать, побочный результат. Но он очень показателен для понимания значимости художественно-образного мышления в культурном развитии человечества. Как известно, культурное развитие включает в себя и достижения технического прогресса. В истории культуры много различных факторов,  подтверждающих это. </a:t>
            </a:r>
            <a:endParaRPr lang="ru-RU" dirty="0"/>
          </a:p>
        </p:txBody>
      </p:sp>
    </p:spTree>
    <p:extLst>
      <p:ext uri="{BB962C8B-B14F-4D97-AF65-F5344CB8AC3E}">
        <p14:creationId xmlns:p14="http://schemas.microsoft.com/office/powerpoint/2010/main" xmlns="" val="3047149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20072" y="338667"/>
            <a:ext cx="3466728" cy="2226237"/>
          </a:xfrm>
        </p:spPr>
        <p:txBody>
          <a:bodyPr>
            <a:noAutofit/>
          </a:bodyPr>
          <a:lstStyle/>
          <a:p>
            <a:r>
              <a:rPr lang="ru-RU" sz="3200" dirty="0" smtClean="0"/>
              <a:t>Летательный аппарат  Леонардо да Винчи</a:t>
            </a:r>
            <a:endParaRPr lang="ru-RU" sz="3200" dirty="0"/>
          </a:p>
        </p:txBody>
      </p:sp>
      <p:sp>
        <p:nvSpPr>
          <p:cNvPr id="3" name="Текст 2"/>
          <p:cNvSpPr>
            <a:spLocks noGrp="1"/>
          </p:cNvSpPr>
          <p:nvPr>
            <p:ph type="body" sz="half" idx="2"/>
          </p:nvPr>
        </p:nvSpPr>
        <p:spPr>
          <a:xfrm>
            <a:off x="4932040" y="2564905"/>
            <a:ext cx="4211959" cy="3672408"/>
          </a:xfrm>
        </p:spPr>
        <p:txBody>
          <a:bodyPr>
            <a:normAutofit/>
          </a:bodyPr>
          <a:lstStyle/>
          <a:p>
            <a:r>
              <a:rPr lang="ru-RU" sz="2400" dirty="0" smtClean="0"/>
              <a:t>Гений эпохи Возрождения Леонардо да Винчи уже в </a:t>
            </a:r>
            <a:r>
              <a:rPr lang="en-US" sz="2400" dirty="0" smtClean="0"/>
              <a:t>XV</a:t>
            </a:r>
            <a:r>
              <a:rPr lang="ru-RU" sz="2400" dirty="0" smtClean="0"/>
              <a:t> в. разработал  модель летательного аппарата! Его, правда, тогда так и не построили , но чертежи сохранились.</a:t>
            </a:r>
            <a:endParaRPr lang="ru-RU" sz="2400" dirty="0"/>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l="7499" r="7499"/>
          <a:stretch>
            <a:fillRect/>
          </a:stretch>
        </p:blipFill>
        <p:spPr>
          <a:xfrm>
            <a:off x="251520" y="692696"/>
            <a:ext cx="4910066" cy="4464496"/>
          </a:xfrm>
        </p:spPr>
      </p:pic>
    </p:spTree>
    <p:extLst>
      <p:ext uri="{BB962C8B-B14F-4D97-AF65-F5344CB8AC3E}">
        <p14:creationId xmlns:p14="http://schemas.microsoft.com/office/powerpoint/2010/main" xmlns="" val="697817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499993" y="1052737"/>
            <a:ext cx="4186808" cy="4154264"/>
          </a:xfrm>
        </p:spPr>
        <p:txBody>
          <a:bodyPr>
            <a:normAutofit/>
          </a:bodyPr>
          <a:lstStyle/>
          <a:p>
            <a:r>
              <a:rPr lang="ru-RU" sz="2400" dirty="0" smtClean="0"/>
              <a:t>Французский писатель Оноре де Бальзак в своей эпопее «Человеческая комедия» раньше ученых отразил свои наблюдения, связанные с биологической природой человека, исследовал  психологию душевой деформации личности.  </a:t>
            </a:r>
            <a:endParaRPr lang="ru-RU" sz="2400" dirty="0"/>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t="24674" b="24674"/>
          <a:stretch>
            <a:fillRect/>
          </a:stretch>
        </p:blipFill>
        <p:spPr>
          <a:xfrm>
            <a:off x="395536" y="404664"/>
            <a:ext cx="4104000" cy="3785172"/>
          </a:xfrm>
        </p:spPr>
      </p:pic>
    </p:spTree>
    <p:extLst>
      <p:ext uri="{BB962C8B-B14F-4D97-AF65-F5344CB8AC3E}">
        <p14:creationId xmlns:p14="http://schemas.microsoft.com/office/powerpoint/2010/main" xmlns="" val="482873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499993" y="980729"/>
            <a:ext cx="4186808" cy="4226272"/>
          </a:xfrm>
        </p:spPr>
        <p:txBody>
          <a:bodyPr>
            <a:noAutofit/>
          </a:bodyPr>
          <a:lstStyle/>
          <a:p>
            <a:r>
              <a:rPr lang="ru-RU" sz="2400" dirty="0" smtClean="0"/>
              <a:t>Французский писатель Жюль Верн,  один из основателей жанра научной фантастики, предсказал полеты на Луну в то время, когда и самолетов, а тем более ракет еще не было. Во многих произведениях писателя звучит протест  против использования науки в преступных целях. Значит, и эту возможность он предвидел!</a:t>
            </a:r>
            <a:endParaRPr lang="ru-RU" sz="2400" dirty="0"/>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t="13299" b="13299"/>
          <a:stretch>
            <a:fillRect/>
          </a:stretch>
        </p:blipFill>
        <p:spPr>
          <a:xfrm>
            <a:off x="179512" y="332656"/>
            <a:ext cx="4262651" cy="3497560"/>
          </a:xfrm>
        </p:spPr>
      </p:pic>
    </p:spTree>
    <p:extLst>
      <p:ext uri="{BB962C8B-B14F-4D97-AF65-F5344CB8AC3E}">
        <p14:creationId xmlns:p14="http://schemas.microsoft.com/office/powerpoint/2010/main" xmlns="" val="4234638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499993" y="476673"/>
            <a:ext cx="4186808" cy="4730328"/>
          </a:xfrm>
        </p:spPr>
        <p:txBody>
          <a:bodyPr>
            <a:normAutofit/>
          </a:bodyPr>
          <a:lstStyle/>
          <a:p>
            <a:r>
              <a:rPr lang="ru-RU" sz="2400" dirty="0" smtClean="0"/>
              <a:t>Русский писатель Алексей Николаевич Толстой, автор известных исторических романов, написал и несколько не менее популярных научно-фантастических произведений. В них он предсказал появление лазера и космических кораблей.</a:t>
            </a:r>
            <a:endParaRPr lang="ru-RU" sz="2400" dirty="0"/>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l="4300" r="4300"/>
          <a:stretch>
            <a:fillRect/>
          </a:stretch>
        </p:blipFill>
        <p:spPr>
          <a:xfrm>
            <a:off x="251520" y="260648"/>
            <a:ext cx="4087132" cy="3353544"/>
          </a:xfrm>
        </p:spPr>
      </p:pic>
    </p:spTree>
    <p:extLst>
      <p:ext uri="{BB962C8B-B14F-4D97-AF65-F5344CB8AC3E}">
        <p14:creationId xmlns:p14="http://schemas.microsoft.com/office/powerpoint/2010/main" xmlns="" val="3259256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499993" y="836713"/>
            <a:ext cx="4186808" cy="4370288"/>
          </a:xfrm>
        </p:spPr>
        <p:txBody>
          <a:bodyPr>
            <a:normAutofit/>
          </a:bodyPr>
          <a:lstStyle/>
          <a:p>
            <a:r>
              <a:rPr lang="ru-RU" sz="2400" dirty="0" smtClean="0"/>
              <a:t>Русский инженер Лев Сергеевич </a:t>
            </a:r>
            <a:r>
              <a:rPr lang="ru-RU" sz="2400" dirty="0" err="1" smtClean="0"/>
              <a:t>Термен</a:t>
            </a:r>
            <a:r>
              <a:rPr lang="ru-RU" sz="2400" dirty="0" smtClean="0"/>
              <a:t> предвидел появление современного синтезатора и звучание электронной музыки. </a:t>
            </a:r>
            <a:endParaRPr lang="ru-RU" sz="2400" dirty="0"/>
          </a:p>
        </p:txBody>
      </p:sp>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l="2015" r="2015"/>
          <a:stretch>
            <a:fillRect/>
          </a:stretch>
        </p:blipFill>
        <p:spPr>
          <a:xfrm>
            <a:off x="323528" y="260648"/>
            <a:ext cx="4438171" cy="3641576"/>
          </a:xfrm>
        </p:spPr>
      </p:pic>
    </p:spTree>
    <p:extLst>
      <p:ext uri="{BB962C8B-B14F-4D97-AF65-F5344CB8AC3E}">
        <p14:creationId xmlns:p14="http://schemas.microsoft.com/office/powerpoint/2010/main" xmlns="" val="1242412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Научная фантастика не только проектировала технический прогресс человечества, но и стремилась предугадать будущие человека и общества.</a:t>
            </a:r>
            <a:endParaRPr lang="ru-RU" dirty="0"/>
          </a:p>
        </p:txBody>
      </p:sp>
    </p:spTree>
    <p:extLst>
      <p:ext uri="{BB962C8B-B14F-4D97-AF65-F5344CB8AC3E}">
        <p14:creationId xmlns:p14="http://schemas.microsoft.com/office/powerpoint/2010/main" xmlns="" val="1889749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Работу выполнили </a:t>
            </a:r>
          </a:p>
          <a:p>
            <a:r>
              <a:rPr lang="ru-RU" dirty="0" smtClean="0"/>
              <a:t>Учащиеся 9 класса</a:t>
            </a:r>
          </a:p>
          <a:p>
            <a:r>
              <a:rPr lang="ru-RU" dirty="0" smtClean="0"/>
              <a:t>МКОУ СОШ </a:t>
            </a:r>
          </a:p>
          <a:p>
            <a:r>
              <a:rPr lang="ru-RU" dirty="0" smtClean="0"/>
              <a:t>С. Тр. </a:t>
            </a:r>
            <a:r>
              <a:rPr lang="ru-RU" dirty="0" err="1" smtClean="0"/>
              <a:t>Сунгур</a:t>
            </a:r>
            <a:endParaRPr lang="ru-RU" dirty="0" smtClean="0"/>
          </a:p>
          <a:p>
            <a:r>
              <a:rPr lang="ru-RU" dirty="0" smtClean="0"/>
              <a:t>Гурьянова Ольга и </a:t>
            </a:r>
            <a:r>
              <a:rPr lang="ru-RU" dirty="0"/>
              <a:t>Г</a:t>
            </a:r>
            <a:r>
              <a:rPr lang="ru-RU" dirty="0" smtClean="0"/>
              <a:t>урьянова Светлана</a:t>
            </a:r>
            <a:endParaRPr lang="ru-RU" dirty="0"/>
          </a:p>
        </p:txBody>
      </p:sp>
    </p:spTree>
    <p:extLst>
      <p:ext uri="{BB962C8B-B14F-4D97-AF65-F5344CB8AC3E}">
        <p14:creationId xmlns:p14="http://schemas.microsoft.com/office/powerpoint/2010/main" xmlns="" val="2385667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48</TotalTime>
  <Words>270</Words>
  <Application>Microsoft Office PowerPoint</Application>
  <PresentationFormat>Экран (4:3)</PresentationFormat>
  <Paragraphs>14</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Волна</vt:lpstr>
      <vt:lpstr>Художественное мышление в авангарде науки</vt:lpstr>
      <vt:lpstr>Слайд 2</vt:lpstr>
      <vt:lpstr>Летательный аппарат  Леонардо да Винчи</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Художественное мышление в авангарде науки</dc:title>
  <dc:creator>User</dc:creator>
  <cp:lastModifiedBy>Пользователь</cp:lastModifiedBy>
  <cp:revision>8</cp:revision>
  <dcterms:created xsi:type="dcterms:W3CDTF">2014-02-04T12:53:35Z</dcterms:created>
  <dcterms:modified xsi:type="dcterms:W3CDTF">2014-09-07T21:41:11Z</dcterms:modified>
</cp:coreProperties>
</file>