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76" r:id="rId5"/>
    <p:sldId id="27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71" r:id="rId17"/>
    <p:sldId id="272" r:id="rId18"/>
    <p:sldId id="273" r:id="rId19"/>
    <p:sldId id="274" r:id="rId20"/>
    <p:sldId id="258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876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</c:v>
                </c:pt>
                <c:pt idx="1">
                  <c:v>65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Ja</c:v>
                </c:pt>
                <c:pt idx="1">
                  <c:v>Nein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80</c:v>
                </c:pt>
              </c:numCache>
            </c:numRef>
          </c:val>
        </c:ser>
        <c:dLbls/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Jungen</c:v>
                </c:pt>
                <c:pt idx="1">
                  <c:v>Madchen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</c:v>
                </c:pt>
                <c:pt idx="1">
                  <c:v>40</c:v>
                </c:pt>
              </c:numCache>
            </c:numRef>
          </c:val>
        </c:ser>
        <c:dLbls/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AE880"/>
            </a:gs>
            <a:gs pos="50000">
              <a:schemeClr val="bg1"/>
            </a:gs>
            <a:gs pos="100000">
              <a:srgbClr val="EAE88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7EAF463A-BC7C-46EE-9F1E-7F377CCA4891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200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66801"/>
            <a:ext cx="7772400" cy="2533650"/>
          </a:xfrm>
        </p:spPr>
        <p:txBody>
          <a:bodyPr/>
          <a:lstStyle/>
          <a:p>
            <a:r>
              <a:rPr lang="en-US" dirty="0" err="1"/>
              <a:t>Fernsehsucht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24600" y="5105400"/>
            <a:ext cx="2819400" cy="1524000"/>
          </a:xfrm>
        </p:spPr>
        <p:txBody>
          <a:bodyPr/>
          <a:lstStyle/>
          <a:p>
            <a:r>
              <a:rPr lang="ru-RU" sz="1600" b="1" dirty="0" smtClean="0"/>
              <a:t>МБОУ СОШ №3 </a:t>
            </a:r>
          </a:p>
          <a:p>
            <a:r>
              <a:rPr lang="ru-RU" sz="1600" b="1" dirty="0" smtClean="0"/>
              <a:t>сл. </a:t>
            </a:r>
            <a:r>
              <a:rPr lang="ru-RU" sz="1600" b="1" dirty="0" err="1" smtClean="0"/>
              <a:t>Б-Орловка</a:t>
            </a:r>
            <a:endParaRPr lang="ru-RU" sz="1600" b="1" dirty="0" smtClean="0"/>
          </a:p>
          <a:p>
            <a:r>
              <a:rPr lang="ru-RU" sz="1600" b="1" dirty="0" smtClean="0"/>
              <a:t>учитель немецкого языка </a:t>
            </a:r>
            <a:r>
              <a:rPr lang="ru-RU" sz="1600" b="1" dirty="0" err="1" smtClean="0"/>
              <a:t>Белогубова</a:t>
            </a:r>
            <a:r>
              <a:rPr lang="ru-RU" sz="1600" b="1" dirty="0" smtClean="0"/>
              <a:t> О.В.</a:t>
            </a:r>
          </a:p>
          <a:p>
            <a:endParaRPr lang="ru-RU" dirty="0"/>
          </a:p>
        </p:txBody>
      </p:sp>
      <p:pic>
        <p:nvPicPr>
          <p:cNvPr id="4" name="Picture 8" descr="http://im5-tub-ru.yandex.net/i?id=583636177-6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74" y="152400"/>
            <a:ext cx="6601326" cy="4950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667000" y="288940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8763000" cy="14478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B050"/>
                </a:solidFill>
                <a:latin typeface="+mn-lt"/>
              </a:rPr>
              <a:t>Welche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+mn-lt"/>
              </a:rPr>
              <a:t>Quizshows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+mn-lt"/>
              </a:rPr>
              <a:t>siehst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 du </a:t>
            </a:r>
            <a:r>
              <a:rPr lang="en-US" b="1" dirty="0" err="1" smtClean="0">
                <a:solidFill>
                  <a:srgbClr val="00B050"/>
                </a:solidFill>
                <a:latin typeface="+mn-lt"/>
              </a:rPr>
              <a:t>gern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?</a:t>
            </a:r>
            <a:r>
              <a:rPr lang="ru-RU" b="1" dirty="0" smtClean="0">
                <a:solidFill>
                  <a:srgbClr val="0000FF"/>
                </a:solidFill>
                <a:latin typeface="Courier New" pitchFamily="49" charset="0"/>
              </a:rPr>
              <a:t/>
            </a:r>
            <a:br>
              <a:rPr lang="ru-RU" b="1" dirty="0" smtClean="0">
                <a:solidFill>
                  <a:srgbClr val="0000FF"/>
                </a:solidFill>
                <a:latin typeface="Courier New" pitchFamily="49" charset="0"/>
              </a:rPr>
            </a:br>
            <a:endParaRPr lang="ru-RU" dirty="0"/>
          </a:p>
        </p:txBody>
      </p:sp>
      <p:pic>
        <p:nvPicPr>
          <p:cNvPr id="4" name="Picture 15" descr="31629-millionaer4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 rot="20425789">
            <a:off x="-32069" y="893697"/>
            <a:ext cx="2506674" cy="2060736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</p:spPr>
      </p:pic>
      <p:pic>
        <p:nvPicPr>
          <p:cNvPr id="17410" name="Picture 2" descr="http://bv6.ru/uploads/posts/2011-10/1319664614_6166b39481934fd84ad8d410e6e6c94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29079">
            <a:off x="6139785" y="1041482"/>
            <a:ext cx="2473450" cy="2439097"/>
          </a:xfrm>
          <a:prstGeom prst="rect">
            <a:avLst/>
          </a:prstGeom>
          <a:noFill/>
        </p:spPr>
      </p:pic>
      <p:pic>
        <p:nvPicPr>
          <p:cNvPr id="17412" name="Picture 4" descr="http://www.ticketmix.ru/data/events/944_photo_32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962400"/>
            <a:ext cx="3187959" cy="1952626"/>
          </a:xfrm>
          <a:prstGeom prst="rect">
            <a:avLst/>
          </a:prstGeom>
          <a:noFill/>
        </p:spPr>
      </p:pic>
      <p:pic>
        <p:nvPicPr>
          <p:cNvPr id="17414" name="Picture 6" descr="http://im2-tub-ru.yandex.net/i?id=361618369-23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1447800"/>
            <a:ext cx="2450592" cy="1828800"/>
          </a:xfrm>
          <a:prstGeom prst="rect">
            <a:avLst/>
          </a:prstGeom>
          <a:noFill/>
        </p:spPr>
      </p:pic>
      <p:pic>
        <p:nvPicPr>
          <p:cNvPr id="17416" name="Picture 8" descr="http://im8-tub-ru.yandex.net/i?id=526517198-59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3200400"/>
            <a:ext cx="3131312" cy="1752600"/>
          </a:xfrm>
          <a:prstGeom prst="rect">
            <a:avLst/>
          </a:prstGeom>
          <a:noFill/>
        </p:spPr>
      </p:pic>
      <p:pic>
        <p:nvPicPr>
          <p:cNvPr id="17418" name="Picture 10" descr="http://im8-tub-ru.yandex.net/i?id=387959537-52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5105400"/>
            <a:ext cx="2752725" cy="1428750"/>
          </a:xfrm>
          <a:prstGeom prst="rect">
            <a:avLst/>
          </a:prstGeom>
          <a:noFill/>
        </p:spPr>
      </p:pic>
      <p:pic>
        <p:nvPicPr>
          <p:cNvPr id="17420" name="Picture 12" descr="http://im4-tub-ru.yandex.net/i?id=30775295-32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35800" y="3200400"/>
            <a:ext cx="2108200" cy="1581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304800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</a:rPr>
              <a:t>Welche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Seifenopern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siehst</a:t>
            </a:r>
            <a:r>
              <a:rPr lang="en-US" sz="2800" b="1" dirty="0" smtClean="0">
                <a:solidFill>
                  <a:srgbClr val="00B050"/>
                </a:solidFill>
              </a:rPr>
              <a:t> du </a:t>
            </a:r>
            <a:r>
              <a:rPr lang="en-US" sz="2800" b="1" dirty="0" err="1" smtClean="0">
                <a:solidFill>
                  <a:srgbClr val="00B050"/>
                </a:solidFill>
              </a:rPr>
              <a:t>gern</a:t>
            </a:r>
            <a:r>
              <a:rPr lang="en-US" sz="2800" b="1" dirty="0" smtClean="0">
                <a:solidFill>
                  <a:srgbClr val="00B050"/>
                </a:solidFill>
              </a:rPr>
              <a:t>?</a:t>
            </a:r>
            <a:endParaRPr lang="ru-RU" sz="2800" dirty="0"/>
          </a:p>
        </p:txBody>
      </p:sp>
      <p:pic>
        <p:nvPicPr>
          <p:cNvPr id="21506" name="Picture 2" descr="http://www.tusnya.net/uploads/posts/2012-07/1342777869_istor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89387">
            <a:off x="146248" y="3075888"/>
            <a:ext cx="2458720" cy="3352800"/>
          </a:xfrm>
          <a:prstGeom prst="rect">
            <a:avLst/>
          </a:prstGeom>
          <a:noFill/>
        </p:spPr>
      </p:pic>
      <p:pic>
        <p:nvPicPr>
          <p:cNvPr id="21508" name="Picture 4" descr="http://im0-tub-ru.yandex.net/i?id=985921236-3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14400"/>
            <a:ext cx="3098800" cy="1905000"/>
          </a:xfrm>
          <a:prstGeom prst="rect">
            <a:avLst/>
          </a:prstGeom>
          <a:noFill/>
        </p:spPr>
      </p:pic>
      <p:pic>
        <p:nvPicPr>
          <p:cNvPr id="21510" name="Picture 6" descr="http://uptorrent.info/uploads/posts/2011-11/1322232703_1538fa944a2b5dce221797f86717f513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52259">
            <a:off x="4395883" y="820305"/>
            <a:ext cx="1900302" cy="2714717"/>
          </a:xfrm>
          <a:prstGeom prst="rect">
            <a:avLst/>
          </a:prstGeom>
          <a:noFill/>
        </p:spPr>
      </p:pic>
      <p:pic>
        <p:nvPicPr>
          <p:cNvPr id="21512" name="Picture 8" descr="http://kinoclas.ru/JPG3/148118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2971800"/>
            <a:ext cx="2590800" cy="3322702"/>
          </a:xfrm>
          <a:prstGeom prst="rect">
            <a:avLst/>
          </a:prstGeom>
          <a:noFill/>
        </p:spPr>
      </p:pic>
      <p:pic>
        <p:nvPicPr>
          <p:cNvPr id="21514" name="Picture 10" descr="http://tortila.net/uploads/posts/2012-11/1354177690_skli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3146" y="3200400"/>
            <a:ext cx="2468575" cy="3390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457200"/>
            <a:ext cx="800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</a:rPr>
              <a:t>Welche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Spielfilme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siehst</a:t>
            </a:r>
            <a:r>
              <a:rPr lang="en-US" sz="3200" b="1" dirty="0" smtClean="0">
                <a:solidFill>
                  <a:srgbClr val="00B050"/>
                </a:solidFill>
              </a:rPr>
              <a:t> du </a:t>
            </a:r>
            <a:r>
              <a:rPr lang="en-US" sz="3200" b="1" dirty="0" err="1" smtClean="0">
                <a:solidFill>
                  <a:srgbClr val="00B050"/>
                </a:solidFill>
              </a:rPr>
              <a:t>gern</a:t>
            </a:r>
            <a:r>
              <a:rPr lang="en-US" sz="3200" b="1" dirty="0" smtClean="0">
                <a:solidFill>
                  <a:srgbClr val="00B050"/>
                </a:solidFill>
              </a:rPr>
              <a:t>?</a:t>
            </a:r>
            <a:endParaRPr lang="ru-RU" sz="3200" dirty="0"/>
          </a:p>
        </p:txBody>
      </p:sp>
      <p:pic>
        <p:nvPicPr>
          <p:cNvPr id="22532" name="Picture 4" descr="http://www.nolamers.net/uploads/posts/2010-08/1282385745_9d92ecf72c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057400"/>
            <a:ext cx="2697503" cy="4150492"/>
          </a:xfrm>
          <a:prstGeom prst="rect">
            <a:avLst/>
          </a:prstGeom>
          <a:noFill/>
        </p:spPr>
      </p:pic>
      <p:pic>
        <p:nvPicPr>
          <p:cNvPr id="22534" name="Picture 6" descr="http://www.intersinema.com/film/resimler/24/2419_a_84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2894861" cy="4080649"/>
          </a:xfrm>
          <a:prstGeom prst="rect">
            <a:avLst/>
          </a:prstGeom>
          <a:noFill/>
        </p:spPr>
      </p:pic>
      <p:pic>
        <p:nvPicPr>
          <p:cNvPr id="22536" name="Picture 8" descr="http://img690.imageshack.us/img690/4962/avatar15x21projo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752600"/>
            <a:ext cx="2500376" cy="3505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"/>
            <a:ext cx="6229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</a:rPr>
              <a:t>Dein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Liebliengsfernsehsender</a:t>
            </a:r>
            <a:r>
              <a:rPr lang="en-US" sz="2800" dirty="0" smtClean="0">
                <a:solidFill>
                  <a:srgbClr val="00B050"/>
                </a:solidFill>
              </a:rPr>
              <a:t>?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23554" name="Picture 2" descr="http://im7-tub-ru.yandex.net/i?id=16212844-2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2946400" cy="2209800"/>
          </a:xfrm>
          <a:prstGeom prst="rect">
            <a:avLst/>
          </a:prstGeom>
          <a:noFill/>
        </p:spPr>
      </p:pic>
      <p:pic>
        <p:nvPicPr>
          <p:cNvPr id="23556" name="Picture 4" descr="http://im2-tub-ru.yandex.net/i?id=338785270-5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914400"/>
            <a:ext cx="3200400" cy="2133600"/>
          </a:xfrm>
          <a:prstGeom prst="rect">
            <a:avLst/>
          </a:prstGeom>
          <a:noFill/>
        </p:spPr>
      </p:pic>
      <p:pic>
        <p:nvPicPr>
          <p:cNvPr id="23558" name="Picture 6" descr="http://im6-tub-ru.yandex.net/i?id=506972046-16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066800"/>
            <a:ext cx="2086864" cy="1981200"/>
          </a:xfrm>
          <a:prstGeom prst="rect">
            <a:avLst/>
          </a:prstGeom>
          <a:noFill/>
        </p:spPr>
      </p:pic>
      <p:pic>
        <p:nvPicPr>
          <p:cNvPr id="23560" name="Picture 8" descr="http://im5-tub-ru.yandex.net/i?id=419486452-51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962400"/>
            <a:ext cx="2438400" cy="1828800"/>
          </a:xfrm>
          <a:prstGeom prst="rect">
            <a:avLst/>
          </a:prstGeom>
          <a:noFill/>
        </p:spPr>
      </p:pic>
      <p:pic>
        <p:nvPicPr>
          <p:cNvPr id="23562" name="Picture 10" descr="http://im6-tub-ru.yandex.net/i?id=41340681-02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00" y="2743200"/>
            <a:ext cx="2857500" cy="1333501"/>
          </a:xfrm>
          <a:prstGeom prst="rect">
            <a:avLst/>
          </a:prstGeom>
          <a:noFill/>
        </p:spPr>
      </p:pic>
      <p:pic>
        <p:nvPicPr>
          <p:cNvPr id="23566" name="Picture 14" descr="http://im8-tub-ru.yandex.net/i?id=269734570-19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3429000"/>
            <a:ext cx="2552700" cy="1428750"/>
          </a:xfrm>
          <a:prstGeom prst="rect">
            <a:avLst/>
          </a:prstGeom>
          <a:noFill/>
        </p:spPr>
      </p:pic>
      <p:pic>
        <p:nvPicPr>
          <p:cNvPr id="23568" name="Picture 16" descr="http://im3-tub-ru.yandex.net/i?id=558712701-33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4786322"/>
            <a:ext cx="2152650" cy="1428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lange</a:t>
            </a:r>
            <a:r>
              <a:rPr lang="en-US" dirty="0" smtClean="0"/>
              <a:t> </a:t>
            </a:r>
            <a:r>
              <a:rPr lang="en-US" dirty="0" err="1" smtClean="0"/>
              <a:t>sitzst</a:t>
            </a:r>
            <a:r>
              <a:rPr lang="en-US" dirty="0" smtClean="0"/>
              <a:t> du </a:t>
            </a:r>
            <a:r>
              <a:rPr lang="en-US" dirty="0" err="1" smtClean="0"/>
              <a:t>vor</a:t>
            </a:r>
            <a:r>
              <a:rPr lang="en-US" dirty="0" smtClean="0"/>
              <a:t> </a:t>
            </a:r>
            <a:r>
              <a:rPr lang="en-US" dirty="0" err="1" smtClean="0"/>
              <a:t>dem</a:t>
            </a:r>
            <a:r>
              <a:rPr lang="en-US" dirty="0" smtClean="0"/>
              <a:t> </a:t>
            </a:r>
            <a:r>
              <a:rPr lang="en-US" dirty="0" err="1" smtClean="0"/>
              <a:t>Fernseher</a:t>
            </a:r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24578" name="Picture 2" descr="http://open.az/uploads/posts/2009-05/1243184334_deti-tv.jpg"/>
          <p:cNvPicPr>
            <a:picLocks noChangeAspect="1" noChangeArrowheads="1"/>
          </p:cNvPicPr>
          <p:nvPr/>
        </p:nvPicPr>
        <p:blipFill>
          <a:blip r:embed="rId2" cstate="print"/>
          <a:srcRect r="654" b="12272"/>
          <a:stretch>
            <a:fillRect/>
          </a:stretch>
        </p:blipFill>
        <p:spPr bwMode="auto">
          <a:xfrm>
            <a:off x="2057400" y="1600200"/>
            <a:ext cx="5791200" cy="34043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71800" y="5867400"/>
            <a:ext cx="5188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Von 1 </a:t>
            </a:r>
            <a:r>
              <a:rPr lang="en-US" sz="3600" dirty="0" err="1" smtClean="0">
                <a:solidFill>
                  <a:srgbClr val="00B050"/>
                </a:solidFill>
              </a:rPr>
              <a:t>bis</a:t>
            </a:r>
            <a:r>
              <a:rPr lang="en-US" sz="3600" dirty="0" smtClean="0">
                <a:solidFill>
                  <a:srgbClr val="00B050"/>
                </a:solidFill>
              </a:rPr>
              <a:t> 4 </a:t>
            </a:r>
            <a:r>
              <a:rPr lang="en-US" sz="3600" dirty="0" err="1" smtClean="0">
                <a:solidFill>
                  <a:srgbClr val="00B050"/>
                </a:solidFill>
              </a:rPr>
              <a:t>Stunden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914400" y="990600"/>
            <a:ext cx="7467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52352" bIns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de-DE" sz="1600" b="1" dirty="0">
                <a:solidFill>
                  <a:srgbClr val="0033CC"/>
                </a:solidFill>
                <a:latin typeface="Bookman Old Style" pitchFamily="18" charset="0"/>
              </a:rPr>
              <a:t>1. Ich sehe jeden Tag fern.</a:t>
            </a:r>
            <a:endParaRPr lang="ru-RU" sz="1600" b="1" i="1" dirty="0">
              <a:solidFill>
                <a:srgbClr val="0033CC"/>
              </a:solidFill>
              <a:latin typeface="Bookman Old Style" pitchFamily="18" charset="0"/>
            </a:endParaRPr>
          </a:p>
          <a:p>
            <a:pPr>
              <a:lnSpc>
                <a:spcPct val="140000"/>
              </a:lnSpc>
            </a:pPr>
            <a:r>
              <a:rPr lang="de-DE" sz="1600" b="1" dirty="0">
                <a:solidFill>
                  <a:srgbClr val="0033CC"/>
                </a:solidFill>
                <a:latin typeface="Bookman Old Style" pitchFamily="18" charset="0"/>
              </a:rPr>
              <a:t>2. Ich bespreche mit meinen Freunden oder Eltern Fernsehsendungen.</a:t>
            </a:r>
            <a:endParaRPr lang="ru-RU" sz="1600" b="1" dirty="0">
              <a:solidFill>
                <a:srgbClr val="0033CC"/>
              </a:solidFill>
              <a:latin typeface="Bookman Old Style" pitchFamily="18" charset="0"/>
            </a:endParaRPr>
          </a:p>
          <a:p>
            <a:pPr>
              <a:lnSpc>
                <a:spcPct val="140000"/>
              </a:lnSpc>
            </a:pPr>
            <a:r>
              <a:rPr lang="de-DE" sz="1600" b="1" dirty="0">
                <a:solidFill>
                  <a:srgbClr val="0033CC"/>
                </a:solidFill>
                <a:latin typeface="Bookman Old Style" pitchFamily="18" charset="0"/>
              </a:rPr>
              <a:t>3. Wenn ich Einkäufe mache, erinnere ich mich immer an die Werbeblöcke.</a:t>
            </a:r>
            <a:endParaRPr lang="ru-RU" sz="1600" b="1" dirty="0">
              <a:solidFill>
                <a:srgbClr val="0033CC"/>
              </a:solidFill>
              <a:latin typeface="Bookman Old Style" pitchFamily="18" charset="0"/>
            </a:endParaRPr>
          </a:p>
          <a:p>
            <a:pPr>
              <a:lnSpc>
                <a:spcPct val="140000"/>
              </a:lnSpc>
            </a:pPr>
            <a:r>
              <a:rPr lang="de-DE" sz="1600" b="1" dirty="0">
                <a:solidFill>
                  <a:srgbClr val="0033CC"/>
                </a:solidFill>
                <a:latin typeface="Bookman Old Style" pitchFamily="18" charset="0"/>
              </a:rPr>
              <a:t>4. Ich suche nach der Information über Filmstars in den Zeitungen und Magazinen.</a:t>
            </a:r>
            <a:endParaRPr lang="ru-RU" sz="1600" b="1" dirty="0">
              <a:solidFill>
                <a:srgbClr val="0033CC"/>
              </a:solidFill>
              <a:latin typeface="Bookman Old Style" pitchFamily="18" charset="0"/>
            </a:endParaRPr>
          </a:p>
          <a:p>
            <a:pPr>
              <a:lnSpc>
                <a:spcPct val="140000"/>
              </a:lnSpc>
            </a:pPr>
            <a:r>
              <a:rPr lang="de-DE" sz="1600" b="1" dirty="0">
                <a:solidFill>
                  <a:srgbClr val="0033CC"/>
                </a:solidFill>
                <a:latin typeface="Bookman Old Style" pitchFamily="18" charset="0"/>
              </a:rPr>
              <a:t>5. Ich kaufe immer die Wochenzeitung mit dem Fernsehprogramm.</a:t>
            </a:r>
            <a:endParaRPr lang="ru-RU" sz="1600" b="1" dirty="0">
              <a:solidFill>
                <a:srgbClr val="0033CC"/>
              </a:solidFill>
              <a:latin typeface="Bookman Old Style" pitchFamily="18" charset="0"/>
            </a:endParaRPr>
          </a:p>
          <a:p>
            <a:pPr>
              <a:lnSpc>
                <a:spcPct val="140000"/>
              </a:lnSpc>
            </a:pPr>
            <a:r>
              <a:rPr lang="de-DE" sz="1600" b="1" dirty="0">
                <a:solidFill>
                  <a:srgbClr val="0033CC"/>
                </a:solidFill>
                <a:latin typeface="Bookman Old Style" pitchFamily="18" charset="0"/>
              </a:rPr>
              <a:t>6. Ich gehe oft sehr spät zu Bett, weil etwas Interessantes im Fernsehen läuft.</a:t>
            </a:r>
            <a:endParaRPr lang="ru-RU" sz="1600" b="1" dirty="0">
              <a:solidFill>
                <a:srgbClr val="0033CC"/>
              </a:solidFill>
              <a:latin typeface="Bookman Old Style" pitchFamily="18" charset="0"/>
            </a:endParaRPr>
          </a:p>
          <a:p>
            <a:pPr>
              <a:lnSpc>
                <a:spcPct val="140000"/>
              </a:lnSpc>
            </a:pPr>
            <a:r>
              <a:rPr lang="de-DE" sz="1600" b="1" dirty="0">
                <a:solidFill>
                  <a:srgbClr val="0033CC"/>
                </a:solidFill>
                <a:latin typeface="Bookman Old Style" pitchFamily="18" charset="0"/>
              </a:rPr>
              <a:t>7. Wenn ich auf meine Lieblingssendung warte, schalte ich Kanäle durch und sehe alles fern.</a:t>
            </a:r>
            <a:endParaRPr lang="ru-RU" sz="1600" b="1" dirty="0">
              <a:solidFill>
                <a:srgbClr val="0033CC"/>
              </a:solidFill>
              <a:latin typeface="Bookman Old Style" pitchFamily="18" charset="0"/>
            </a:endParaRPr>
          </a:p>
          <a:p>
            <a:pPr>
              <a:lnSpc>
                <a:spcPct val="140000"/>
              </a:lnSpc>
            </a:pPr>
            <a:r>
              <a:rPr lang="de-DE" sz="1600" b="1" dirty="0">
                <a:solidFill>
                  <a:srgbClr val="0033CC"/>
                </a:solidFill>
                <a:latin typeface="Bookman Old Style" pitchFamily="18" charset="0"/>
              </a:rPr>
              <a:t>8. Ich sehe mir immer meine Lieblingsserien oder Telenovellen an.</a:t>
            </a:r>
            <a:endParaRPr lang="ru-RU" sz="1600" b="1" dirty="0">
              <a:solidFill>
                <a:srgbClr val="0033CC"/>
              </a:solidFill>
              <a:latin typeface="Bookman Old Style" pitchFamily="18" charset="0"/>
            </a:endParaRPr>
          </a:p>
          <a:p>
            <a:pPr>
              <a:lnSpc>
                <a:spcPct val="140000"/>
              </a:lnSpc>
            </a:pPr>
            <a:r>
              <a:rPr lang="de-DE" sz="1600" b="1" dirty="0">
                <a:solidFill>
                  <a:srgbClr val="0033CC"/>
                </a:solidFill>
                <a:latin typeface="Bookman Old Style" pitchFamily="18" charset="0"/>
              </a:rPr>
              <a:t>9. Wenn mein Fernseher einmal kaputt wäre, wäre das ein starker Stress für mich.</a:t>
            </a:r>
            <a:endParaRPr lang="ru-RU" sz="1600" b="1" dirty="0">
              <a:solidFill>
                <a:srgbClr val="0033CC"/>
              </a:solidFill>
              <a:latin typeface="Bookman Old Style" pitchFamily="18" charset="0"/>
            </a:endParaRPr>
          </a:p>
          <a:p>
            <a:pPr>
              <a:lnSpc>
                <a:spcPct val="140000"/>
              </a:lnSpc>
            </a:pPr>
            <a:r>
              <a:rPr lang="de-DE" sz="1600" b="1" dirty="0">
                <a:solidFill>
                  <a:srgbClr val="0033CC"/>
                </a:solidFill>
                <a:latin typeface="Bookman Old Style" pitchFamily="18" charset="0"/>
              </a:rPr>
              <a:t>10. Fernsehen ist für mich das einzige Entspannungsmittel.</a:t>
            </a:r>
          </a:p>
        </p:txBody>
      </p:sp>
      <p:sp>
        <p:nvSpPr>
          <p:cNvPr id="28678" name="WordArt 6"/>
          <p:cNvSpPr>
            <a:spLocks noChangeArrowheads="1" noChangeShapeType="1" noTextEdit="1"/>
          </p:cNvSpPr>
          <p:nvPr/>
        </p:nvSpPr>
        <p:spPr bwMode="auto">
          <a:xfrm>
            <a:off x="1143000" y="381000"/>
            <a:ext cx="7086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b="1" kern="10" spc="72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1"/>
                </a:gradFill>
                <a:latin typeface="Bookman Old Style"/>
              </a:rPr>
              <a:t>Bist du fernsehsüchtig?</a:t>
            </a:r>
            <a:endParaRPr lang="ru-RU" sz="3600" b="1" kern="10" spc="72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1"/>
              </a:gradFill>
              <a:latin typeface="Bookman Old Styl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1000"/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1000"/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1000"/>
                                        <p:tgtEl>
                                          <p:spTgt spid="286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1000"/>
                                        <p:tgtEl>
                                          <p:spTgt spid="286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209800" y="2895600"/>
            <a:ext cx="45720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de-DE" b="1" dirty="0">
              <a:solidFill>
                <a:srgbClr val="0000FF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de-DE" b="1" dirty="0">
                <a:solidFill>
                  <a:srgbClr val="0000FF"/>
                </a:solidFill>
              </a:rPr>
              <a:t> </a:t>
            </a:r>
            <a:r>
              <a:rPr lang="de-DE" sz="2000" b="1" dirty="0">
                <a:solidFill>
                  <a:srgbClr val="006600"/>
                </a:solidFill>
                <a:latin typeface="Bookman Old Style" pitchFamily="18" charset="0"/>
              </a:rPr>
              <a:t>Du verbringst deine </a:t>
            </a:r>
            <a:r>
              <a:rPr lang="de-DE" sz="2000" b="1" dirty="0" smtClean="0">
                <a:solidFill>
                  <a:srgbClr val="006600"/>
                </a:solidFill>
                <a:latin typeface="Bookman Old Style" pitchFamily="18" charset="0"/>
              </a:rPr>
              <a:t>Freizeit </a:t>
            </a:r>
            <a:endParaRPr lang="ru-RU" sz="2000" b="1" dirty="0">
              <a:solidFill>
                <a:srgbClr val="006600"/>
              </a:solidFill>
              <a:latin typeface="Bookman Old Style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de-DE" sz="2000" b="1" dirty="0">
                <a:solidFill>
                  <a:srgbClr val="006600"/>
                </a:solidFill>
                <a:latin typeface="Bookman Old Style" pitchFamily="18" charset="0"/>
              </a:rPr>
              <a:t>viel interessanter — </a:t>
            </a:r>
            <a:endParaRPr lang="ru-RU" sz="2000" b="1" dirty="0">
              <a:solidFill>
                <a:srgbClr val="006600"/>
              </a:solidFill>
              <a:latin typeface="Bookman Old Style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de-DE" sz="2000" b="1" dirty="0">
                <a:solidFill>
                  <a:srgbClr val="006600"/>
                </a:solidFill>
                <a:latin typeface="Bookman Old Style" pitchFamily="18" charset="0"/>
              </a:rPr>
              <a:t>mit dem Buch,</a:t>
            </a:r>
            <a:r>
              <a:rPr lang="ru-RU" sz="2000" b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de-DE" sz="2000" b="1" dirty="0">
                <a:solidFill>
                  <a:srgbClr val="006600"/>
                </a:solidFill>
                <a:latin typeface="Bookman Old Style" pitchFamily="18" charset="0"/>
              </a:rPr>
              <a:t> im Fitness-Studio oder mit den Freunden.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514600" y="1219200"/>
            <a:ext cx="3733800" cy="192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solidFill>
                  <a:srgbClr val="EA2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hlinkClick r:id="rId2" action="ppaction://hlinksldjump"/>
              </a:rPr>
              <a:t>Gratuliere!</a:t>
            </a:r>
            <a:r>
              <a:rPr lang="de-DE" sz="2400" dirty="0">
                <a:latin typeface="Bookman Old Style" pitchFamily="18" charset="0"/>
                <a:hlinkClick r:id="rId2" action="ppaction://hlinksldjump"/>
              </a:rPr>
              <a:t> </a:t>
            </a:r>
            <a:endParaRPr lang="ru-RU" sz="2400" dirty="0">
              <a:latin typeface="Bookman Old Style" pitchFamily="18" charset="0"/>
            </a:endParaRPr>
          </a:p>
          <a:p>
            <a:pPr algn="ctr"/>
            <a:endParaRPr lang="ru-RU" sz="2400" dirty="0">
              <a:latin typeface="Bookman Old Style" pitchFamily="18" charset="0"/>
            </a:endParaRPr>
          </a:p>
          <a:p>
            <a:pPr algn="ctr"/>
            <a:endParaRPr lang="ru-RU" dirty="0"/>
          </a:p>
          <a:p>
            <a:pPr algn="ctr">
              <a:lnSpc>
                <a:spcPct val="110000"/>
              </a:lnSpc>
            </a:pPr>
            <a:r>
              <a:rPr lang="de-DE" sz="2400" b="1" dirty="0">
                <a:solidFill>
                  <a:srgbClr val="008080"/>
                </a:solidFill>
                <a:latin typeface="Bookman Old Style" pitchFamily="18" charset="0"/>
              </a:rPr>
              <a:t>Du bist frei von der Fernsehsucht.</a:t>
            </a:r>
          </a:p>
        </p:txBody>
      </p:sp>
      <p:pic>
        <p:nvPicPr>
          <p:cNvPr id="30726" name="Picture 6" descr="High-School-Teens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 rot="588419">
            <a:off x="6553200" y="4419600"/>
            <a:ext cx="2179638" cy="1974850"/>
          </a:xfrm>
          <a:prstGeom prst="rect">
            <a:avLst/>
          </a:prstGeom>
          <a:noFill/>
          <a:ln w="15875">
            <a:solidFill>
              <a:srgbClr val="339933"/>
            </a:solidFill>
            <a:miter lim="800000"/>
            <a:headEnd/>
            <a:tailEnd/>
          </a:ln>
        </p:spPr>
      </p:pic>
      <p:pic>
        <p:nvPicPr>
          <p:cNvPr id="30728" name="Picture 8" descr="girls_reading"/>
          <p:cNvPicPr>
            <a:picLocks noChangeAspect="1" noChangeArrowheads="1"/>
          </p:cNvPicPr>
          <p:nvPr/>
        </p:nvPicPr>
        <p:blipFill>
          <a:blip r:embed="rId4" cstate="print">
            <a:lum bright="6000" contrast="6000"/>
          </a:blip>
          <a:srcRect/>
          <a:stretch>
            <a:fillRect/>
          </a:stretch>
        </p:blipFill>
        <p:spPr bwMode="auto">
          <a:xfrm rot="696250">
            <a:off x="6842125" y="608013"/>
            <a:ext cx="1866900" cy="2286000"/>
          </a:xfrm>
          <a:prstGeom prst="rect">
            <a:avLst/>
          </a:prstGeom>
          <a:noFill/>
          <a:ln w="15875">
            <a:solidFill>
              <a:srgbClr val="336600"/>
            </a:solidFill>
            <a:miter lim="800000"/>
            <a:headEnd/>
            <a:tailEnd/>
          </a:ln>
        </p:spPr>
      </p:pic>
      <p:pic>
        <p:nvPicPr>
          <p:cNvPr id="30732" name="Picture 12" descr="fitness7-25-08"/>
          <p:cNvPicPr>
            <a:picLocks noChangeAspect="1" noChangeArrowheads="1"/>
          </p:cNvPicPr>
          <p:nvPr/>
        </p:nvPicPr>
        <p:blipFill>
          <a:blip r:embed="rId5" cstate="print">
            <a:lum bright="6000" contrast="12000"/>
          </a:blip>
          <a:srcRect/>
          <a:stretch>
            <a:fillRect/>
          </a:stretch>
        </p:blipFill>
        <p:spPr bwMode="auto">
          <a:xfrm rot="-493652">
            <a:off x="381000" y="381000"/>
            <a:ext cx="1971675" cy="2362200"/>
          </a:xfrm>
          <a:prstGeom prst="rect">
            <a:avLst/>
          </a:prstGeom>
          <a:noFill/>
          <a:ln w="158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30737" name="Picture 17" descr="g-hlt-08012150-teen-weights-vmed-7a"/>
          <p:cNvPicPr>
            <a:picLocks noChangeAspect="1" noChangeArrowheads="1"/>
          </p:cNvPicPr>
          <p:nvPr/>
        </p:nvPicPr>
        <p:blipFill>
          <a:blip r:embed="rId6" cstate="print">
            <a:lum bright="6000" contrast="12000"/>
          </a:blip>
          <a:srcRect/>
          <a:stretch>
            <a:fillRect/>
          </a:stretch>
        </p:blipFill>
        <p:spPr bwMode="auto">
          <a:xfrm rot="-541424">
            <a:off x="474663" y="4352925"/>
            <a:ext cx="1811337" cy="1970088"/>
          </a:xfrm>
          <a:prstGeom prst="rect">
            <a:avLst/>
          </a:prstGeom>
          <a:noFill/>
          <a:ln w="1587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 rot="10800000" flipV="1">
            <a:off x="3286116" y="500042"/>
            <a:ext cx="3048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Bookman Old Style"/>
              </a:rPr>
              <a:t>1-2 Punkte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438400" y="2590800"/>
            <a:ext cx="4876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de-DE" sz="2000" b="1" dirty="0">
                <a:solidFill>
                  <a:srgbClr val="336600"/>
                </a:solidFill>
                <a:latin typeface="Bookman Old Style" pitchFamily="18" charset="0"/>
              </a:rPr>
              <a:t>Aber versuche am Wochenende mehr Sport zu treiben, </a:t>
            </a:r>
          </a:p>
          <a:p>
            <a:pPr algn="ctr"/>
            <a:r>
              <a:rPr lang="de-DE" sz="2000" b="1" dirty="0">
                <a:solidFill>
                  <a:srgbClr val="336600"/>
                </a:solidFill>
                <a:latin typeface="Bookman Old Style" pitchFamily="18" charset="0"/>
              </a:rPr>
              <a:t>oder eine Wanderung aufs Land zu machen. </a:t>
            </a:r>
          </a:p>
          <a:p>
            <a:pPr algn="ctr"/>
            <a:r>
              <a:rPr lang="de-DE" sz="2000" b="1" dirty="0">
                <a:solidFill>
                  <a:srgbClr val="336600"/>
                </a:solidFill>
                <a:latin typeface="Bookman Old Style" pitchFamily="18" charset="0"/>
              </a:rPr>
              <a:t>Diese Entspannung ist viel gesunder.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2895600" y="457200"/>
            <a:ext cx="41910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de-DE" sz="20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hlinkClick r:id="rId2" action="ppaction://hlinksldjump"/>
              </a:rPr>
              <a:t>Fernsehen </a:t>
            </a:r>
            <a:endParaRPr lang="ru-RU" sz="2000" b="1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de-DE" sz="2000" b="1" u="sng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ist für dich eine Informationsquelle </a:t>
            </a:r>
          </a:p>
          <a:p>
            <a:pPr algn="ctr">
              <a:lnSpc>
                <a:spcPct val="130000"/>
              </a:lnSpc>
            </a:pPr>
            <a:r>
              <a:rPr lang="de-DE" sz="2000" b="1" u="sng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oder Entspannung.</a:t>
            </a:r>
            <a:r>
              <a:rPr lang="de-DE" sz="2000" b="1" u="sng" dirty="0">
                <a:solidFill>
                  <a:srgbClr val="008080"/>
                </a:solidFill>
                <a:latin typeface="Bookman Old Style" pitchFamily="18" charset="0"/>
              </a:rPr>
              <a:t> </a:t>
            </a:r>
          </a:p>
        </p:txBody>
      </p:sp>
      <p:pic>
        <p:nvPicPr>
          <p:cNvPr id="31751" name="Picture 7" descr="wbTENNISholland_narrowweb__300x460,0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 rot="236901">
            <a:off x="7086600" y="457200"/>
            <a:ext cx="1677988" cy="2057400"/>
          </a:xfrm>
          <a:prstGeom prst="rect">
            <a:avLst/>
          </a:prstGeom>
          <a:noFill/>
          <a:ln w="15875">
            <a:solidFill>
              <a:srgbClr val="336600"/>
            </a:solidFill>
            <a:miter lim="800000"/>
            <a:headEnd/>
            <a:tailEnd/>
          </a:ln>
        </p:spPr>
      </p:pic>
      <p:pic>
        <p:nvPicPr>
          <p:cNvPr id="31752" name="Picture 8" descr="boys_playing_football_(o)_large"/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/>
          <a:stretch>
            <a:fillRect/>
          </a:stretch>
        </p:blipFill>
        <p:spPr bwMode="auto">
          <a:xfrm rot="271924">
            <a:off x="6018213" y="4424363"/>
            <a:ext cx="2805112" cy="2062162"/>
          </a:xfrm>
          <a:prstGeom prst="rect">
            <a:avLst/>
          </a:prstGeom>
          <a:noFill/>
          <a:ln w="15875">
            <a:solidFill>
              <a:srgbClr val="336600"/>
            </a:solidFill>
            <a:miter lim="800000"/>
            <a:headEnd/>
            <a:tailEnd/>
          </a:ln>
        </p:spPr>
      </p:pic>
      <p:pic>
        <p:nvPicPr>
          <p:cNvPr id="31756" name="Picture 12" descr="Tanzania-volunteers-hiking"/>
          <p:cNvPicPr>
            <a:picLocks noChangeAspect="1" noChangeArrowheads="1"/>
          </p:cNvPicPr>
          <p:nvPr/>
        </p:nvPicPr>
        <p:blipFill>
          <a:blip r:embed="rId5" cstate="print">
            <a:lum bright="6000"/>
          </a:blip>
          <a:srcRect/>
          <a:stretch>
            <a:fillRect/>
          </a:stretch>
        </p:blipFill>
        <p:spPr bwMode="auto">
          <a:xfrm rot="-517675">
            <a:off x="549275" y="4494213"/>
            <a:ext cx="2362200" cy="2092325"/>
          </a:xfrm>
          <a:prstGeom prst="rect">
            <a:avLst/>
          </a:prstGeom>
          <a:noFill/>
          <a:ln w="15875">
            <a:solidFill>
              <a:srgbClr val="336600"/>
            </a:solidFill>
            <a:miter lim="800000"/>
            <a:headEnd/>
            <a:tailEnd/>
          </a:ln>
        </p:spPr>
      </p:pic>
      <p:pic>
        <p:nvPicPr>
          <p:cNvPr id="31758" name="Picture 14" descr="L5C2537"/>
          <p:cNvPicPr>
            <a:picLocks noChangeAspect="1" noChangeArrowheads="1"/>
          </p:cNvPicPr>
          <p:nvPr/>
        </p:nvPicPr>
        <p:blipFill>
          <a:blip r:embed="rId6" cstate="print">
            <a:lum contrast="12000"/>
          </a:blip>
          <a:srcRect/>
          <a:stretch>
            <a:fillRect/>
          </a:stretch>
        </p:blipFill>
        <p:spPr bwMode="auto">
          <a:xfrm rot="-550100">
            <a:off x="304800" y="533400"/>
            <a:ext cx="2743200" cy="1928813"/>
          </a:xfrm>
          <a:prstGeom prst="rect">
            <a:avLst/>
          </a:prstGeom>
          <a:noFill/>
          <a:ln w="15875">
            <a:solidFill>
              <a:srgbClr val="33CCCC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3200400"/>
            <a:ext cx="259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Bookman Old Style"/>
              </a:rPr>
              <a:t>3-5 Punkte</a:t>
            </a:r>
            <a:endParaRPr lang="ru-RU" sz="32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solidFill>
                <a:srgbClr val="0000FF"/>
              </a:solidFill>
              <a:latin typeface="Bookman Old Styl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5029200" y="3733800"/>
            <a:ext cx="46482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DE" sz="2000" b="1" dirty="0">
                <a:solidFill>
                  <a:srgbClr val="4D4D4D"/>
                </a:solidFill>
                <a:latin typeface="Bookman Old Style" pitchFamily="18" charset="0"/>
              </a:rPr>
              <a:t>Dein ganzes Denken</a:t>
            </a:r>
            <a:endParaRPr lang="ru-RU" sz="2000" b="1" dirty="0">
              <a:solidFill>
                <a:srgbClr val="4D4D4D"/>
              </a:solidFill>
              <a:latin typeface="Bookman Old Style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de-DE" sz="2000" b="1" dirty="0">
                <a:solidFill>
                  <a:srgbClr val="4D4D4D"/>
                </a:solidFill>
                <a:latin typeface="Bookman Old Style" pitchFamily="18" charset="0"/>
              </a:rPr>
              <a:t>soll nicht </a:t>
            </a:r>
            <a:endParaRPr lang="ru-RU" sz="2000" b="1" dirty="0">
              <a:solidFill>
                <a:srgbClr val="4D4D4D"/>
              </a:solidFill>
              <a:latin typeface="Bookman Old Style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de-DE" sz="2000" b="1" dirty="0">
                <a:solidFill>
                  <a:srgbClr val="4D4D4D"/>
                </a:solidFill>
                <a:latin typeface="Bookman Old Style" pitchFamily="18" charset="0"/>
              </a:rPr>
              <a:t>um das Fernsehen kreisen. </a:t>
            </a:r>
          </a:p>
          <a:p>
            <a:pPr algn="ctr">
              <a:lnSpc>
                <a:spcPct val="120000"/>
              </a:lnSpc>
            </a:pPr>
            <a:r>
              <a:rPr lang="de-DE" sz="2000" b="1" dirty="0">
                <a:solidFill>
                  <a:srgbClr val="4D4D4D"/>
                </a:solidFill>
                <a:latin typeface="Bookman Old Style" pitchFamily="18" charset="0"/>
              </a:rPr>
              <a:t>Nur ein Film </a:t>
            </a:r>
            <a:endParaRPr lang="ru-RU" sz="2000" b="1" dirty="0">
              <a:solidFill>
                <a:srgbClr val="4D4D4D"/>
              </a:solidFill>
              <a:latin typeface="Bookman Old Style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de-DE" sz="2000" b="1" dirty="0">
                <a:solidFill>
                  <a:srgbClr val="4D4D4D"/>
                </a:solidFill>
                <a:latin typeface="Bookman Old Style" pitchFamily="18" charset="0"/>
              </a:rPr>
              <a:t>oder Nachrichtenblock </a:t>
            </a:r>
            <a:endParaRPr lang="ru-RU" sz="2000" b="1" dirty="0">
              <a:solidFill>
                <a:srgbClr val="4D4D4D"/>
              </a:solidFill>
              <a:latin typeface="Bookman Old Style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de-DE" sz="2000" b="1" dirty="0">
                <a:solidFill>
                  <a:srgbClr val="4D4D4D"/>
                </a:solidFill>
                <a:latin typeface="Bookman Old Style" pitchFamily="18" charset="0"/>
              </a:rPr>
              <a:t>pro Tag!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81000" y="1447800"/>
            <a:ext cx="541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2800" b="1" dirty="0">
                <a:solidFill>
                  <a:srgbClr val="EA2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hlinkClick r:id="rId2" action="ppaction://hlinksldjump"/>
              </a:rPr>
              <a:t>Du hast ernste Probleme!</a:t>
            </a:r>
            <a:r>
              <a:rPr lang="de-DE" sz="2800" b="1" dirty="0">
                <a:latin typeface="Bookman Old Style" pitchFamily="18" charset="0"/>
                <a:hlinkClick r:id="rId2" action="ppaction://hlinksldjump"/>
              </a:rPr>
              <a:t> </a:t>
            </a:r>
            <a:endParaRPr lang="de-DE" sz="2800" b="1" dirty="0">
              <a:latin typeface="Bookman Old Style" pitchFamily="18" charset="0"/>
            </a:endParaRPr>
          </a:p>
        </p:txBody>
      </p:sp>
      <p:sp>
        <p:nvSpPr>
          <p:cNvPr id="32791" name="AutoShape 23"/>
          <p:cNvSpPr>
            <a:spLocks noChangeArrowheads="1"/>
          </p:cNvSpPr>
          <p:nvPr/>
        </p:nvSpPr>
        <p:spPr bwMode="auto">
          <a:xfrm>
            <a:off x="5562600" y="381000"/>
            <a:ext cx="3124200" cy="2057400"/>
          </a:xfrm>
          <a:prstGeom prst="cloudCallout">
            <a:avLst>
              <a:gd name="adj1" fmla="val -65019"/>
              <a:gd name="adj2" fmla="val 72083"/>
            </a:avLst>
          </a:prstGeom>
          <a:solidFill>
            <a:srgbClr val="E5F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32792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242253">
            <a:off x="7162800" y="1066800"/>
            <a:ext cx="838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93" name="Picture 25" descr="sts_logo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 rot="-1314522">
            <a:off x="6172200" y="990600"/>
            <a:ext cx="628650" cy="628650"/>
          </a:xfrm>
          <a:prstGeom prst="rect">
            <a:avLst/>
          </a:prstGeom>
          <a:noFill/>
        </p:spPr>
      </p:pic>
      <p:pic>
        <p:nvPicPr>
          <p:cNvPr id="32794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06917">
            <a:off x="6288836" y="1768841"/>
            <a:ext cx="8477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95" name="Picture 27" descr="1587"/>
          <p:cNvPicPr>
            <a:picLocks noChangeAspect="1" noChangeArrowheads="1"/>
          </p:cNvPicPr>
          <p:nvPr/>
        </p:nvPicPr>
        <p:blipFill>
          <a:blip r:embed="rId6" cstate="print">
            <a:lum bright="-6000" contrast="6000"/>
          </a:blip>
          <a:srcRect/>
          <a:stretch>
            <a:fillRect/>
          </a:stretch>
        </p:blipFill>
        <p:spPr bwMode="auto">
          <a:xfrm>
            <a:off x="7239000" y="1828800"/>
            <a:ext cx="647700" cy="466725"/>
          </a:xfrm>
          <a:prstGeom prst="rect">
            <a:avLst/>
          </a:prstGeom>
          <a:noFill/>
        </p:spPr>
      </p:pic>
      <p:pic>
        <p:nvPicPr>
          <p:cNvPr id="10" name="Picture 2" descr="http://balance-5.storage-5.vkurse2.verumnets.ru/public/50/5026332/e1/6-popup-low.jpg?updated=13205041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2614612"/>
            <a:ext cx="3429000" cy="424338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85800" y="304800"/>
            <a:ext cx="4638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6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Bookman Old Style"/>
              </a:rPr>
              <a:t>6-8 Punkte</a:t>
            </a:r>
            <a:endParaRPr lang="ru-RU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solidFill>
                <a:srgbClr val="0000FF"/>
              </a:solidFill>
              <a:latin typeface="Bookman Old Styl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457200" y="304800"/>
            <a:ext cx="807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3200" b="1" dirty="0">
                <a:solidFill>
                  <a:srgbClr val="006600"/>
                </a:solidFill>
                <a:latin typeface="Bookman Old Style" pitchFamily="18" charset="0"/>
                <a:hlinkClick r:id="" action="ppaction://noaction"/>
              </a:rPr>
              <a:t>Pass auf</a:t>
            </a:r>
            <a:r>
              <a:rPr lang="ru-RU" sz="3200" b="1" dirty="0">
                <a:solidFill>
                  <a:srgbClr val="006600"/>
                </a:solidFill>
                <a:latin typeface="Bookman Old Style" pitchFamily="18" charset="0"/>
                <a:hlinkClick r:id="" action="ppaction://noaction"/>
              </a:rPr>
              <a:t>! </a:t>
            </a:r>
            <a:r>
              <a:rPr lang="de-DE" sz="3200" b="1" dirty="0">
                <a:solidFill>
                  <a:srgbClr val="006600"/>
                </a:solidFill>
                <a:latin typeface="Bookman Old Style" pitchFamily="18" charset="0"/>
                <a:hlinkClick r:id="" action="ppaction://noaction"/>
              </a:rPr>
              <a:t>Du bist fernsehsüchtig!</a:t>
            </a:r>
            <a:r>
              <a:rPr lang="de-DE" sz="3200" dirty="0">
                <a:solidFill>
                  <a:srgbClr val="F8F8F8"/>
                </a:solidFill>
                <a:latin typeface="Bookman Old Style" pitchFamily="18" charset="0"/>
                <a:hlinkClick r:id="" action="ppaction://noaction"/>
              </a:rPr>
              <a:t> </a:t>
            </a:r>
            <a:endParaRPr lang="de-DE" sz="3200" dirty="0">
              <a:solidFill>
                <a:srgbClr val="F8F8F8"/>
              </a:solidFill>
              <a:latin typeface="Bookman Old Style" pitchFamily="18" charset="0"/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304800" y="5029200"/>
            <a:ext cx="86106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60000"/>
              </a:lnSpc>
            </a:pPr>
            <a:r>
              <a:rPr lang="de-DE" sz="2000" b="1" dirty="0">
                <a:latin typeface="Bookman Old Style" pitchFamily="18" charset="0"/>
              </a:rPr>
              <a:t>Schalte deinen Fernseher schnell aus! </a:t>
            </a:r>
          </a:p>
          <a:p>
            <a:pPr algn="ctr">
              <a:lnSpc>
                <a:spcPct val="160000"/>
              </a:lnSpc>
            </a:pPr>
            <a:r>
              <a:rPr lang="de-DE" sz="2000" b="1" dirty="0">
                <a:latin typeface="Bookman Old Style" pitchFamily="18" charset="0"/>
              </a:rPr>
              <a:t>Oder bald kannst du unter Depression oder </a:t>
            </a:r>
            <a:r>
              <a:rPr lang="ru-RU" sz="2000" b="1" dirty="0">
                <a:latin typeface="Bookman Old Style" pitchFamily="18" charset="0"/>
              </a:rPr>
              <a:t> </a:t>
            </a:r>
          </a:p>
          <a:p>
            <a:pPr algn="ctr">
              <a:lnSpc>
                <a:spcPct val="160000"/>
              </a:lnSpc>
            </a:pPr>
            <a:r>
              <a:rPr lang="de-DE" sz="2000" b="1" dirty="0">
                <a:latin typeface="Bookman Old Style" pitchFamily="18" charset="0"/>
              </a:rPr>
              <a:t>andere Geistkrankheiten leiden!</a:t>
            </a:r>
          </a:p>
        </p:txBody>
      </p:sp>
      <p:sp>
        <p:nvSpPr>
          <p:cNvPr id="3892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509588" cy="381000"/>
          </a:xfrm>
          <a:prstGeom prst="actionButtonForwardNex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2" descr="http://cs5585.userapi.com/u54144842/154101796/x_7fcf2d62.jpg"/>
          <p:cNvPicPr>
            <a:picLocks noChangeAspect="1" noChangeArrowheads="1"/>
          </p:cNvPicPr>
          <p:nvPr/>
        </p:nvPicPr>
        <p:blipFill rotWithShape="1">
          <a:blip r:embed="rId2" cstate="print"/>
          <a:srcRect b="12229"/>
          <a:stretch/>
        </p:blipFill>
        <p:spPr bwMode="auto">
          <a:xfrm>
            <a:off x="2667000" y="1219200"/>
            <a:ext cx="4876800" cy="358139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3244334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Bookman Old Style"/>
              </a:rPr>
              <a:t>9-10 Punkte</a:t>
            </a:r>
            <a:endParaRPr lang="ru-RU" sz="28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solidFill>
                <a:srgbClr val="0000FF"/>
              </a:solidFill>
              <a:latin typeface="Bookman Old Styl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524000" y="152400"/>
            <a:ext cx="6691338" cy="44910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de-DE" sz="4400" b="1" kern="10" spc="400" dirty="0" smtClean="0">
                <a:ln w="3175">
                  <a:solidFill>
                    <a:srgbClr val="D60093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Book Antiqua"/>
              </a:rPr>
              <a:t>Massenmedien</a:t>
            </a:r>
            <a:endParaRPr lang="ru-RU" sz="4400" b="1" kern="10" spc="400" dirty="0" smtClean="0">
              <a:ln w="3175">
                <a:solidFill>
                  <a:srgbClr val="D60093"/>
                </a:solidFill>
                <a:round/>
                <a:headEnd/>
                <a:tailEnd/>
              </a:ln>
              <a:solidFill>
                <a:srgbClr val="D60093"/>
              </a:solidFill>
              <a:latin typeface="Book Antiqu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2178812" cy="2115042"/>
          </a:xfrm>
        </p:spPr>
      </p:pic>
      <p:pic>
        <p:nvPicPr>
          <p:cNvPr id="5" name="Рисунок 4" descr="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457200"/>
            <a:ext cx="2336800" cy="1733906"/>
          </a:xfrm>
          <a:prstGeom prst="rect">
            <a:avLst/>
          </a:prstGeom>
        </p:spPr>
      </p:pic>
      <p:pic>
        <p:nvPicPr>
          <p:cNvPr id="6" name="Рисунок 5" descr="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304800"/>
            <a:ext cx="2667000" cy="2667000"/>
          </a:xfrm>
          <a:prstGeom prst="rect">
            <a:avLst/>
          </a:prstGeom>
        </p:spPr>
      </p:pic>
      <p:pic>
        <p:nvPicPr>
          <p:cNvPr id="7" name="Рисунок 6" descr="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571744"/>
            <a:ext cx="4343400" cy="39698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86314" y="3571876"/>
            <a:ext cx="396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Hausaufgabe</a:t>
            </a:r>
            <a:r>
              <a:rPr lang="en-US" dirty="0" smtClean="0"/>
              <a:t>: S. 176. </a:t>
            </a:r>
            <a:r>
              <a:rPr lang="en-US" dirty="0" err="1" smtClean="0"/>
              <a:t>Ub</a:t>
            </a:r>
            <a:r>
              <a:rPr lang="en-US" dirty="0" smtClean="0"/>
              <a:t>. 12 f.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 smtClean="0"/>
              <a:t>Was </a:t>
            </a:r>
            <a:r>
              <a:rPr lang="en-US" dirty="0" err="1" smtClean="0"/>
              <a:t>passt</a:t>
            </a:r>
            <a:r>
              <a:rPr lang="en-US" dirty="0" smtClean="0"/>
              <a:t> </a:t>
            </a:r>
            <a:r>
              <a:rPr lang="en-US" dirty="0" err="1" smtClean="0"/>
              <a:t>zusammem</a:t>
            </a:r>
            <a:r>
              <a:rPr lang="en-US" dirty="0" smtClean="0"/>
              <a:t>?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1214422"/>
          <a:ext cx="8339166" cy="4129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9583"/>
                <a:gridCol w="4169583"/>
              </a:tblGrid>
              <a:tr h="1020350">
                <a:tc>
                  <a:txBody>
                    <a:bodyPr/>
                    <a:lstStyle/>
                    <a:p>
                      <a:r>
                        <a:rPr lang="en-US" dirty="0" smtClean="0"/>
                        <a:t>1. </a:t>
                      </a:r>
                      <a:r>
                        <a:rPr lang="en-US" dirty="0" err="1" smtClean="0"/>
                        <a:t>Freiwillig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beschaftigen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sich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Medienkinder</a:t>
                      </a:r>
                      <a:r>
                        <a:rPr lang="en-US" dirty="0" smtClean="0"/>
                        <a:t>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machen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baseline="0" dirty="0" err="1" smtClean="0"/>
                        <a:t>ihnen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viele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Probleme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beim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Lesen</a:t>
                      </a:r>
                      <a:r>
                        <a:rPr lang="en-US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413808">
                <a:tc>
                  <a:txBody>
                    <a:bodyPr/>
                    <a:lstStyle/>
                    <a:p>
                      <a:r>
                        <a:rPr lang="en-US" dirty="0" smtClean="0"/>
                        <a:t>2. </a:t>
                      </a:r>
                      <a:r>
                        <a:rPr lang="en-US" dirty="0" err="1" smtClean="0"/>
                        <a:t>Sie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haben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keinen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Wunsch</a:t>
                      </a:r>
                      <a:r>
                        <a:rPr lang="en-US" dirty="0" smtClean="0"/>
                        <a:t>,…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B. </a:t>
                      </a:r>
                      <a:r>
                        <a:rPr lang="en-US" dirty="0" err="1" smtClean="0"/>
                        <a:t>Fehlen</a:t>
                      </a:r>
                      <a:r>
                        <a:rPr lang="en-US" dirty="0" smtClean="0"/>
                        <a:t> von </a:t>
                      </a:r>
                      <a:r>
                        <a:rPr lang="en-US" dirty="0" err="1" smtClean="0"/>
                        <a:t>starken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Reizen</a:t>
                      </a:r>
                      <a:r>
                        <a:rPr lang="en-US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665408">
                <a:tc>
                  <a:txBody>
                    <a:bodyPr/>
                    <a:lstStyle/>
                    <a:p>
                      <a:r>
                        <a:rPr lang="en-US" dirty="0" smtClean="0"/>
                        <a:t>3.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Fernsehvampirs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wollen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ihre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Freizeit</a:t>
                      </a:r>
                      <a:r>
                        <a:rPr lang="en-US" baseline="0" dirty="0" smtClean="0"/>
                        <a:t>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C. </a:t>
                      </a:r>
                      <a:r>
                        <a:rPr lang="en-US" dirty="0" err="1" smtClean="0"/>
                        <a:t>vom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Fernseher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informiert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oder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gelernt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sein</a:t>
                      </a:r>
                      <a:r>
                        <a:rPr lang="en-US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950582">
                <a:tc>
                  <a:txBody>
                    <a:bodyPr/>
                    <a:lstStyle/>
                    <a:p>
                      <a:r>
                        <a:rPr lang="en-US" dirty="0" smtClean="0"/>
                        <a:t>4. </a:t>
                      </a:r>
                      <a:r>
                        <a:rPr lang="en-US" dirty="0" err="1" smtClean="0"/>
                        <a:t>Kurzweilige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Fernsehbilder</a:t>
                      </a:r>
                      <a:r>
                        <a:rPr lang="en-US" baseline="0" dirty="0" smtClean="0"/>
                        <a:t> in </a:t>
                      </a:r>
                      <a:r>
                        <a:rPr lang="en-US" baseline="0" dirty="0" err="1" smtClean="0"/>
                        <a:t>ihren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Kopfen</a:t>
                      </a:r>
                      <a:r>
                        <a:rPr lang="en-US" baseline="0" dirty="0" smtClean="0"/>
                        <a:t> …</a:t>
                      </a:r>
                    </a:p>
                    <a:p>
                      <a:r>
                        <a:rPr lang="en-US" baseline="0" dirty="0" smtClean="0"/>
                        <a:t>5. </a:t>
                      </a:r>
                      <a:r>
                        <a:rPr lang="en-US" baseline="0" dirty="0" err="1" smtClean="0"/>
                        <a:t>Medienkinder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leiden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unter</a:t>
                      </a:r>
                      <a:r>
                        <a:rPr lang="en-US" baseline="0" dirty="0" smtClean="0"/>
                        <a:t>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D. </a:t>
                      </a:r>
                      <a:r>
                        <a:rPr lang="en-US" dirty="0" err="1" smtClean="0"/>
                        <a:t>mit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Lesen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nicht</a:t>
                      </a:r>
                      <a:r>
                        <a:rPr lang="en-US" baseline="0" dirty="0" smtClean="0"/>
                        <a:t>.</a:t>
                      </a:r>
                    </a:p>
                    <a:p>
                      <a:r>
                        <a:rPr lang="en-US" baseline="0" dirty="0" smtClean="0"/>
                        <a:t>E. </a:t>
                      </a:r>
                      <a:r>
                        <a:rPr lang="en-US" baseline="0" dirty="0" err="1" smtClean="0"/>
                        <a:t>angenehm</a:t>
                      </a:r>
                      <a:r>
                        <a:rPr lang="en-US" baseline="0" dirty="0" smtClean="0"/>
                        <a:t> und </a:t>
                      </a:r>
                      <a:r>
                        <a:rPr lang="en-US" baseline="0" dirty="0" err="1" smtClean="0"/>
                        <a:t>sinnlos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verbringen</a:t>
                      </a:r>
                      <a:r>
                        <a:rPr lang="en-US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6654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F. </a:t>
                      </a:r>
                      <a:r>
                        <a:rPr lang="en-US" dirty="0" err="1" smtClean="0"/>
                        <a:t>mit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Fernseher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konkurieren</a:t>
                      </a:r>
                      <a:endParaRPr lang="ru-RU" dirty="0"/>
                    </a:p>
                  </a:txBody>
                  <a:tcPr/>
                </a:tc>
              </a:tr>
              <a:tr h="4138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Documents and Settings\User\Рабочий стол\Отсканировано 16.04.2013 23-46_000.jpg"/>
          <p:cNvPicPr>
            <a:picLocks noChangeAspect="1" noChangeArrowheads="1"/>
          </p:cNvPicPr>
          <p:nvPr/>
        </p:nvPicPr>
        <p:blipFill>
          <a:blip r:embed="rId2"/>
          <a:srcRect l="4878" t="6599" r="9756" b="1015"/>
          <a:stretch>
            <a:fillRect/>
          </a:stretch>
        </p:blipFill>
        <p:spPr bwMode="auto">
          <a:xfrm>
            <a:off x="1071538" y="4286256"/>
            <a:ext cx="2857520" cy="22860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71480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Die </a:t>
            </a:r>
            <a:r>
              <a:rPr lang="en-US" sz="4000" dirty="0" err="1" smtClean="0"/>
              <a:t>Sucht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357554" y="571480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000496" y="571481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Der</a:t>
            </a:r>
            <a:r>
              <a:rPr lang="en-US" sz="3600" dirty="0" smtClean="0"/>
              <a:t> </a:t>
            </a:r>
            <a:r>
              <a:rPr lang="en-US" sz="3600" dirty="0" err="1" smtClean="0"/>
              <a:t>Fernseher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2786058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=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500298" y="2786058"/>
            <a:ext cx="60651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Die </a:t>
            </a:r>
            <a:r>
              <a:rPr lang="en-US" sz="4800" dirty="0" err="1" smtClean="0">
                <a:solidFill>
                  <a:srgbClr val="FF0000"/>
                </a:solidFill>
              </a:rPr>
              <a:t>Fernsehsucht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2643206" cy="247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85728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857628"/>
            <a:ext cx="2928958" cy="209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:\Documents and Settings\User\Рабочий стол\Отсканировано 17.04.2013 1-16_000.jpg"/>
          <p:cNvPicPr>
            <a:picLocks noChangeAspect="1" noChangeArrowheads="1"/>
          </p:cNvPicPr>
          <p:nvPr/>
        </p:nvPicPr>
        <p:blipFill>
          <a:blip r:embed="rId5"/>
          <a:srcRect l="44542" t="47191" r="19884" b="33146"/>
          <a:stretch>
            <a:fillRect/>
          </a:stretch>
        </p:blipFill>
        <p:spPr bwMode="auto">
          <a:xfrm>
            <a:off x="4714875" y="3786190"/>
            <a:ext cx="4112787" cy="2214578"/>
          </a:xfrm>
          <a:prstGeom prst="rect">
            <a:avLst/>
          </a:prstGeom>
          <a:noFill/>
        </p:spPr>
      </p:pic>
      <p:pic>
        <p:nvPicPr>
          <p:cNvPr id="2055" name="Picture 7" descr="C:\Documents and Settings\User\Рабочий стол\Отсканировано 17.04.2013 1-16_000.jpg"/>
          <p:cNvPicPr>
            <a:picLocks noChangeAspect="1" noChangeArrowheads="1"/>
          </p:cNvPicPr>
          <p:nvPr/>
        </p:nvPicPr>
        <p:blipFill>
          <a:blip r:embed="rId5"/>
          <a:srcRect l="30860" t="6460" r="40407" b="76686"/>
          <a:stretch>
            <a:fillRect/>
          </a:stretch>
        </p:blipFill>
        <p:spPr bwMode="auto">
          <a:xfrm>
            <a:off x="2857488" y="571480"/>
            <a:ext cx="3625479" cy="20717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DCIM\100MSDCF\DSC00773.JPG"/>
          <p:cNvPicPr>
            <a:picLocks noChangeAspect="1" noChangeArrowheads="1"/>
          </p:cNvPicPr>
          <p:nvPr/>
        </p:nvPicPr>
        <p:blipFill>
          <a:blip r:embed="rId2" cstate="print"/>
          <a:srcRect l="14289" t="1587" r="19031"/>
          <a:stretch>
            <a:fillRect/>
          </a:stretch>
        </p:blipFill>
        <p:spPr bwMode="auto">
          <a:xfrm>
            <a:off x="304800" y="304800"/>
            <a:ext cx="4267200" cy="4724053"/>
          </a:xfrm>
          <a:prstGeom prst="rect">
            <a:avLst/>
          </a:prstGeom>
          <a:noFill/>
        </p:spPr>
      </p:pic>
      <p:pic>
        <p:nvPicPr>
          <p:cNvPr id="1028" name="Picture 4" descr="http://mr-apple.ru/content/published/publicdata/MRAPPLE/attachments/SC/products_pictures/3361_pic_enl.jpg"/>
          <p:cNvPicPr>
            <a:picLocks noChangeAspect="1" noChangeArrowheads="1"/>
          </p:cNvPicPr>
          <p:nvPr/>
        </p:nvPicPr>
        <p:blipFill>
          <a:blip r:embed="rId3" cstate="print"/>
          <a:srcRect l="2500" t="2649"/>
          <a:stretch>
            <a:fillRect/>
          </a:stretch>
        </p:blipFill>
        <p:spPr bwMode="auto">
          <a:xfrm rot="634679">
            <a:off x="5096272" y="3806683"/>
            <a:ext cx="3048000" cy="287215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76800" y="1600200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unserer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r>
              <a:rPr lang="en-US" dirty="0" smtClean="0"/>
              <a:t> </a:t>
            </a:r>
            <a:r>
              <a:rPr lang="en-US" dirty="0" err="1" smtClean="0"/>
              <a:t>haben</a:t>
            </a:r>
            <a:r>
              <a:rPr lang="en-US" dirty="0" smtClean="0"/>
              <a:t> </a:t>
            </a:r>
            <a:r>
              <a:rPr lang="en-US" dirty="0" err="1" smtClean="0"/>
              <a:t>wir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Umfrage</a:t>
            </a:r>
            <a:r>
              <a:rPr lang="en-US" dirty="0" smtClean="0"/>
              <a:t> </a:t>
            </a:r>
            <a:r>
              <a:rPr lang="en-US" dirty="0" err="1" smtClean="0"/>
              <a:t>gemacht</a:t>
            </a:r>
            <a:r>
              <a:rPr lang="en-US" dirty="0" smtClean="0"/>
              <a:t>.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meinen</a:t>
            </a:r>
            <a:r>
              <a:rPr lang="en-US" dirty="0" smtClean="0"/>
              <a:t> </a:t>
            </a:r>
            <a:r>
              <a:rPr lang="en-US" dirty="0" err="1" smtClean="0"/>
              <a:t>Klassenkameraden</a:t>
            </a:r>
            <a:r>
              <a:rPr lang="en-US" dirty="0" smtClean="0"/>
              <a:t> 8 </a:t>
            </a:r>
            <a:r>
              <a:rPr lang="en-US" dirty="0" err="1" smtClean="0"/>
              <a:t>Fragen</a:t>
            </a:r>
            <a:r>
              <a:rPr lang="en-US" dirty="0" smtClean="0"/>
              <a:t> </a:t>
            </a:r>
            <a:r>
              <a:rPr lang="en-US" dirty="0" err="1" smtClean="0"/>
              <a:t>gestellt</a:t>
            </a:r>
            <a:r>
              <a:rPr lang="en-US" dirty="0" smtClean="0"/>
              <a:t>.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457200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Die </a:t>
            </a:r>
            <a:r>
              <a:rPr lang="en-US" dirty="0" err="1" smtClean="0"/>
              <a:t>Zeitung</a:t>
            </a:r>
            <a:r>
              <a:rPr lang="en-US" dirty="0" smtClean="0"/>
              <a:t> </a:t>
            </a:r>
            <a:r>
              <a:rPr lang="ru-RU" dirty="0" smtClean="0"/>
              <a:t>«</a:t>
            </a:r>
            <a:r>
              <a:rPr lang="en-US" dirty="0" smtClean="0"/>
              <a:t>SCHULE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mr-apple.ru/content/published/publicdata/MRAPPLE/attachments/SC/products_pictures/3361_pic_enl.jpg"/>
          <p:cNvPicPr>
            <a:picLocks noChangeAspect="1" noChangeArrowheads="1"/>
          </p:cNvPicPr>
          <p:nvPr/>
        </p:nvPicPr>
        <p:blipFill>
          <a:blip r:embed="rId2" cstate="print"/>
          <a:srcRect l="2500" t="2649"/>
          <a:stretch>
            <a:fillRect/>
          </a:stretch>
        </p:blipFill>
        <p:spPr bwMode="auto">
          <a:xfrm rot="634679">
            <a:off x="5858273" y="3730484"/>
            <a:ext cx="3048000" cy="287215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533400"/>
            <a:ext cx="4048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Siehst</a:t>
            </a:r>
            <a:r>
              <a:rPr lang="en-US" dirty="0" smtClean="0"/>
              <a:t> du </a:t>
            </a:r>
            <a:r>
              <a:rPr lang="en-US" dirty="0" err="1" smtClean="0"/>
              <a:t>Nachrichten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?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838200" y="1143000"/>
          <a:ext cx="5486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541020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Ja</a:t>
            </a:r>
            <a:r>
              <a:rPr lang="en-US" dirty="0" smtClean="0"/>
              <a:t> – 35%</a:t>
            </a:r>
          </a:p>
          <a:p>
            <a:r>
              <a:rPr lang="en-US" dirty="0" smtClean="0"/>
              <a:t>Nein – 65%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38200" y="762000"/>
            <a:ext cx="5105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2. </a:t>
            </a:r>
            <a:r>
              <a:rPr lang="en-US" dirty="0" err="1" smtClean="0"/>
              <a:t>Siehst</a:t>
            </a:r>
            <a:r>
              <a:rPr lang="en-US" dirty="0" smtClean="0"/>
              <a:t> du </a:t>
            </a:r>
            <a:r>
              <a:rPr lang="en-US" dirty="0" err="1" smtClean="0"/>
              <a:t>Dokumentarfilme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239000" y="259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- 25%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696200" y="327660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75%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457200"/>
            <a:ext cx="5623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Siehst</a:t>
            </a:r>
            <a:r>
              <a:rPr lang="en-US" dirty="0" smtClean="0"/>
              <a:t> du </a:t>
            </a:r>
            <a:r>
              <a:rPr lang="en-US" dirty="0" err="1" smtClean="0"/>
              <a:t>Sportsendungen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4419600"/>
            <a:ext cx="6629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 smtClean="0"/>
              <a:t>Die </a:t>
            </a:r>
            <a:r>
              <a:rPr lang="de-DE" sz="2800" dirty="0"/>
              <a:t>Jungen bevorzugen </a:t>
            </a:r>
            <a:r>
              <a:rPr lang="de-DE" sz="2800" dirty="0" smtClean="0"/>
              <a:t>Sportsendungen </a:t>
            </a:r>
            <a:r>
              <a:rPr lang="de-DE" sz="2800" dirty="0"/>
              <a:t>mehr als </a:t>
            </a:r>
            <a:r>
              <a:rPr lang="de-DE" sz="2800" dirty="0" smtClean="0"/>
              <a:t>Mädchen.</a:t>
            </a:r>
            <a:endParaRPr lang="ru-RU" sz="28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60876296"/>
              </p:ext>
            </p:extLst>
          </p:nvPr>
        </p:nvGraphicFramePr>
        <p:xfrm>
          <a:off x="1600200" y="1143000"/>
          <a:ext cx="6019800" cy="3715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iffern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Ziffern</Template>
  <TotalTime>584</TotalTime>
  <Words>468</Words>
  <Application>Microsoft Office PowerPoint</Application>
  <PresentationFormat>Экран (4:3)</PresentationFormat>
  <Paragraphs>79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Ziffern</vt:lpstr>
      <vt:lpstr>Fernsehsucht</vt:lpstr>
      <vt:lpstr>Слайд 2</vt:lpstr>
      <vt:lpstr>Was passt zusammem?</vt:lpstr>
      <vt:lpstr>Слайд 4</vt:lpstr>
      <vt:lpstr>Слайд 5</vt:lpstr>
      <vt:lpstr>Слайд 6</vt:lpstr>
      <vt:lpstr>Слайд 7</vt:lpstr>
      <vt:lpstr>Слайд 8</vt:lpstr>
      <vt:lpstr>Слайд 9</vt:lpstr>
      <vt:lpstr>Welche Quizshows siehst du gern? </vt:lpstr>
      <vt:lpstr>Слайд 11</vt:lpstr>
      <vt:lpstr>Слайд 12</vt:lpstr>
      <vt:lpstr>Слайд 13</vt:lpstr>
      <vt:lpstr>Wie lange sitzst du vor dem Fernseher?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Fernsehsucht</dc:title>
  <cp:lastModifiedBy>User</cp:lastModifiedBy>
  <cp:revision>48</cp:revision>
  <dcterms:modified xsi:type="dcterms:W3CDTF">2013-04-16T21:50:57Z</dcterms:modified>
</cp:coreProperties>
</file>