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300" r:id="rId21"/>
    <p:sldId id="296" r:id="rId22"/>
    <p:sldId id="295" r:id="rId23"/>
    <p:sldId id="297" r:id="rId24"/>
    <p:sldId id="298" r:id="rId25"/>
    <p:sldId id="299" r:id="rId26"/>
    <p:sldId id="301" r:id="rId27"/>
    <p:sldId id="275" r:id="rId28"/>
    <p:sldId id="276" r:id="rId29"/>
    <p:sldId id="277" r:id="rId30"/>
    <p:sldId id="278" r:id="rId31"/>
    <p:sldId id="279" r:id="rId32"/>
    <p:sldId id="280" r:id="rId33"/>
    <p:sldId id="281" r:id="rId34"/>
    <p:sldId id="282" r:id="rId35"/>
    <p:sldId id="283" r:id="rId36"/>
    <p:sldId id="284" r:id="rId37"/>
    <p:sldId id="285" r:id="rId38"/>
    <p:sldId id="287" r:id="rId39"/>
    <p:sldId id="288" r:id="rId40"/>
    <p:sldId id="289" r:id="rId41"/>
    <p:sldId id="290" r:id="rId42"/>
    <p:sldId id="291" r:id="rId43"/>
    <p:sldId id="302" r:id="rId44"/>
    <p:sldId id="292" r:id="rId45"/>
    <p:sldId id="293" r:id="rId46"/>
    <p:sldId id="294" r:id="rId47"/>
    <p:sldId id="286" r:id="rId4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94660"/>
  </p:normalViewPr>
  <p:slideViewPr>
    <p:cSldViewPr snapToGrid="0">
      <p:cViewPr varScale="1">
        <p:scale>
          <a:sx n="65" d="100"/>
          <a:sy n="65" d="100"/>
        </p:scale>
        <p:origin x="706" y="58"/>
      </p:cViewPr>
      <p:guideLst/>
    </p:cSldViewPr>
  </p:slideViewPr>
  <p:notesTextViewPr>
    <p:cViewPr>
      <p:scale>
        <a:sx n="1" d="1"/>
        <a:sy n="1" d="1"/>
      </p:scale>
      <p:origin x="0" y="0"/>
    </p:cViewPr>
  </p:notesTextViewPr>
  <p:notesViewPr>
    <p:cSldViewPr snapToGrid="0">
      <p:cViewPr varScale="1">
        <p:scale>
          <a:sx n="53" d="100"/>
          <a:sy n="53" d="100"/>
        </p:scale>
        <p:origin x="2654" y="5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FA88BD-D108-4AAB-8EEF-4965344CE612}" type="datetimeFigureOut">
              <a:rPr lang="ru-RU" smtClean="0"/>
              <a:t>07.09.2014</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C73E4E-9806-461F-860C-23719DECF5F4}" type="slidenum">
              <a:rPr lang="ru-RU" smtClean="0"/>
              <a:t>‹#›</a:t>
            </a:fld>
            <a:endParaRPr lang="ru-RU"/>
          </a:p>
        </p:txBody>
      </p:sp>
    </p:spTree>
    <p:extLst>
      <p:ext uri="{BB962C8B-B14F-4D97-AF65-F5344CB8AC3E}">
        <p14:creationId xmlns:p14="http://schemas.microsoft.com/office/powerpoint/2010/main" val="41319805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FC73E4E-9806-461F-860C-23719DECF5F4}" type="slidenum">
              <a:rPr lang="ru-RU" smtClean="0"/>
              <a:t>21</a:t>
            </a:fld>
            <a:endParaRPr lang="ru-RU"/>
          </a:p>
        </p:txBody>
      </p:sp>
    </p:spTree>
    <p:extLst>
      <p:ext uri="{BB962C8B-B14F-4D97-AF65-F5344CB8AC3E}">
        <p14:creationId xmlns:p14="http://schemas.microsoft.com/office/powerpoint/2010/main" val="12439188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9FC73E4E-9806-461F-860C-23719DECF5F4}" type="slidenum">
              <a:rPr lang="ru-RU" smtClean="0"/>
              <a:t>40</a:t>
            </a:fld>
            <a:endParaRPr lang="ru-RU"/>
          </a:p>
        </p:txBody>
      </p:sp>
    </p:spTree>
    <p:extLst>
      <p:ext uri="{BB962C8B-B14F-4D97-AF65-F5344CB8AC3E}">
        <p14:creationId xmlns:p14="http://schemas.microsoft.com/office/powerpoint/2010/main" val="7322206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9/7/2014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9/7/2014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9/7/2014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9/7/2014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9/7/2014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9/7/2014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9/7/2014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9/7/2014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9/7/2014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9/7/2014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9/7/2014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9/7/2014</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Autofit/>
          </a:bodyPr>
          <a:lstStyle/>
          <a:p>
            <a:r>
              <a:rPr lang="ru-RU" sz="6600" b="1" i="1" dirty="0" smtClean="0">
                <a:solidFill>
                  <a:schemeClr val="accent6"/>
                </a:solidFill>
              </a:rPr>
              <a:t/>
            </a:r>
            <a:br>
              <a:rPr lang="ru-RU" sz="6600" b="1" i="1" dirty="0" smtClean="0">
                <a:solidFill>
                  <a:schemeClr val="accent6"/>
                </a:solidFill>
              </a:rPr>
            </a:br>
            <a:r>
              <a:rPr lang="ru-RU" sz="6600" b="1" i="1" dirty="0" smtClean="0">
                <a:solidFill>
                  <a:schemeClr val="accent6"/>
                </a:solidFill>
              </a:rPr>
              <a:t>«Скажите мне, </a:t>
            </a:r>
            <a:br>
              <a:rPr lang="ru-RU" sz="6600" b="1" i="1" dirty="0" smtClean="0">
                <a:solidFill>
                  <a:schemeClr val="accent6"/>
                </a:solidFill>
              </a:rPr>
            </a:br>
            <a:r>
              <a:rPr lang="ru-RU" sz="6600" b="1" i="1" dirty="0" smtClean="0">
                <a:solidFill>
                  <a:schemeClr val="accent6"/>
                </a:solidFill>
              </a:rPr>
              <a:t>что может быть прекрасней…»</a:t>
            </a:r>
            <a:endParaRPr lang="ru-RU" sz="6600" b="1" i="1" dirty="0">
              <a:solidFill>
                <a:schemeClr val="accent6"/>
              </a:solidFill>
            </a:endParaRPr>
          </a:p>
        </p:txBody>
      </p:sp>
    </p:spTree>
    <p:extLst>
      <p:ext uri="{BB962C8B-B14F-4D97-AF65-F5344CB8AC3E}">
        <p14:creationId xmlns:p14="http://schemas.microsoft.com/office/powerpoint/2010/main" val="22593868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i="1" dirty="0" smtClean="0"/>
              <a:t>Инженерный замок</a:t>
            </a:r>
            <a:endParaRPr lang="ru-RU" b="1" i="1" dirty="0"/>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t="17448" b="17448"/>
          <a:stretch>
            <a:fillRect/>
          </a:stretch>
        </p:blipFill>
        <p:spPr/>
      </p:pic>
      <p:sp>
        <p:nvSpPr>
          <p:cNvPr id="4" name="Текст 3"/>
          <p:cNvSpPr>
            <a:spLocks noGrp="1"/>
          </p:cNvSpPr>
          <p:nvPr>
            <p:ph type="body" sz="half" idx="2"/>
          </p:nvPr>
        </p:nvSpPr>
        <p:spPr>
          <a:xfrm>
            <a:off x="2589212" y="5678004"/>
            <a:ext cx="8915400" cy="511292"/>
          </a:xfrm>
        </p:spPr>
        <p:txBody>
          <a:bodyPr>
            <a:normAutofit/>
          </a:bodyPr>
          <a:lstStyle/>
          <a:p>
            <a:pPr algn="ctr"/>
            <a:r>
              <a:rPr lang="ru-RU" sz="2000" b="1" dirty="0" smtClean="0"/>
              <a:t>Михайловский дворец</a:t>
            </a:r>
            <a:endParaRPr lang="ru-RU" sz="2000" b="1" dirty="0"/>
          </a:p>
        </p:txBody>
      </p:sp>
    </p:spTree>
    <p:extLst>
      <p:ext uri="{BB962C8B-B14F-4D97-AF65-F5344CB8AC3E}">
        <p14:creationId xmlns:p14="http://schemas.microsoft.com/office/powerpoint/2010/main" val="314205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1000"/>
                                        <p:tgtEl>
                                          <p:spTgt spid="4">
                                            <p:txEl>
                                              <p:pRg st="0" end="0"/>
                                            </p:txEl>
                                          </p:spTgt>
                                        </p:tgtEl>
                                      </p:cBhvr>
                                    </p:animEffect>
                                    <p:anim calcmode="lin" valueType="num">
                                      <p:cBhvr>
                                        <p:cTn id="20"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89213" y="4800600"/>
            <a:ext cx="8915400" cy="566738"/>
          </a:xfrm>
        </p:spPr>
        <p:txBody>
          <a:bodyPr/>
          <a:lstStyle/>
          <a:p>
            <a:pPr algn="ctr"/>
            <a:r>
              <a:rPr lang="ru-RU" b="1" i="1" dirty="0" smtClean="0"/>
              <a:t>Петербург – город разных конфессий</a:t>
            </a:r>
            <a:endParaRPr lang="ru-RU" b="1" i="1" dirty="0"/>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t="21178" b="21178"/>
          <a:stretch>
            <a:fillRect/>
          </a:stretch>
        </p:blipFill>
        <p:spPr/>
      </p:pic>
      <p:sp>
        <p:nvSpPr>
          <p:cNvPr id="4" name="Текст 3"/>
          <p:cNvSpPr>
            <a:spLocks noGrp="1"/>
          </p:cNvSpPr>
          <p:nvPr>
            <p:ph type="body" sz="half" idx="2"/>
          </p:nvPr>
        </p:nvSpPr>
        <p:spPr>
          <a:xfrm>
            <a:off x="2589213" y="5678002"/>
            <a:ext cx="8915400" cy="523506"/>
          </a:xfrm>
        </p:spPr>
        <p:txBody>
          <a:bodyPr>
            <a:normAutofit/>
          </a:bodyPr>
          <a:lstStyle/>
          <a:p>
            <a:pPr algn="ctr"/>
            <a:r>
              <a:rPr lang="ru-RU" sz="2000" b="1" dirty="0" smtClean="0"/>
              <a:t>Мечеть</a:t>
            </a:r>
            <a:endParaRPr lang="ru-RU" sz="2000" b="1" dirty="0"/>
          </a:p>
        </p:txBody>
      </p:sp>
    </p:spTree>
    <p:extLst>
      <p:ext uri="{BB962C8B-B14F-4D97-AF65-F5344CB8AC3E}">
        <p14:creationId xmlns:p14="http://schemas.microsoft.com/office/powerpoint/2010/main" val="817116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1000"/>
                                        <p:tgtEl>
                                          <p:spTgt spid="4">
                                            <p:txEl>
                                              <p:pRg st="0" end="0"/>
                                            </p:txEl>
                                          </p:spTgt>
                                        </p:tgtEl>
                                      </p:cBhvr>
                                    </p:animEffect>
                                    <p:anim calcmode="lin" valueType="num">
                                      <p:cBhvr>
                                        <p:cTn id="20"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89213" y="4800600"/>
            <a:ext cx="8915400" cy="638908"/>
          </a:xfrm>
        </p:spPr>
        <p:txBody>
          <a:bodyPr>
            <a:normAutofit/>
          </a:bodyPr>
          <a:lstStyle/>
          <a:p>
            <a:pPr algn="ctr"/>
            <a:r>
              <a:rPr lang="ru-RU" b="1" i="1" dirty="0" smtClean="0"/>
              <a:t>Кронштадт</a:t>
            </a:r>
            <a:endParaRPr lang="ru-RU" b="1" i="1" dirty="0"/>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t="21178" b="21178"/>
          <a:stretch>
            <a:fillRect/>
          </a:stretch>
        </p:blipFill>
        <p:spPr/>
      </p:pic>
      <p:sp>
        <p:nvSpPr>
          <p:cNvPr id="4" name="Текст 3"/>
          <p:cNvSpPr>
            <a:spLocks noGrp="1"/>
          </p:cNvSpPr>
          <p:nvPr>
            <p:ph type="body" sz="half" idx="2"/>
          </p:nvPr>
        </p:nvSpPr>
        <p:spPr>
          <a:xfrm>
            <a:off x="2589213" y="5732585"/>
            <a:ext cx="8915400" cy="422029"/>
          </a:xfrm>
        </p:spPr>
        <p:txBody>
          <a:bodyPr>
            <a:normAutofit/>
          </a:bodyPr>
          <a:lstStyle/>
          <a:p>
            <a:pPr algn="ctr"/>
            <a:r>
              <a:rPr lang="ru-RU" sz="2000" b="1" dirty="0" smtClean="0"/>
              <a:t>Морской собор</a:t>
            </a:r>
            <a:endParaRPr lang="ru-RU" sz="2000" b="1" dirty="0"/>
          </a:p>
        </p:txBody>
      </p:sp>
    </p:spTree>
    <p:extLst>
      <p:ext uri="{BB962C8B-B14F-4D97-AF65-F5344CB8AC3E}">
        <p14:creationId xmlns:p14="http://schemas.microsoft.com/office/powerpoint/2010/main" val="2550518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1000"/>
                                        <p:tgtEl>
                                          <p:spTgt spid="4">
                                            <p:txEl>
                                              <p:pRg st="0" end="0"/>
                                            </p:txEl>
                                          </p:spTgt>
                                        </p:tgtEl>
                                      </p:cBhvr>
                                    </p:animEffect>
                                    <p:anim calcmode="lin" valueType="num">
                                      <p:cBhvr>
                                        <p:cTn id="20"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i="1" dirty="0" smtClean="0"/>
              <a:t>На месте гибели императора</a:t>
            </a:r>
            <a:endParaRPr lang="ru-RU" b="1" i="1" dirty="0"/>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t="30444" b="30444"/>
          <a:stretch>
            <a:fillRect/>
          </a:stretch>
        </p:blipFill>
        <p:spPr/>
      </p:pic>
      <p:sp>
        <p:nvSpPr>
          <p:cNvPr id="4" name="Текст 3"/>
          <p:cNvSpPr>
            <a:spLocks noGrp="1"/>
          </p:cNvSpPr>
          <p:nvPr>
            <p:ph type="body" sz="half" idx="2"/>
          </p:nvPr>
        </p:nvSpPr>
        <p:spPr>
          <a:xfrm>
            <a:off x="2589213" y="5556737"/>
            <a:ext cx="8915400" cy="597877"/>
          </a:xfrm>
        </p:spPr>
        <p:txBody>
          <a:bodyPr>
            <a:normAutofit/>
          </a:bodyPr>
          <a:lstStyle/>
          <a:p>
            <a:pPr algn="ctr"/>
            <a:r>
              <a:rPr lang="ru-RU" sz="2000" b="1" dirty="0" smtClean="0"/>
              <a:t>Спас-на-крови</a:t>
            </a:r>
            <a:endParaRPr lang="ru-RU" sz="2000" b="1" dirty="0"/>
          </a:p>
        </p:txBody>
      </p:sp>
    </p:spTree>
    <p:extLst>
      <p:ext uri="{BB962C8B-B14F-4D97-AF65-F5344CB8AC3E}">
        <p14:creationId xmlns:p14="http://schemas.microsoft.com/office/powerpoint/2010/main" val="3202419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1000"/>
                                        <p:tgtEl>
                                          <p:spTgt spid="4">
                                            <p:txEl>
                                              <p:pRg st="0" end="0"/>
                                            </p:txEl>
                                          </p:spTgt>
                                        </p:tgtEl>
                                      </p:cBhvr>
                                    </p:animEffect>
                                    <p:anim calcmode="lin" valueType="num">
                                      <p:cBhvr>
                                        <p:cTn id="20"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i="1" dirty="0" smtClean="0"/>
              <a:t>Кони </a:t>
            </a:r>
            <a:r>
              <a:rPr lang="ru-RU" b="1" i="1" dirty="0" err="1" smtClean="0"/>
              <a:t>Клодта</a:t>
            </a:r>
            <a:endParaRPr lang="ru-RU" b="1" i="1" dirty="0"/>
          </a:p>
        </p:txBody>
      </p:sp>
      <p:sp>
        <p:nvSpPr>
          <p:cNvPr id="4" name="Текст 3"/>
          <p:cNvSpPr>
            <a:spLocks noGrp="1"/>
          </p:cNvSpPr>
          <p:nvPr>
            <p:ph type="body" sz="half" idx="2"/>
          </p:nvPr>
        </p:nvSpPr>
        <p:spPr>
          <a:xfrm>
            <a:off x="2589213" y="5678002"/>
            <a:ext cx="8915400" cy="593844"/>
          </a:xfrm>
        </p:spPr>
        <p:txBody>
          <a:bodyPr>
            <a:normAutofit/>
          </a:bodyPr>
          <a:lstStyle/>
          <a:p>
            <a:pPr algn="ctr"/>
            <a:r>
              <a:rPr lang="ru-RU" sz="2000" b="1" dirty="0" smtClean="0"/>
              <a:t>Аничков мост</a:t>
            </a:r>
            <a:endParaRPr lang="ru-RU" sz="2000" b="1" dirty="0"/>
          </a:p>
        </p:txBody>
      </p:sp>
      <p:pic>
        <p:nvPicPr>
          <p:cNvPr id="13" name="Рисунок 12"/>
          <p:cNvPicPr>
            <a:picLocks noGrp="1" noChangeAspect="1"/>
          </p:cNvPicPr>
          <p:nvPr>
            <p:ph type="pic" idx="1"/>
          </p:nvPr>
        </p:nvPicPr>
        <p:blipFill>
          <a:blip r:embed="rId2">
            <a:extLst>
              <a:ext uri="{28A0092B-C50C-407E-A947-70E740481C1C}">
                <a14:useLocalDpi xmlns:a14="http://schemas.microsoft.com/office/drawing/2010/main" val="0"/>
              </a:ext>
            </a:extLst>
          </a:blip>
          <a:srcRect l="2347" r="2347"/>
          <a:stretch>
            <a:fillRect/>
          </a:stretch>
        </p:blipFill>
        <p:spPr>
          <a:xfrm>
            <a:off x="4242166" y="129565"/>
            <a:ext cx="5923599" cy="4770682"/>
          </a:xfrm>
        </p:spPr>
      </p:pic>
    </p:spTree>
    <p:extLst>
      <p:ext uri="{BB962C8B-B14F-4D97-AF65-F5344CB8AC3E}">
        <p14:creationId xmlns:p14="http://schemas.microsoft.com/office/powerpoint/2010/main" val="3288943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ircle(in)">
                                      <p:cBhvr>
                                        <p:cTn id="7" dur="20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1000"/>
                                        <p:tgtEl>
                                          <p:spTgt spid="4">
                                            <p:txEl>
                                              <p:pRg st="0" end="0"/>
                                            </p:txEl>
                                          </p:spTgt>
                                        </p:tgtEl>
                                      </p:cBhvr>
                                    </p:animEffect>
                                    <p:anim calcmode="lin" valueType="num">
                                      <p:cBhvr>
                                        <p:cTn id="20"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t="25321" b="25321"/>
          <a:stretch>
            <a:fillRect/>
          </a:stretch>
        </p:blipFill>
        <p:spPr>
          <a:xfrm>
            <a:off x="2589212" y="634964"/>
            <a:ext cx="8915400" cy="4732373"/>
          </a:xfrm>
        </p:spPr>
      </p:pic>
      <p:sp>
        <p:nvSpPr>
          <p:cNvPr id="4" name="Текст 3"/>
          <p:cNvSpPr>
            <a:spLocks noGrp="1"/>
          </p:cNvSpPr>
          <p:nvPr>
            <p:ph type="body" sz="half" idx="2"/>
          </p:nvPr>
        </p:nvSpPr>
        <p:spPr>
          <a:xfrm>
            <a:off x="2589212" y="6142892"/>
            <a:ext cx="8915400" cy="515816"/>
          </a:xfrm>
        </p:spPr>
        <p:txBody>
          <a:bodyPr>
            <a:normAutofit/>
          </a:bodyPr>
          <a:lstStyle/>
          <a:p>
            <a:pPr algn="ctr"/>
            <a:r>
              <a:rPr lang="ru-RU" sz="2000" b="1" dirty="0" smtClean="0"/>
              <a:t>Мраморный дворец</a:t>
            </a:r>
            <a:endParaRPr lang="ru-RU" sz="2000" b="1" dirty="0"/>
          </a:p>
        </p:txBody>
      </p:sp>
    </p:spTree>
    <p:extLst>
      <p:ext uri="{BB962C8B-B14F-4D97-AF65-F5344CB8AC3E}">
        <p14:creationId xmlns:p14="http://schemas.microsoft.com/office/powerpoint/2010/main" val="815866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1000"/>
                                        <p:tgtEl>
                                          <p:spTgt spid="4">
                                            <p:txEl>
                                              <p:pRg st="0" end="0"/>
                                            </p:txEl>
                                          </p:spTgt>
                                        </p:tgtEl>
                                      </p:cBhvr>
                                    </p:animEffect>
                                    <p:anim calcmode="lin" valueType="num">
                                      <p:cBhvr>
                                        <p:cTn id="13"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t="21163" b="21163"/>
          <a:stretch>
            <a:fillRect/>
          </a:stretch>
        </p:blipFill>
        <p:spPr>
          <a:xfrm>
            <a:off x="2589212" y="634964"/>
            <a:ext cx="8915400" cy="4732373"/>
          </a:xfrm>
        </p:spPr>
      </p:pic>
      <p:sp>
        <p:nvSpPr>
          <p:cNvPr id="4" name="Текст 3"/>
          <p:cNvSpPr>
            <a:spLocks noGrp="1"/>
          </p:cNvSpPr>
          <p:nvPr>
            <p:ph type="body" sz="half" idx="2"/>
          </p:nvPr>
        </p:nvSpPr>
        <p:spPr>
          <a:xfrm>
            <a:off x="2589213" y="5978768"/>
            <a:ext cx="8915400" cy="504093"/>
          </a:xfrm>
        </p:spPr>
        <p:txBody>
          <a:bodyPr>
            <a:normAutofit/>
          </a:bodyPr>
          <a:lstStyle/>
          <a:p>
            <a:pPr algn="ctr"/>
            <a:r>
              <a:rPr lang="ru-RU" sz="2000" b="1" dirty="0" smtClean="0"/>
              <a:t>Петропавловская крепость</a:t>
            </a:r>
            <a:endParaRPr lang="ru-RU" sz="2000" b="1" dirty="0"/>
          </a:p>
        </p:txBody>
      </p:sp>
    </p:spTree>
    <p:extLst>
      <p:ext uri="{BB962C8B-B14F-4D97-AF65-F5344CB8AC3E}">
        <p14:creationId xmlns:p14="http://schemas.microsoft.com/office/powerpoint/2010/main" val="4011361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1000"/>
                                        <p:tgtEl>
                                          <p:spTgt spid="4">
                                            <p:txEl>
                                              <p:pRg st="0" end="0"/>
                                            </p:txEl>
                                          </p:spTgt>
                                        </p:tgtEl>
                                      </p:cBhvr>
                                    </p:animEffect>
                                    <p:anim calcmode="lin" valueType="num">
                                      <p:cBhvr>
                                        <p:cTn id="13"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pPr algn="ctr"/>
            <a:r>
              <a:rPr lang="ru-RU" b="1" dirty="0" smtClean="0"/>
              <a:t>Летняя резиденция Петра</a:t>
            </a:r>
            <a:endParaRPr lang="ru-RU" b="1" dirty="0"/>
          </a:p>
        </p:txBody>
      </p:sp>
      <p:pic>
        <p:nvPicPr>
          <p:cNvPr id="8" name="Объект 7"/>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2589213" y="2405261"/>
            <a:ext cx="4313237" cy="3234927"/>
          </a:xfrm>
        </p:spPr>
      </p:pic>
      <p:pic>
        <p:nvPicPr>
          <p:cNvPr id="9" name="Объект 8"/>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7191375" y="2397324"/>
            <a:ext cx="4313238" cy="3234928"/>
          </a:xfrm>
        </p:spPr>
      </p:pic>
    </p:spTree>
    <p:extLst>
      <p:ext uri="{BB962C8B-B14F-4D97-AF65-F5344CB8AC3E}">
        <p14:creationId xmlns:p14="http://schemas.microsoft.com/office/powerpoint/2010/main" val="461072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circle(in)">
                                      <p:cBhvr>
                                        <p:cTn id="14" dur="20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circle(in)">
                                      <p:cBhvr>
                                        <p:cTn id="19"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endParaRPr lang="ru-RU"/>
          </a:p>
        </p:txBody>
      </p:sp>
      <p:pic>
        <p:nvPicPr>
          <p:cNvPr id="8" name="Рисунок 7"/>
          <p:cNvPicPr>
            <a:picLocks noGrp="1" noChangeAspect="1"/>
          </p:cNvPicPr>
          <p:nvPr>
            <p:ph type="pic" idx="1"/>
          </p:nvPr>
        </p:nvPicPr>
        <p:blipFill>
          <a:blip r:embed="rId2">
            <a:extLst>
              <a:ext uri="{28A0092B-C50C-407E-A947-70E740481C1C}">
                <a14:useLocalDpi xmlns:a14="http://schemas.microsoft.com/office/drawing/2010/main" val="0"/>
              </a:ext>
            </a:extLst>
          </a:blip>
          <a:srcRect t="21178" b="21178"/>
          <a:stretch>
            <a:fillRect/>
          </a:stretch>
        </p:blipFill>
        <p:spPr>
          <a:xfrm>
            <a:off x="2589212" y="634964"/>
            <a:ext cx="8915400" cy="4732373"/>
          </a:xfrm>
        </p:spPr>
      </p:pic>
      <p:sp>
        <p:nvSpPr>
          <p:cNvPr id="7" name="Текст 6"/>
          <p:cNvSpPr>
            <a:spLocks noGrp="1"/>
          </p:cNvSpPr>
          <p:nvPr>
            <p:ph type="body" sz="half" idx="2"/>
          </p:nvPr>
        </p:nvSpPr>
        <p:spPr>
          <a:xfrm>
            <a:off x="2589213" y="5802923"/>
            <a:ext cx="8915400" cy="480646"/>
          </a:xfrm>
        </p:spPr>
        <p:txBody>
          <a:bodyPr>
            <a:normAutofit/>
          </a:bodyPr>
          <a:lstStyle/>
          <a:p>
            <a:pPr algn="ctr"/>
            <a:r>
              <a:rPr lang="ru-RU" sz="2000" b="1" dirty="0" smtClean="0"/>
              <a:t>Стрелка Васильевского острова</a:t>
            </a:r>
            <a:endParaRPr lang="ru-RU" sz="2000" b="1" dirty="0"/>
          </a:p>
        </p:txBody>
      </p:sp>
    </p:spTree>
    <p:extLst>
      <p:ext uri="{BB962C8B-B14F-4D97-AF65-F5344CB8AC3E}">
        <p14:creationId xmlns:p14="http://schemas.microsoft.com/office/powerpoint/2010/main" val="3129623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1000"/>
                                        <p:tgtEl>
                                          <p:spTgt spid="7">
                                            <p:txEl>
                                              <p:pRg st="0" end="0"/>
                                            </p:txEl>
                                          </p:spTgt>
                                        </p:tgtEl>
                                      </p:cBhvr>
                                    </p:animEffect>
                                    <p:anim calcmode="lin" valueType="num">
                                      <p:cBhvr>
                                        <p:cTn id="13"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89212" y="4917830"/>
            <a:ext cx="8915400" cy="566738"/>
          </a:xfrm>
        </p:spPr>
        <p:txBody>
          <a:bodyPr>
            <a:normAutofit fontScale="90000"/>
          </a:bodyPr>
          <a:lstStyle/>
          <a:p>
            <a:r>
              <a:rPr lang="ru-RU" dirty="0" smtClean="0"/>
              <a:t>Одна из визитных карточек Санкт-Петербурга - брендовый праздник</a:t>
            </a:r>
            <a:endParaRPr lang="ru-RU" dirty="0"/>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t="20046" b="20046"/>
          <a:stretch>
            <a:fillRect/>
          </a:stretch>
        </p:blipFill>
        <p:spPr/>
      </p:pic>
      <p:sp>
        <p:nvSpPr>
          <p:cNvPr id="4" name="Текст 3"/>
          <p:cNvSpPr>
            <a:spLocks noGrp="1"/>
          </p:cNvSpPr>
          <p:nvPr>
            <p:ph type="body" sz="half" idx="2"/>
          </p:nvPr>
        </p:nvSpPr>
        <p:spPr>
          <a:xfrm>
            <a:off x="2589213" y="5912463"/>
            <a:ext cx="8915400" cy="476613"/>
          </a:xfrm>
        </p:spPr>
        <p:txBody>
          <a:bodyPr>
            <a:normAutofit/>
          </a:bodyPr>
          <a:lstStyle/>
          <a:p>
            <a:pPr algn="ctr"/>
            <a:r>
              <a:rPr lang="ru-RU" sz="2000" b="1" dirty="0" smtClean="0">
                <a:solidFill>
                  <a:schemeClr val="accent6"/>
                </a:solidFill>
              </a:rPr>
              <a:t>Алые паруса</a:t>
            </a:r>
            <a:endParaRPr lang="ru-RU" sz="2000" b="1" dirty="0">
              <a:solidFill>
                <a:schemeClr val="accent6"/>
              </a:solidFill>
            </a:endParaRPr>
          </a:p>
        </p:txBody>
      </p:sp>
    </p:spTree>
    <p:extLst>
      <p:ext uri="{BB962C8B-B14F-4D97-AF65-F5344CB8AC3E}">
        <p14:creationId xmlns:p14="http://schemas.microsoft.com/office/powerpoint/2010/main" val="2178432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1000"/>
                                        <p:tgtEl>
                                          <p:spTgt spid="4">
                                            <p:txEl>
                                              <p:pRg st="0" end="0"/>
                                            </p:txEl>
                                          </p:spTgt>
                                        </p:tgtEl>
                                      </p:cBhvr>
                                    </p:animEffect>
                                    <p:anim calcmode="lin" valueType="num">
                                      <p:cBhvr>
                                        <p:cTn id="20"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Autofit/>
          </a:bodyPr>
          <a:lstStyle/>
          <a:p>
            <a:r>
              <a:rPr lang="ru-RU" sz="4400" b="1" i="1" dirty="0" smtClean="0">
                <a:solidFill>
                  <a:schemeClr val="accent6"/>
                </a:solidFill>
              </a:rPr>
              <a:t>Гранитный барин Петербург</a:t>
            </a:r>
            <a:endParaRPr lang="ru-RU" sz="4400" b="1" i="1" dirty="0">
              <a:solidFill>
                <a:schemeClr val="accent6"/>
              </a:solidFill>
            </a:endParaRPr>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92839" y="2054917"/>
            <a:ext cx="6311858" cy="4205276"/>
          </a:xfrm>
        </p:spPr>
      </p:pic>
    </p:spTree>
    <p:extLst>
      <p:ext uri="{BB962C8B-B14F-4D97-AF65-F5344CB8AC3E}">
        <p14:creationId xmlns:p14="http://schemas.microsoft.com/office/powerpoint/2010/main" val="9591037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89213" y="4560277"/>
            <a:ext cx="8915400" cy="422031"/>
          </a:xfrm>
        </p:spPr>
        <p:txBody>
          <a:bodyPr>
            <a:normAutofit fontScale="90000"/>
          </a:bodyPr>
          <a:lstStyle/>
          <a:p>
            <a:pPr algn="ctr"/>
            <a:r>
              <a:rPr lang="ru-RU" b="1" dirty="0">
                <a:solidFill>
                  <a:srgbClr val="FF0000"/>
                </a:solidFill>
              </a:rPr>
              <a:t>ИМЕНА ПЕТЕРБУРГА</a:t>
            </a:r>
            <a:endParaRPr lang="ru-RU" dirty="0"/>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t="21050" b="21050"/>
          <a:stretch>
            <a:fillRect/>
          </a:stretch>
        </p:blipFill>
        <p:spPr>
          <a:xfrm>
            <a:off x="2589212" y="410309"/>
            <a:ext cx="8915400" cy="3896580"/>
          </a:xfrm>
        </p:spPr>
      </p:pic>
      <p:sp>
        <p:nvSpPr>
          <p:cNvPr id="4" name="Текст 3"/>
          <p:cNvSpPr>
            <a:spLocks noGrp="1"/>
          </p:cNvSpPr>
          <p:nvPr>
            <p:ph type="body" sz="half" idx="2"/>
          </p:nvPr>
        </p:nvSpPr>
        <p:spPr>
          <a:xfrm>
            <a:off x="2589213" y="5111261"/>
            <a:ext cx="8915400" cy="1019907"/>
          </a:xfrm>
        </p:spPr>
        <p:txBody>
          <a:bodyPr>
            <a:normAutofit fontScale="85000" lnSpcReduction="20000"/>
          </a:bodyPr>
          <a:lstStyle/>
          <a:p>
            <a:r>
              <a:rPr lang="ru-RU" sz="2000" dirty="0" smtClean="0"/>
              <a:t>В первые годы своего существования Петербург имел много названий: </a:t>
            </a:r>
            <a:r>
              <a:rPr lang="ru-RU" sz="2000" b="1" dirty="0" err="1" smtClean="0">
                <a:solidFill>
                  <a:schemeClr val="accent2">
                    <a:lumMod val="75000"/>
                  </a:schemeClr>
                </a:solidFill>
              </a:rPr>
              <a:t>Петрополис</a:t>
            </a:r>
            <a:r>
              <a:rPr lang="ru-RU" sz="2000" dirty="0" smtClean="0"/>
              <a:t> или, на русский манер</a:t>
            </a:r>
            <a:r>
              <a:rPr lang="ru-RU" sz="2000" b="1" dirty="0" smtClean="0">
                <a:solidFill>
                  <a:schemeClr val="accent2">
                    <a:lumMod val="75000"/>
                  </a:schemeClr>
                </a:solidFill>
              </a:rPr>
              <a:t>, </a:t>
            </a:r>
            <a:r>
              <a:rPr lang="ru-RU" sz="2000" b="1" dirty="0" err="1" smtClean="0">
                <a:solidFill>
                  <a:schemeClr val="accent2">
                    <a:lumMod val="75000"/>
                  </a:schemeClr>
                </a:solidFill>
              </a:rPr>
              <a:t>Петрополь</a:t>
            </a:r>
            <a:r>
              <a:rPr lang="ru-RU" sz="2000" b="1" dirty="0" smtClean="0">
                <a:solidFill>
                  <a:schemeClr val="accent2">
                    <a:lumMod val="75000"/>
                  </a:schemeClr>
                </a:solidFill>
              </a:rPr>
              <a:t> </a:t>
            </a:r>
            <a:r>
              <a:rPr lang="ru-RU" sz="2000" dirty="0" smtClean="0"/>
              <a:t>(«</a:t>
            </a:r>
            <a:r>
              <a:rPr lang="ru-RU" sz="2000" dirty="0" err="1" smtClean="0"/>
              <a:t>петро</a:t>
            </a:r>
            <a:r>
              <a:rPr lang="ru-RU" sz="2000" dirty="0" smtClean="0"/>
              <a:t>» с греч. – камень, «полис» – город), </a:t>
            </a:r>
            <a:r>
              <a:rPr lang="ru-RU" sz="2000" b="1" dirty="0" err="1" smtClean="0">
                <a:solidFill>
                  <a:schemeClr val="accent2">
                    <a:lumMod val="75000"/>
                  </a:schemeClr>
                </a:solidFill>
              </a:rPr>
              <a:t>Питерпол</a:t>
            </a:r>
            <a:r>
              <a:rPr lang="ru-RU" sz="2000" dirty="0" smtClean="0">
                <a:solidFill>
                  <a:schemeClr val="accent2">
                    <a:lumMod val="75000"/>
                  </a:schemeClr>
                </a:solidFill>
              </a:rPr>
              <a:t>,</a:t>
            </a:r>
            <a:r>
              <a:rPr lang="ru-RU" sz="2000" dirty="0" smtClean="0"/>
              <a:t> </a:t>
            </a:r>
            <a:r>
              <a:rPr lang="ru-RU" sz="2000" b="1" dirty="0" smtClean="0">
                <a:solidFill>
                  <a:schemeClr val="accent2">
                    <a:lumMod val="75000"/>
                  </a:schemeClr>
                </a:solidFill>
              </a:rPr>
              <a:t>Петри</a:t>
            </a:r>
            <a:r>
              <a:rPr lang="ru-RU" sz="2000" dirty="0" smtClean="0"/>
              <a:t> (так </a:t>
            </a:r>
            <a:r>
              <a:rPr lang="ru-RU" sz="2000" dirty="0" err="1" smtClean="0"/>
              <a:t>уменьшительно</a:t>
            </a:r>
            <a:r>
              <a:rPr lang="ru-RU" sz="2000" dirty="0" smtClean="0"/>
              <a:t> называл его первый губернатор А. Д. Меньшиков)</a:t>
            </a:r>
            <a:endParaRPr lang="ru-RU" sz="2000" dirty="0"/>
          </a:p>
        </p:txBody>
      </p:sp>
    </p:spTree>
    <p:extLst>
      <p:ext uri="{BB962C8B-B14F-4D97-AF65-F5344CB8AC3E}">
        <p14:creationId xmlns:p14="http://schemas.microsoft.com/office/powerpoint/2010/main" val="25790851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a:solidFill>
                  <a:srgbClr val="FF0000"/>
                </a:solidFill>
              </a:rPr>
              <a:t>ИМЕНА ПЕТЕРБУРГА</a:t>
            </a:r>
            <a:endParaRPr lang="ru-RU" dirty="0"/>
          </a:p>
        </p:txBody>
      </p:sp>
      <p:pic>
        <p:nvPicPr>
          <p:cNvPr id="5" name="Рисунок 4"/>
          <p:cNvPicPr>
            <a:picLocks noGrp="1" noChangeAspect="1"/>
          </p:cNvPicPr>
          <p:nvPr>
            <p:ph type="pic" idx="1"/>
          </p:nvPr>
        </p:nvPicPr>
        <p:blipFill>
          <a:blip r:embed="rId3">
            <a:extLst>
              <a:ext uri="{28A0092B-C50C-407E-A947-70E740481C1C}">
                <a14:useLocalDpi xmlns:a14="http://schemas.microsoft.com/office/drawing/2010/main" val="0"/>
              </a:ext>
            </a:extLst>
          </a:blip>
          <a:srcRect t="18747" b="18747"/>
          <a:stretch>
            <a:fillRect/>
          </a:stretch>
        </p:blipFill>
        <p:spPr>
          <a:xfrm>
            <a:off x="2589212" y="634964"/>
            <a:ext cx="8915400" cy="4165635"/>
          </a:xfrm>
        </p:spPr>
      </p:pic>
      <p:sp>
        <p:nvSpPr>
          <p:cNvPr id="4" name="Текст 3"/>
          <p:cNvSpPr>
            <a:spLocks noGrp="1"/>
          </p:cNvSpPr>
          <p:nvPr>
            <p:ph type="body" sz="half" idx="2"/>
          </p:nvPr>
        </p:nvSpPr>
        <p:spPr>
          <a:xfrm>
            <a:off x="2589213" y="5545014"/>
            <a:ext cx="8915400" cy="762001"/>
          </a:xfrm>
        </p:spPr>
        <p:txBody>
          <a:bodyPr>
            <a:normAutofit/>
          </a:bodyPr>
          <a:lstStyle/>
          <a:p>
            <a:r>
              <a:rPr lang="ru-RU" sz="2000" dirty="0" smtClean="0"/>
              <a:t>Во времена А. С. Пушкина наш город назывался   ________________ . </a:t>
            </a:r>
          </a:p>
          <a:p>
            <a:endParaRPr lang="ru-RU" sz="2000" dirty="0"/>
          </a:p>
        </p:txBody>
      </p:sp>
    </p:spTree>
    <p:extLst>
      <p:ext uri="{BB962C8B-B14F-4D97-AF65-F5344CB8AC3E}">
        <p14:creationId xmlns:p14="http://schemas.microsoft.com/office/powerpoint/2010/main" val="297338641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rgbClr val="FF0000"/>
                </a:solidFill>
              </a:rPr>
              <a:t>ИМЕНА ПЕТЕРБУРГА</a:t>
            </a:r>
            <a:endParaRPr lang="ru-RU" b="1" dirty="0">
              <a:solidFill>
                <a:srgbClr val="FF0000"/>
              </a:solidFill>
            </a:endParaRPr>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t="19658" b="19658"/>
          <a:stretch>
            <a:fillRect/>
          </a:stretch>
        </p:blipFill>
        <p:spPr/>
      </p:pic>
      <p:sp>
        <p:nvSpPr>
          <p:cNvPr id="4" name="Текст 3"/>
          <p:cNvSpPr>
            <a:spLocks noGrp="1"/>
          </p:cNvSpPr>
          <p:nvPr>
            <p:ph type="body" sz="half" idx="2"/>
          </p:nvPr>
        </p:nvSpPr>
        <p:spPr>
          <a:xfrm>
            <a:off x="2589213" y="5591908"/>
            <a:ext cx="8915400" cy="902677"/>
          </a:xfrm>
        </p:spPr>
        <p:txBody>
          <a:bodyPr>
            <a:normAutofit/>
          </a:bodyPr>
          <a:lstStyle/>
          <a:p>
            <a:r>
              <a:rPr lang="ru-RU" sz="2000" b="1" i="1" dirty="0" smtClean="0">
                <a:solidFill>
                  <a:schemeClr val="accent2">
                    <a:lumMod val="75000"/>
                  </a:schemeClr>
                </a:solidFill>
              </a:rPr>
              <a:t>«Я вижу город _________________ в семнадцатом году…»</a:t>
            </a:r>
          </a:p>
          <a:p>
            <a:r>
              <a:rPr lang="ru-RU" sz="1800" b="1" dirty="0" smtClean="0">
                <a:solidFill>
                  <a:schemeClr val="accent6">
                    <a:lumMod val="75000"/>
                  </a:schemeClr>
                </a:solidFill>
              </a:rPr>
              <a:t>С августа 1914 по 26 января 1924  наш город носил имя __________________ .</a:t>
            </a:r>
            <a:endParaRPr lang="ru-RU" sz="1800" b="1" dirty="0">
              <a:solidFill>
                <a:schemeClr val="accent6">
                  <a:lumMod val="75000"/>
                </a:schemeClr>
              </a:solidFill>
            </a:endParaRPr>
          </a:p>
        </p:txBody>
      </p:sp>
    </p:spTree>
    <p:extLst>
      <p:ext uri="{BB962C8B-B14F-4D97-AF65-F5344CB8AC3E}">
        <p14:creationId xmlns:p14="http://schemas.microsoft.com/office/powerpoint/2010/main" val="330278963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a:solidFill>
                  <a:srgbClr val="FF0000"/>
                </a:solidFill>
              </a:rPr>
              <a:t>ИМЕНА ПЕТЕРБУРГА</a:t>
            </a:r>
            <a:endParaRPr lang="ru-RU" dirty="0"/>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t="16448" b="16448"/>
          <a:stretch>
            <a:fillRect/>
          </a:stretch>
        </p:blipFill>
        <p:spPr>
          <a:xfrm>
            <a:off x="2589212" y="457200"/>
            <a:ext cx="8915400" cy="4343400"/>
          </a:xfrm>
        </p:spPr>
      </p:pic>
      <p:sp>
        <p:nvSpPr>
          <p:cNvPr id="4" name="Текст 3"/>
          <p:cNvSpPr>
            <a:spLocks noGrp="1"/>
          </p:cNvSpPr>
          <p:nvPr>
            <p:ph type="body" sz="half" idx="2"/>
          </p:nvPr>
        </p:nvSpPr>
        <p:spPr>
          <a:xfrm>
            <a:off x="2589212" y="5678003"/>
            <a:ext cx="8915400" cy="851751"/>
          </a:xfrm>
        </p:spPr>
        <p:txBody>
          <a:bodyPr>
            <a:normAutofit/>
          </a:bodyPr>
          <a:lstStyle/>
          <a:p>
            <a:r>
              <a:rPr lang="ru-RU" sz="2000" b="1" i="1" dirty="0" smtClean="0">
                <a:solidFill>
                  <a:srgbClr val="00B0F0"/>
                </a:solidFill>
              </a:rPr>
              <a:t>С 26 января 1924 года до 6 сентября 1991 года  город именовался _________________ .</a:t>
            </a:r>
            <a:endParaRPr lang="ru-RU" sz="2000" b="1" i="1" dirty="0">
              <a:solidFill>
                <a:srgbClr val="00B0F0"/>
              </a:solidFill>
            </a:endParaRPr>
          </a:p>
        </p:txBody>
      </p:sp>
    </p:spTree>
    <p:extLst>
      <p:ext uri="{BB962C8B-B14F-4D97-AF65-F5344CB8AC3E}">
        <p14:creationId xmlns:p14="http://schemas.microsoft.com/office/powerpoint/2010/main" val="246703661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a:solidFill>
                  <a:srgbClr val="FF0000"/>
                </a:solidFill>
              </a:rPr>
              <a:t>ИМЕНА ПЕТЕРБУРГА</a:t>
            </a:r>
            <a:endParaRPr lang="ru-RU" dirty="0"/>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t="22395" b="22395"/>
          <a:stretch>
            <a:fillRect/>
          </a:stretch>
        </p:blipFill>
        <p:spPr/>
      </p:pic>
      <p:sp>
        <p:nvSpPr>
          <p:cNvPr id="4" name="Текст 3"/>
          <p:cNvSpPr>
            <a:spLocks noGrp="1"/>
          </p:cNvSpPr>
          <p:nvPr>
            <p:ph type="body" sz="half" idx="2"/>
          </p:nvPr>
        </p:nvSpPr>
        <p:spPr>
          <a:xfrm>
            <a:off x="2589213" y="5545015"/>
            <a:ext cx="8915400" cy="738553"/>
          </a:xfrm>
        </p:spPr>
        <p:txBody>
          <a:bodyPr>
            <a:noAutofit/>
          </a:bodyPr>
          <a:lstStyle/>
          <a:p>
            <a:r>
              <a:rPr lang="ru-RU" sz="2000" b="1" i="1" dirty="0" smtClean="0">
                <a:solidFill>
                  <a:srgbClr val="00B0F0"/>
                </a:solidFill>
              </a:rPr>
              <a:t>В 1991 году 6 сентября году городу вернули историческое название __________________________________ .</a:t>
            </a:r>
            <a:endParaRPr lang="ru-RU" sz="2000" b="1" i="1" dirty="0">
              <a:solidFill>
                <a:srgbClr val="00B0F0"/>
              </a:solidFill>
            </a:endParaRPr>
          </a:p>
        </p:txBody>
      </p:sp>
    </p:spTree>
    <p:extLst>
      <p:ext uri="{BB962C8B-B14F-4D97-AF65-F5344CB8AC3E}">
        <p14:creationId xmlns:p14="http://schemas.microsoft.com/office/powerpoint/2010/main" val="35374565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89213" y="5017476"/>
            <a:ext cx="8915400" cy="843574"/>
          </a:xfrm>
        </p:spPr>
        <p:txBody>
          <a:bodyPr>
            <a:normAutofit/>
          </a:bodyPr>
          <a:lstStyle/>
          <a:p>
            <a:pPr algn="ctr"/>
            <a:r>
              <a:rPr lang="ru-RU" b="1" dirty="0">
                <a:solidFill>
                  <a:srgbClr val="FF0000"/>
                </a:solidFill>
              </a:rPr>
              <a:t>ИМЕНА ПЕТЕРБУРГА</a:t>
            </a:r>
            <a:endParaRPr lang="ru-RU" dirty="0"/>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t="11740" b="11740"/>
          <a:stretch>
            <a:fillRect/>
          </a:stretch>
        </p:blipFill>
        <p:spPr>
          <a:xfrm>
            <a:off x="2589212" y="634964"/>
            <a:ext cx="8915400" cy="4165635"/>
          </a:xfrm>
        </p:spPr>
      </p:pic>
      <p:sp>
        <p:nvSpPr>
          <p:cNvPr id="4" name="Текст 3"/>
          <p:cNvSpPr>
            <a:spLocks noGrp="1"/>
          </p:cNvSpPr>
          <p:nvPr>
            <p:ph type="body" sz="half" idx="2"/>
          </p:nvPr>
        </p:nvSpPr>
        <p:spPr>
          <a:xfrm>
            <a:off x="2589212" y="5990492"/>
            <a:ext cx="8915400" cy="293077"/>
          </a:xfrm>
        </p:spPr>
        <p:txBody>
          <a:bodyPr>
            <a:noAutofit/>
          </a:bodyPr>
          <a:lstStyle/>
          <a:p>
            <a:r>
              <a:rPr lang="ru-RU" sz="2000" dirty="0" smtClean="0"/>
              <a:t>Новостройки  ___________________________</a:t>
            </a:r>
            <a:endParaRPr lang="ru-RU" sz="2000" dirty="0"/>
          </a:p>
        </p:txBody>
      </p:sp>
    </p:spTree>
    <p:extLst>
      <p:ext uri="{BB962C8B-B14F-4D97-AF65-F5344CB8AC3E}">
        <p14:creationId xmlns:p14="http://schemas.microsoft.com/office/powerpoint/2010/main" val="417167983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151921" y="5240215"/>
            <a:ext cx="8915400" cy="500339"/>
          </a:xfrm>
        </p:spPr>
        <p:txBody>
          <a:bodyPr>
            <a:normAutofit/>
          </a:bodyPr>
          <a:lstStyle/>
          <a:p>
            <a:pPr algn="ctr"/>
            <a:r>
              <a:rPr lang="ru-RU" b="1" dirty="0">
                <a:solidFill>
                  <a:srgbClr val="FF0000"/>
                </a:solidFill>
              </a:rPr>
              <a:t>ИМЕНА ПЕТЕРБУРГА</a:t>
            </a:r>
            <a:endParaRPr lang="ru-RU" dirty="0"/>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l="15883" r="15883"/>
          <a:stretch>
            <a:fillRect/>
          </a:stretch>
        </p:blipFill>
        <p:spPr>
          <a:xfrm>
            <a:off x="2227385" y="478512"/>
            <a:ext cx="9519138" cy="4609205"/>
          </a:xfrm>
        </p:spPr>
      </p:pic>
      <p:sp>
        <p:nvSpPr>
          <p:cNvPr id="4" name="Текст 3"/>
          <p:cNvSpPr>
            <a:spLocks noGrp="1"/>
          </p:cNvSpPr>
          <p:nvPr>
            <p:ph type="body" sz="half" idx="2"/>
          </p:nvPr>
        </p:nvSpPr>
        <p:spPr>
          <a:xfrm>
            <a:off x="2694720" y="5855869"/>
            <a:ext cx="8915400" cy="605566"/>
          </a:xfrm>
        </p:spPr>
        <p:txBody>
          <a:bodyPr>
            <a:normAutofit/>
          </a:bodyPr>
          <a:lstStyle/>
          <a:p>
            <a:pPr algn="ctr"/>
            <a:r>
              <a:rPr lang="ru-RU" dirty="0" smtClean="0">
                <a:solidFill>
                  <a:schemeClr val="accent6">
                    <a:lumMod val="75000"/>
                  </a:schemeClr>
                </a:solidFill>
              </a:rPr>
              <a:t> </a:t>
            </a:r>
            <a:r>
              <a:rPr lang="ru-RU" sz="2000" dirty="0" smtClean="0">
                <a:solidFill>
                  <a:schemeClr val="accent6">
                    <a:lumMod val="75000"/>
                  </a:schemeClr>
                </a:solidFill>
              </a:rPr>
              <a:t>Современный Питер – любовь моя</a:t>
            </a:r>
            <a:endParaRPr lang="ru-RU" dirty="0">
              <a:solidFill>
                <a:schemeClr val="accent6">
                  <a:lumMod val="75000"/>
                </a:schemeClr>
              </a:solidFill>
            </a:endParaRPr>
          </a:p>
        </p:txBody>
      </p:sp>
    </p:spTree>
    <p:extLst>
      <p:ext uri="{BB962C8B-B14F-4D97-AF65-F5344CB8AC3E}">
        <p14:creationId xmlns:p14="http://schemas.microsoft.com/office/powerpoint/2010/main" val="189831850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2589212" y="609601"/>
            <a:ext cx="8915399" cy="797168"/>
          </a:xfrm>
        </p:spPr>
        <p:txBody>
          <a:bodyPr>
            <a:normAutofit/>
          </a:bodyPr>
          <a:lstStyle/>
          <a:p>
            <a:r>
              <a:rPr lang="ru-RU" sz="3200" b="1" dirty="0" smtClean="0"/>
              <a:t>Попробуй восстановить пропущенное</a:t>
            </a:r>
            <a:endParaRPr lang="ru-RU" sz="3200" b="1" dirty="0"/>
          </a:p>
        </p:txBody>
      </p:sp>
      <p:sp>
        <p:nvSpPr>
          <p:cNvPr id="7" name="Текст 6"/>
          <p:cNvSpPr>
            <a:spLocks noGrp="1"/>
          </p:cNvSpPr>
          <p:nvPr>
            <p:ph type="body" idx="1"/>
          </p:nvPr>
        </p:nvSpPr>
        <p:spPr>
          <a:xfrm>
            <a:off x="2589212" y="1828800"/>
            <a:ext cx="8915399" cy="4314092"/>
          </a:xfrm>
        </p:spPr>
        <p:txBody>
          <a:bodyPr>
            <a:noAutofit/>
          </a:bodyPr>
          <a:lstStyle/>
          <a:p>
            <a:r>
              <a:rPr lang="ru-RU" sz="2400" b="1" dirty="0" smtClean="0"/>
              <a:t>_____________________ - гранитный город,</a:t>
            </a:r>
          </a:p>
          <a:p>
            <a:r>
              <a:rPr lang="ru-RU" sz="2400" b="1" dirty="0" smtClean="0"/>
              <a:t>Взнесённый Словом над  ______________,</a:t>
            </a:r>
          </a:p>
          <a:p>
            <a:r>
              <a:rPr lang="ru-RU" sz="2400" b="1" dirty="0" smtClean="0"/>
              <a:t>Где небосвод давно распорот</a:t>
            </a:r>
          </a:p>
          <a:p>
            <a:r>
              <a:rPr lang="ru-RU" sz="2400" b="1" dirty="0" smtClean="0"/>
              <a:t>_______________________________ иглой !</a:t>
            </a:r>
          </a:p>
          <a:p>
            <a:endParaRPr lang="ru-RU" sz="2400" b="1" dirty="0"/>
          </a:p>
          <a:p>
            <a:r>
              <a:rPr lang="ru-RU" sz="2400" b="1" dirty="0" smtClean="0"/>
              <a:t>Как явь, вплелись в твои туманы</a:t>
            </a:r>
          </a:p>
          <a:p>
            <a:r>
              <a:rPr lang="ru-RU" sz="2400" b="1" dirty="0" smtClean="0"/>
              <a:t>Виденья двухсотлетних снов,</a:t>
            </a:r>
          </a:p>
          <a:p>
            <a:r>
              <a:rPr lang="ru-RU" sz="2400" b="1" dirty="0" smtClean="0"/>
              <a:t>О, самый призрачный и странный</a:t>
            </a:r>
          </a:p>
          <a:p>
            <a:r>
              <a:rPr lang="ru-RU" sz="2400" b="1" dirty="0" smtClean="0"/>
              <a:t>Из всех российских городов!</a:t>
            </a:r>
            <a:endParaRPr lang="ru-RU" sz="2400" b="1" dirty="0"/>
          </a:p>
        </p:txBody>
      </p:sp>
    </p:spTree>
    <p:extLst>
      <p:ext uri="{BB962C8B-B14F-4D97-AF65-F5344CB8AC3E}">
        <p14:creationId xmlns:p14="http://schemas.microsoft.com/office/powerpoint/2010/main" val="252250372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89212" y="691662"/>
            <a:ext cx="8915399" cy="949569"/>
          </a:xfrm>
        </p:spPr>
        <p:txBody>
          <a:bodyPr>
            <a:normAutofit/>
          </a:bodyPr>
          <a:lstStyle/>
          <a:p>
            <a:r>
              <a:rPr lang="ru-RU" sz="3200" b="1" dirty="0"/>
              <a:t>Попробуй восстановить пропущенное</a:t>
            </a:r>
            <a:endParaRPr lang="ru-RU" sz="3200" dirty="0"/>
          </a:p>
        </p:txBody>
      </p:sp>
      <p:sp>
        <p:nvSpPr>
          <p:cNvPr id="3" name="Текст 2"/>
          <p:cNvSpPr>
            <a:spLocks noGrp="1"/>
          </p:cNvSpPr>
          <p:nvPr>
            <p:ph type="body" idx="1"/>
          </p:nvPr>
        </p:nvSpPr>
        <p:spPr>
          <a:xfrm>
            <a:off x="2589212" y="1922585"/>
            <a:ext cx="8915399" cy="4138245"/>
          </a:xfrm>
        </p:spPr>
        <p:txBody>
          <a:bodyPr>
            <a:normAutofit lnSpcReduction="10000"/>
          </a:bodyPr>
          <a:lstStyle/>
          <a:p>
            <a:r>
              <a:rPr lang="ru-RU" sz="2400" b="1" dirty="0" smtClean="0"/>
              <a:t>Санкт-Петербург </a:t>
            </a:r>
            <a:r>
              <a:rPr lang="ru-RU" sz="2400" b="1" dirty="0"/>
              <a:t>- гранитный город,</a:t>
            </a:r>
          </a:p>
          <a:p>
            <a:r>
              <a:rPr lang="ru-RU" sz="2400" b="1" dirty="0"/>
              <a:t>Взнесённый Словом над  </a:t>
            </a:r>
            <a:r>
              <a:rPr lang="ru-RU" sz="2400" b="1" dirty="0" smtClean="0"/>
              <a:t>Невой,</a:t>
            </a:r>
            <a:endParaRPr lang="ru-RU" sz="2400" b="1" dirty="0"/>
          </a:p>
          <a:p>
            <a:r>
              <a:rPr lang="ru-RU" sz="2400" b="1" dirty="0"/>
              <a:t>Где небосвод давно распорот</a:t>
            </a:r>
          </a:p>
          <a:p>
            <a:r>
              <a:rPr lang="ru-RU" sz="2400" b="1" dirty="0" smtClean="0"/>
              <a:t>Адмиралтейскою иглой!</a:t>
            </a:r>
            <a:endParaRPr lang="ru-RU" sz="2400" b="1" dirty="0"/>
          </a:p>
          <a:p>
            <a:endParaRPr lang="ru-RU" sz="2400" b="1" dirty="0"/>
          </a:p>
          <a:p>
            <a:r>
              <a:rPr lang="ru-RU" sz="2400" b="1" dirty="0"/>
              <a:t>Как явь, вплелись в твои туманы</a:t>
            </a:r>
          </a:p>
          <a:p>
            <a:r>
              <a:rPr lang="ru-RU" sz="2400" b="1" dirty="0"/>
              <a:t>Виденья двухсотлетних снов,</a:t>
            </a:r>
          </a:p>
          <a:p>
            <a:r>
              <a:rPr lang="ru-RU" sz="2400" b="1" dirty="0"/>
              <a:t>О, самый призрачный и странный</a:t>
            </a:r>
          </a:p>
          <a:p>
            <a:r>
              <a:rPr lang="ru-RU" sz="2400" b="1" dirty="0"/>
              <a:t>Из всех российских городов!</a:t>
            </a:r>
          </a:p>
          <a:p>
            <a:endParaRPr lang="ru-RU" dirty="0"/>
          </a:p>
        </p:txBody>
      </p:sp>
    </p:spTree>
    <p:extLst>
      <p:ext uri="{BB962C8B-B14F-4D97-AF65-F5344CB8AC3E}">
        <p14:creationId xmlns:p14="http://schemas.microsoft.com/office/powerpoint/2010/main" val="195011920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89212" y="609600"/>
            <a:ext cx="8915399" cy="668215"/>
          </a:xfrm>
        </p:spPr>
        <p:txBody>
          <a:bodyPr>
            <a:normAutofit/>
          </a:bodyPr>
          <a:lstStyle/>
          <a:p>
            <a:r>
              <a:rPr lang="ru-RU" sz="3200" b="1" dirty="0"/>
              <a:t>Попробуй восстановить пропущенное</a:t>
            </a:r>
            <a:endParaRPr lang="ru-RU" sz="3200" dirty="0"/>
          </a:p>
        </p:txBody>
      </p:sp>
      <p:sp>
        <p:nvSpPr>
          <p:cNvPr id="3" name="Текст 2"/>
          <p:cNvSpPr>
            <a:spLocks noGrp="1"/>
          </p:cNvSpPr>
          <p:nvPr>
            <p:ph type="body" idx="1"/>
          </p:nvPr>
        </p:nvSpPr>
        <p:spPr>
          <a:xfrm>
            <a:off x="2589212" y="1652954"/>
            <a:ext cx="8915399" cy="4256956"/>
          </a:xfrm>
        </p:spPr>
        <p:txBody>
          <a:bodyPr>
            <a:normAutofit lnSpcReduction="10000"/>
          </a:bodyPr>
          <a:lstStyle/>
          <a:p>
            <a:r>
              <a:rPr lang="ru-RU" sz="2400" b="1" dirty="0" smtClean="0"/>
              <a:t>Недаром</a:t>
            </a:r>
            <a:r>
              <a:rPr lang="ru-RU" sz="2400" dirty="0" smtClean="0"/>
              <a:t> (имя поэта) </a:t>
            </a:r>
            <a:r>
              <a:rPr lang="ru-RU" sz="2400" b="1" dirty="0" smtClean="0"/>
              <a:t>и</a:t>
            </a:r>
            <a:r>
              <a:rPr lang="ru-RU" sz="2400" dirty="0" smtClean="0"/>
              <a:t> (имя архитектора),</a:t>
            </a:r>
          </a:p>
          <a:p>
            <a:r>
              <a:rPr lang="ru-RU" sz="2400" b="1" dirty="0" smtClean="0"/>
              <a:t>Сверкнувши молнией в веках,</a:t>
            </a:r>
          </a:p>
          <a:p>
            <a:r>
              <a:rPr lang="ru-RU" sz="2400" b="1" dirty="0" smtClean="0"/>
              <a:t>Так титанически воспели</a:t>
            </a:r>
          </a:p>
          <a:p>
            <a:r>
              <a:rPr lang="ru-RU" sz="2400" b="1" dirty="0" smtClean="0"/>
              <a:t>Тебя – в граните и в стихах!</a:t>
            </a:r>
          </a:p>
          <a:p>
            <a:endParaRPr lang="ru-RU" sz="2400" b="1" dirty="0"/>
          </a:p>
          <a:p>
            <a:r>
              <a:rPr lang="ru-RU" sz="2400" b="1" dirty="0" smtClean="0"/>
              <a:t>И майской ночью в белом дыме,</a:t>
            </a:r>
          </a:p>
          <a:p>
            <a:r>
              <a:rPr lang="ru-RU" sz="2400" b="1" dirty="0" smtClean="0"/>
              <a:t>И в завыванье зимних </a:t>
            </a:r>
            <a:r>
              <a:rPr lang="ru-RU" sz="2400" b="1" dirty="0" err="1" smtClean="0"/>
              <a:t>пург</a:t>
            </a:r>
            <a:endParaRPr lang="ru-RU" sz="2400" b="1" dirty="0" smtClean="0"/>
          </a:p>
          <a:p>
            <a:r>
              <a:rPr lang="ru-RU" sz="2400" b="1" dirty="0" smtClean="0"/>
              <a:t>Ты всех прекрасней – несравнимый</a:t>
            </a:r>
          </a:p>
          <a:p>
            <a:r>
              <a:rPr lang="ru-RU" sz="2400" b="1" dirty="0" smtClean="0"/>
              <a:t>Блистательный</a:t>
            </a:r>
            <a:r>
              <a:rPr lang="ru-RU" sz="2400" dirty="0" smtClean="0"/>
              <a:t> _____________________ !</a:t>
            </a:r>
          </a:p>
          <a:p>
            <a:endParaRPr lang="ru-RU" sz="2400" dirty="0"/>
          </a:p>
        </p:txBody>
      </p:sp>
    </p:spTree>
    <p:extLst>
      <p:ext uri="{BB962C8B-B14F-4D97-AF65-F5344CB8AC3E}">
        <p14:creationId xmlns:p14="http://schemas.microsoft.com/office/powerpoint/2010/main" val="7127325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solidFill>
                  <a:schemeClr val="accent6"/>
                </a:solidFill>
              </a:rPr>
              <a:t>         Гранитный </a:t>
            </a:r>
            <a:r>
              <a:rPr lang="ru-RU" b="1" i="1" dirty="0">
                <a:solidFill>
                  <a:schemeClr val="accent6"/>
                </a:solidFill>
              </a:rPr>
              <a:t>барин Петербург</a:t>
            </a:r>
            <a:endParaRPr lang="ru-RU" dirty="0"/>
          </a:p>
        </p:txBody>
      </p:sp>
      <p:sp>
        <p:nvSpPr>
          <p:cNvPr id="3" name="Объект 2"/>
          <p:cNvSpPr>
            <a:spLocks noGrp="1"/>
          </p:cNvSpPr>
          <p:nvPr>
            <p:ph idx="1"/>
          </p:nvPr>
        </p:nvSpPr>
        <p:spPr>
          <a:xfrm>
            <a:off x="2589212" y="1905000"/>
            <a:ext cx="8915400" cy="4006222"/>
          </a:xfrm>
        </p:spPr>
        <p:txBody>
          <a:bodyPr>
            <a:normAutofit fontScale="92500" lnSpcReduction="10000"/>
          </a:bodyPr>
          <a:lstStyle/>
          <a:p>
            <a:pPr marL="0" indent="0">
              <a:buNone/>
            </a:pPr>
            <a:r>
              <a:rPr lang="ru-RU" b="1" dirty="0" smtClean="0"/>
              <a:t>				Париж, Нью-Йорк, Берлин и Лондон –</a:t>
            </a:r>
          </a:p>
          <a:p>
            <a:pPr marL="0" indent="0">
              <a:buNone/>
            </a:pPr>
            <a:r>
              <a:rPr lang="ru-RU" b="1" dirty="0" smtClean="0"/>
              <a:t>				Какой аккорд! Но пусть их рок!</a:t>
            </a:r>
          </a:p>
          <a:p>
            <a:pPr marL="0" indent="0">
              <a:buNone/>
            </a:pPr>
            <a:r>
              <a:rPr lang="ru-RU" b="1" dirty="0" smtClean="0"/>
              <a:t>				Всем четырём один шаблон дан,</a:t>
            </a:r>
          </a:p>
          <a:p>
            <a:pPr marL="0" indent="0">
              <a:buNone/>
            </a:pPr>
            <a:r>
              <a:rPr lang="ru-RU" b="1" dirty="0" smtClean="0"/>
              <a:t>				Один и тот же котелок!</a:t>
            </a:r>
          </a:p>
          <a:p>
            <a:pPr marL="0" indent="0">
              <a:buNone/>
            </a:pPr>
            <a:r>
              <a:rPr lang="ru-RU" b="1" dirty="0" smtClean="0"/>
              <a:t>				Ревут: моторы, люди, стены,</a:t>
            </a:r>
          </a:p>
          <a:p>
            <a:pPr marL="0" indent="0">
              <a:buNone/>
            </a:pPr>
            <a:r>
              <a:rPr lang="ru-RU" b="1" dirty="0" smtClean="0"/>
              <a:t>				Гудки, витрины, провода…</a:t>
            </a:r>
          </a:p>
          <a:p>
            <a:pPr marL="0" indent="0">
              <a:buNone/>
            </a:pPr>
            <a:r>
              <a:rPr lang="ru-RU" b="1" dirty="0" smtClean="0"/>
              <a:t>						И в этой </a:t>
            </a:r>
            <a:r>
              <a:rPr lang="ru-RU" b="1" dirty="0" err="1" smtClean="0"/>
              <a:t>сутолке</a:t>
            </a:r>
            <a:r>
              <a:rPr lang="ru-RU" b="1" dirty="0" smtClean="0"/>
              <a:t> всемирной</a:t>
            </a:r>
          </a:p>
          <a:p>
            <a:pPr marL="0" indent="0">
              <a:buNone/>
            </a:pPr>
            <a:r>
              <a:rPr lang="ru-RU" b="1" dirty="0" smtClean="0"/>
              <a:t>						Один на целый мир вокруг</a:t>
            </a:r>
          </a:p>
          <a:p>
            <a:pPr marL="0" indent="0">
              <a:buNone/>
            </a:pPr>
            <a:r>
              <a:rPr lang="ru-RU" b="1" dirty="0" smtClean="0"/>
              <a:t>						Брезгливо поднял бровь ампирный</a:t>
            </a:r>
          </a:p>
          <a:p>
            <a:pPr marL="0" indent="0">
              <a:buNone/>
            </a:pPr>
            <a:r>
              <a:rPr lang="ru-RU" b="1" dirty="0" smtClean="0"/>
              <a:t>						Гранитный барин Петербург!</a:t>
            </a:r>
          </a:p>
          <a:p>
            <a:pPr marL="0" indent="0">
              <a:buNone/>
            </a:pPr>
            <a:r>
              <a:rPr lang="ru-RU" i="1" dirty="0"/>
              <a:t> </a:t>
            </a:r>
            <a:r>
              <a:rPr lang="ru-RU" i="1" dirty="0" smtClean="0"/>
              <a:t>                                                              Николай Агнивцев</a:t>
            </a:r>
          </a:p>
          <a:p>
            <a:pPr marL="0" indent="0" algn="r">
              <a:buNone/>
            </a:pPr>
            <a:endParaRPr lang="ru-RU" dirty="0"/>
          </a:p>
        </p:txBody>
      </p:sp>
    </p:spTree>
    <p:extLst>
      <p:ext uri="{BB962C8B-B14F-4D97-AF65-F5344CB8AC3E}">
        <p14:creationId xmlns:p14="http://schemas.microsoft.com/office/powerpoint/2010/main" val="405170872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89212" y="609600"/>
            <a:ext cx="8915399" cy="808892"/>
          </a:xfrm>
        </p:spPr>
        <p:txBody>
          <a:bodyPr>
            <a:normAutofit/>
          </a:bodyPr>
          <a:lstStyle/>
          <a:p>
            <a:pPr algn="ctr"/>
            <a:r>
              <a:rPr lang="ru-RU" sz="2400" b="1" dirty="0" smtClean="0"/>
              <a:t>Попробуй восстановить пропущенное</a:t>
            </a:r>
            <a:endParaRPr lang="ru-RU" sz="2400" b="1" dirty="0"/>
          </a:p>
        </p:txBody>
      </p:sp>
      <p:sp>
        <p:nvSpPr>
          <p:cNvPr id="3" name="Текст 2"/>
          <p:cNvSpPr>
            <a:spLocks noGrp="1"/>
          </p:cNvSpPr>
          <p:nvPr>
            <p:ph type="body" idx="1"/>
          </p:nvPr>
        </p:nvSpPr>
        <p:spPr>
          <a:xfrm>
            <a:off x="2589212" y="1817077"/>
            <a:ext cx="8915399" cy="4092833"/>
          </a:xfrm>
        </p:spPr>
        <p:txBody>
          <a:bodyPr>
            <a:normAutofit/>
          </a:bodyPr>
          <a:lstStyle/>
          <a:p>
            <a:r>
              <a:rPr lang="ru-RU" b="1" dirty="0"/>
              <a:t>Недаром</a:t>
            </a:r>
            <a:r>
              <a:rPr lang="ru-RU" dirty="0"/>
              <a:t> </a:t>
            </a:r>
            <a:r>
              <a:rPr lang="ru-RU" b="1" dirty="0"/>
              <a:t>П</a:t>
            </a:r>
            <a:r>
              <a:rPr lang="ru-RU" b="1" dirty="0" smtClean="0"/>
              <a:t>ушкин</a:t>
            </a:r>
            <a:r>
              <a:rPr lang="ru-RU" dirty="0" smtClean="0"/>
              <a:t> </a:t>
            </a:r>
            <a:r>
              <a:rPr lang="ru-RU" b="1" dirty="0"/>
              <a:t>и</a:t>
            </a:r>
            <a:r>
              <a:rPr lang="ru-RU" dirty="0"/>
              <a:t> </a:t>
            </a:r>
            <a:r>
              <a:rPr lang="ru-RU" b="1" dirty="0"/>
              <a:t>Р</a:t>
            </a:r>
            <a:r>
              <a:rPr lang="ru-RU" b="1" dirty="0" smtClean="0"/>
              <a:t>астрелли</a:t>
            </a:r>
            <a:r>
              <a:rPr lang="ru-RU" dirty="0" smtClean="0"/>
              <a:t>,</a:t>
            </a:r>
            <a:endParaRPr lang="ru-RU" dirty="0"/>
          </a:p>
          <a:p>
            <a:r>
              <a:rPr lang="ru-RU" b="1" dirty="0"/>
              <a:t>Сверкнувши молнией в веках,</a:t>
            </a:r>
          </a:p>
          <a:p>
            <a:r>
              <a:rPr lang="ru-RU" b="1" dirty="0"/>
              <a:t>Так титанически воспели</a:t>
            </a:r>
          </a:p>
          <a:p>
            <a:r>
              <a:rPr lang="ru-RU" b="1" dirty="0"/>
              <a:t>Тебя – в граните и в стихах!</a:t>
            </a:r>
          </a:p>
          <a:p>
            <a:endParaRPr lang="ru-RU" b="1" dirty="0"/>
          </a:p>
          <a:p>
            <a:r>
              <a:rPr lang="ru-RU" b="1" dirty="0"/>
              <a:t>И майской ночью в белом дыме,</a:t>
            </a:r>
          </a:p>
          <a:p>
            <a:r>
              <a:rPr lang="ru-RU" b="1" dirty="0"/>
              <a:t>И в завыванье зимних </a:t>
            </a:r>
            <a:r>
              <a:rPr lang="ru-RU" b="1" dirty="0" err="1"/>
              <a:t>пург</a:t>
            </a:r>
            <a:endParaRPr lang="ru-RU" b="1" dirty="0"/>
          </a:p>
          <a:p>
            <a:r>
              <a:rPr lang="ru-RU" b="1" dirty="0"/>
              <a:t>Ты всех прекрасней – несравнимый</a:t>
            </a:r>
          </a:p>
          <a:p>
            <a:r>
              <a:rPr lang="ru-RU" b="1" dirty="0" smtClean="0"/>
              <a:t>Блистательный Санкт-Петербург</a:t>
            </a:r>
            <a:r>
              <a:rPr lang="ru-RU" dirty="0" smtClean="0"/>
              <a:t>!</a:t>
            </a:r>
          </a:p>
          <a:p>
            <a:r>
              <a:rPr lang="ru-RU" dirty="0"/>
              <a:t> </a:t>
            </a:r>
            <a:r>
              <a:rPr lang="ru-RU" dirty="0" smtClean="0"/>
              <a:t>                                                             Николай Агнивцев   «Старинный город»</a:t>
            </a:r>
          </a:p>
        </p:txBody>
      </p:sp>
    </p:spTree>
    <p:extLst>
      <p:ext uri="{BB962C8B-B14F-4D97-AF65-F5344CB8AC3E}">
        <p14:creationId xmlns:p14="http://schemas.microsoft.com/office/powerpoint/2010/main" val="350188177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a:lstStyle/>
          <a:p>
            <a:r>
              <a:rPr lang="ru-RU" dirty="0" smtClean="0">
                <a:solidFill>
                  <a:schemeClr val="accent6"/>
                </a:solidFill>
              </a:rPr>
              <a:t>Люблю тебя, </a:t>
            </a:r>
            <a:r>
              <a:rPr lang="ru-RU" dirty="0">
                <a:solidFill>
                  <a:schemeClr val="accent6"/>
                </a:solidFill>
              </a:rPr>
              <a:t>П</a:t>
            </a:r>
            <a:r>
              <a:rPr lang="ru-RU" dirty="0" smtClean="0">
                <a:solidFill>
                  <a:schemeClr val="accent6"/>
                </a:solidFill>
              </a:rPr>
              <a:t>етра творенье,</a:t>
            </a:r>
            <a:br>
              <a:rPr lang="ru-RU" dirty="0" smtClean="0">
                <a:solidFill>
                  <a:schemeClr val="accent6"/>
                </a:solidFill>
              </a:rPr>
            </a:br>
            <a:r>
              <a:rPr lang="ru-RU" dirty="0" smtClean="0">
                <a:solidFill>
                  <a:schemeClr val="accent6"/>
                </a:solidFill>
              </a:rPr>
              <a:t>Люблю твой строгий стройный вид</a:t>
            </a:r>
            <a:endParaRPr lang="ru-RU" dirty="0">
              <a:solidFill>
                <a:schemeClr val="accent6"/>
              </a:solidFill>
            </a:endParaRPr>
          </a:p>
        </p:txBody>
      </p:sp>
      <p:pic>
        <p:nvPicPr>
          <p:cNvPr id="11" name="Объект 10"/>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965" y="3311228"/>
            <a:ext cx="12159035" cy="1940709"/>
          </a:xfrm>
        </p:spPr>
      </p:pic>
    </p:spTree>
    <p:extLst>
      <p:ext uri="{BB962C8B-B14F-4D97-AF65-F5344CB8AC3E}">
        <p14:creationId xmlns:p14="http://schemas.microsoft.com/office/powerpoint/2010/main" val="40709469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accent6"/>
                </a:solidFill>
              </a:rPr>
              <a:t>        Невы державное теченье,</a:t>
            </a:r>
            <a:endParaRPr lang="ru-RU" dirty="0">
              <a:solidFill>
                <a:schemeClr val="accent6"/>
              </a:solidFill>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83169" y="1664677"/>
            <a:ext cx="7256585" cy="4372708"/>
          </a:xfrm>
        </p:spPr>
      </p:pic>
    </p:spTree>
    <p:extLst>
      <p:ext uri="{BB962C8B-B14F-4D97-AF65-F5344CB8AC3E}">
        <p14:creationId xmlns:p14="http://schemas.microsoft.com/office/powerpoint/2010/main" val="183544664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accent6"/>
                </a:solidFill>
              </a:rPr>
              <a:t>    Береговой её гранит,</a:t>
            </a:r>
            <a:endParaRPr lang="ru-RU" dirty="0">
              <a:solidFill>
                <a:schemeClr val="accent6"/>
              </a:solidFill>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48000" y="1721129"/>
            <a:ext cx="7988126" cy="4597610"/>
          </a:xfrm>
        </p:spPr>
      </p:pic>
    </p:spTree>
    <p:extLst>
      <p:ext uri="{BB962C8B-B14F-4D97-AF65-F5344CB8AC3E}">
        <p14:creationId xmlns:p14="http://schemas.microsoft.com/office/powerpoint/2010/main" val="103219623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accent6"/>
                </a:solidFill>
              </a:rPr>
              <a:t>     Твоих оград узор чугунный,</a:t>
            </a:r>
            <a:endParaRPr lang="ru-RU" dirty="0">
              <a:solidFill>
                <a:schemeClr val="accent6"/>
              </a:solidFill>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17631" y="1577455"/>
            <a:ext cx="6834553" cy="5125916"/>
          </a:xfrm>
        </p:spPr>
      </p:pic>
    </p:spTree>
    <p:extLst>
      <p:ext uri="{BB962C8B-B14F-4D97-AF65-F5344CB8AC3E}">
        <p14:creationId xmlns:p14="http://schemas.microsoft.com/office/powerpoint/2010/main" val="73125725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chemeClr val="accent6"/>
                </a:solidFill>
              </a:rPr>
              <a:t>  Твоих задумчивых ночей</a:t>
            </a:r>
            <a:br>
              <a:rPr lang="ru-RU" dirty="0" smtClean="0">
                <a:solidFill>
                  <a:schemeClr val="accent6"/>
                </a:solidFill>
              </a:rPr>
            </a:br>
            <a:r>
              <a:rPr lang="ru-RU" dirty="0" smtClean="0">
                <a:solidFill>
                  <a:schemeClr val="accent6"/>
                </a:solidFill>
              </a:rPr>
              <a:t>  Прозрачный сумрак, блеск безлунный,</a:t>
            </a:r>
            <a:endParaRPr lang="ru-RU" dirty="0">
              <a:solidFill>
                <a:schemeClr val="accent6"/>
              </a:solidFill>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98984" y="2236787"/>
            <a:ext cx="7022123" cy="4371884"/>
          </a:xfrm>
        </p:spPr>
      </p:pic>
    </p:spTree>
    <p:extLst>
      <p:ext uri="{BB962C8B-B14F-4D97-AF65-F5344CB8AC3E}">
        <p14:creationId xmlns:p14="http://schemas.microsoft.com/office/powerpoint/2010/main" val="125522037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5" y="624110"/>
            <a:ext cx="8911687" cy="1743952"/>
          </a:xfrm>
        </p:spPr>
        <p:txBody>
          <a:bodyPr>
            <a:noAutofit/>
          </a:bodyPr>
          <a:lstStyle/>
          <a:p>
            <a:pPr algn="ctr"/>
            <a:r>
              <a:rPr lang="ru-RU" sz="2800" b="1" dirty="0" smtClean="0">
                <a:solidFill>
                  <a:schemeClr val="accent6"/>
                </a:solidFill>
              </a:rPr>
              <a:t>Когда я в комнате моей</a:t>
            </a:r>
            <a:br>
              <a:rPr lang="ru-RU" sz="2800" b="1" dirty="0" smtClean="0">
                <a:solidFill>
                  <a:schemeClr val="accent6"/>
                </a:solidFill>
              </a:rPr>
            </a:br>
            <a:r>
              <a:rPr lang="ru-RU" sz="2800" b="1" dirty="0" smtClean="0">
                <a:solidFill>
                  <a:schemeClr val="accent6"/>
                </a:solidFill>
              </a:rPr>
              <a:t>Пишу, читаю без лампады,</a:t>
            </a:r>
            <a:br>
              <a:rPr lang="ru-RU" sz="2800" b="1" dirty="0" smtClean="0">
                <a:solidFill>
                  <a:schemeClr val="accent6"/>
                </a:solidFill>
              </a:rPr>
            </a:br>
            <a:r>
              <a:rPr lang="ru-RU" sz="2800" b="1" dirty="0" smtClean="0">
                <a:solidFill>
                  <a:schemeClr val="accent6"/>
                </a:solidFill>
              </a:rPr>
              <a:t>И ясны спящие громады</a:t>
            </a:r>
            <a:br>
              <a:rPr lang="ru-RU" sz="2800" b="1" dirty="0" smtClean="0">
                <a:solidFill>
                  <a:schemeClr val="accent6"/>
                </a:solidFill>
              </a:rPr>
            </a:br>
            <a:r>
              <a:rPr lang="ru-RU" sz="2800" b="1" dirty="0" smtClean="0">
                <a:solidFill>
                  <a:schemeClr val="accent6"/>
                </a:solidFill>
              </a:rPr>
              <a:t>Пустынных улиц, </a:t>
            </a:r>
            <a:endParaRPr lang="ru-RU" sz="2800" b="1" dirty="0">
              <a:solidFill>
                <a:schemeClr val="accent6"/>
              </a:solidFill>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40369" y="2614613"/>
            <a:ext cx="6506307" cy="3739295"/>
          </a:xfrm>
        </p:spPr>
      </p:pic>
    </p:spTree>
    <p:extLst>
      <p:ext uri="{BB962C8B-B14F-4D97-AF65-F5344CB8AC3E}">
        <p14:creationId xmlns:p14="http://schemas.microsoft.com/office/powerpoint/2010/main" val="76367865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r>
              <a:rPr lang="ru-RU" b="1" dirty="0" smtClean="0">
                <a:solidFill>
                  <a:schemeClr val="accent6"/>
                </a:solidFill>
              </a:rPr>
              <a:t>	                 и светла</a:t>
            </a:r>
            <a:br>
              <a:rPr lang="ru-RU" b="1" dirty="0" smtClean="0">
                <a:solidFill>
                  <a:schemeClr val="accent6"/>
                </a:solidFill>
              </a:rPr>
            </a:br>
            <a:r>
              <a:rPr lang="ru-RU" b="1" dirty="0" smtClean="0">
                <a:solidFill>
                  <a:schemeClr val="accent6"/>
                </a:solidFill>
              </a:rPr>
              <a:t>    Адмиралтейская игла…  </a:t>
            </a:r>
            <a:endParaRPr lang="ru-RU" b="1" dirty="0">
              <a:solidFill>
                <a:schemeClr val="accent6"/>
              </a:solidFill>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48709" y="2463809"/>
            <a:ext cx="7593890" cy="3942994"/>
          </a:xfrm>
        </p:spPr>
      </p:pic>
    </p:spTree>
    <p:extLst>
      <p:ext uri="{BB962C8B-B14F-4D97-AF65-F5344CB8AC3E}">
        <p14:creationId xmlns:p14="http://schemas.microsoft.com/office/powerpoint/2010/main" val="345577948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2592924" y="624109"/>
            <a:ext cx="8911687" cy="1415705"/>
          </a:xfrm>
        </p:spPr>
        <p:txBody>
          <a:bodyPr>
            <a:normAutofit fontScale="90000"/>
          </a:bodyPr>
          <a:lstStyle/>
          <a:p>
            <a:pPr algn="ctr"/>
            <a:r>
              <a:rPr lang="ru-RU" sz="3100" b="1" dirty="0" smtClean="0">
                <a:solidFill>
                  <a:schemeClr val="tx1"/>
                </a:solidFill>
              </a:rPr>
              <a:t>Говорят мои ученики:</a:t>
            </a:r>
            <a:br>
              <a:rPr lang="ru-RU" sz="3100" b="1" dirty="0" smtClean="0">
                <a:solidFill>
                  <a:schemeClr val="tx1"/>
                </a:solidFill>
              </a:rPr>
            </a:br>
            <a:r>
              <a:rPr lang="ru-RU" b="1" dirty="0" smtClean="0">
                <a:solidFill>
                  <a:srgbClr val="FF0000"/>
                </a:solidFill>
              </a:rPr>
              <a:t>Каким я хотел бы видеть </a:t>
            </a:r>
            <a:br>
              <a:rPr lang="ru-RU" b="1" dirty="0" smtClean="0">
                <a:solidFill>
                  <a:srgbClr val="FF0000"/>
                </a:solidFill>
              </a:rPr>
            </a:br>
            <a:r>
              <a:rPr lang="ru-RU" b="1" dirty="0" smtClean="0">
                <a:solidFill>
                  <a:srgbClr val="FF0000"/>
                </a:solidFill>
              </a:rPr>
              <a:t>мой Санкт-Петербург?</a:t>
            </a:r>
            <a:endParaRPr lang="ru-RU" b="1" dirty="0">
              <a:solidFill>
                <a:srgbClr val="FF0000"/>
              </a:solidFill>
            </a:endParaRPr>
          </a:p>
        </p:txBody>
      </p:sp>
      <p:sp>
        <p:nvSpPr>
          <p:cNvPr id="5" name="Объект 4"/>
          <p:cNvSpPr>
            <a:spLocks noGrp="1"/>
          </p:cNvSpPr>
          <p:nvPr>
            <p:ph sz="half" idx="1"/>
          </p:nvPr>
        </p:nvSpPr>
        <p:spPr>
          <a:xfrm>
            <a:off x="2589212" y="2614246"/>
            <a:ext cx="4313864" cy="3296976"/>
          </a:xfrm>
        </p:spPr>
        <p:txBody>
          <a:bodyPr>
            <a:normAutofit fontScale="92500" lnSpcReduction="20000"/>
          </a:bodyPr>
          <a:lstStyle/>
          <a:p>
            <a:r>
              <a:rPr lang="ru-RU" b="1" dirty="0" smtClean="0">
                <a:solidFill>
                  <a:srgbClr val="00B050"/>
                </a:solidFill>
              </a:rPr>
              <a:t>Я бы хотел, чтобы Санкт-Петербург стал ещё более красивым и культурным городом, более чистым и функциональным. Чтобы в </a:t>
            </a:r>
            <a:r>
              <a:rPr lang="ru-RU" b="1" dirty="0">
                <a:solidFill>
                  <a:srgbClr val="00B050"/>
                </a:solidFill>
              </a:rPr>
              <a:t>П</a:t>
            </a:r>
            <a:r>
              <a:rPr lang="ru-RU" b="1" dirty="0" smtClean="0">
                <a:solidFill>
                  <a:srgbClr val="00B050"/>
                </a:solidFill>
              </a:rPr>
              <a:t>етербурге всегда было солнечно. Чтобы все люди всегда были весёлые и счастливые. И я бы хотел, чтобы Санкт-Петербург развивался вместе со всеми городами мира.</a:t>
            </a:r>
          </a:p>
          <a:p>
            <a:pPr marL="0" indent="0" algn="r">
              <a:buNone/>
            </a:pPr>
            <a:r>
              <a:rPr lang="ru-RU" dirty="0" smtClean="0"/>
              <a:t>Еремеев Павел</a:t>
            </a:r>
            <a:endParaRPr lang="ru-RU" dirty="0"/>
          </a:p>
        </p:txBody>
      </p:sp>
      <p:sp>
        <p:nvSpPr>
          <p:cNvPr id="6" name="Объект 5"/>
          <p:cNvSpPr>
            <a:spLocks noGrp="1"/>
          </p:cNvSpPr>
          <p:nvPr>
            <p:ph sz="half" idx="2"/>
          </p:nvPr>
        </p:nvSpPr>
        <p:spPr>
          <a:xfrm>
            <a:off x="7190747" y="2379784"/>
            <a:ext cx="4313864" cy="3524059"/>
          </a:xfrm>
        </p:spPr>
        <p:txBody>
          <a:bodyPr>
            <a:normAutofit fontScale="92500" lnSpcReduction="20000"/>
          </a:bodyPr>
          <a:lstStyle/>
          <a:p>
            <a:r>
              <a:rPr lang="ru-RU" b="1" dirty="0" smtClean="0">
                <a:solidFill>
                  <a:schemeClr val="accent6"/>
                </a:solidFill>
              </a:rPr>
              <a:t>Я бы хотела видеть Петербург большим, величавым городом. Мне надоели высотки и офисы стеклянные. Я бы хотела любоваться домиками не выше пяти этажей, парками и садами.</a:t>
            </a:r>
          </a:p>
          <a:p>
            <a:pPr marL="0" indent="0" algn="r">
              <a:buNone/>
            </a:pPr>
            <a:r>
              <a:rPr lang="ru-RU" dirty="0" smtClean="0">
                <a:solidFill>
                  <a:schemeClr val="tx1"/>
                </a:solidFill>
              </a:rPr>
              <a:t>Полина </a:t>
            </a:r>
            <a:r>
              <a:rPr lang="ru-RU" dirty="0" err="1" smtClean="0">
                <a:solidFill>
                  <a:schemeClr val="tx1"/>
                </a:solidFill>
              </a:rPr>
              <a:t>Теребунская</a:t>
            </a:r>
            <a:endParaRPr lang="ru-RU" dirty="0" smtClean="0">
              <a:solidFill>
                <a:schemeClr val="tx1"/>
              </a:solidFill>
            </a:endParaRPr>
          </a:p>
          <a:p>
            <a:pPr marL="0" indent="0" algn="r">
              <a:buNone/>
            </a:pPr>
            <a:endParaRPr lang="ru-RU" dirty="0" smtClean="0">
              <a:solidFill>
                <a:schemeClr val="tx1"/>
              </a:solidFill>
            </a:endParaRPr>
          </a:p>
          <a:p>
            <a:pPr algn="just"/>
            <a:r>
              <a:rPr lang="ru-RU" b="1" dirty="0" smtClean="0">
                <a:solidFill>
                  <a:srgbClr val="0070C0"/>
                </a:solidFill>
              </a:rPr>
              <a:t>Я хочу, чтобы Санкт-Петербург говорил культурным языком и мыслил трезвой головой. Чтобы город был чистый и без бездомных.</a:t>
            </a:r>
          </a:p>
          <a:p>
            <a:pPr marL="0" indent="0" algn="r">
              <a:buNone/>
            </a:pPr>
            <a:r>
              <a:rPr lang="ru-RU" dirty="0" smtClean="0"/>
              <a:t>Фетисов Михаил</a:t>
            </a:r>
            <a:endParaRPr lang="ru-RU" dirty="0"/>
          </a:p>
        </p:txBody>
      </p:sp>
    </p:spTree>
    <p:extLst>
      <p:ext uri="{BB962C8B-B14F-4D97-AF65-F5344CB8AC3E}">
        <p14:creationId xmlns:p14="http://schemas.microsoft.com/office/powerpoint/2010/main" val="74930726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ru-RU" b="1" dirty="0">
                <a:solidFill>
                  <a:srgbClr val="FF0000"/>
                </a:solidFill>
              </a:rPr>
              <a:t>Каким я хотел бы видеть </a:t>
            </a:r>
            <a:br>
              <a:rPr lang="ru-RU" b="1" dirty="0">
                <a:solidFill>
                  <a:srgbClr val="FF0000"/>
                </a:solidFill>
              </a:rPr>
            </a:br>
            <a:r>
              <a:rPr lang="ru-RU" b="1" dirty="0">
                <a:solidFill>
                  <a:srgbClr val="FF0000"/>
                </a:solidFill>
              </a:rPr>
              <a:t>мой Санкт-Петербург?</a:t>
            </a:r>
            <a:endParaRPr lang="ru-RU" dirty="0"/>
          </a:p>
        </p:txBody>
      </p:sp>
      <p:sp>
        <p:nvSpPr>
          <p:cNvPr id="6" name="Объект 5"/>
          <p:cNvSpPr>
            <a:spLocks noGrp="1"/>
          </p:cNvSpPr>
          <p:nvPr>
            <p:ph idx="1"/>
          </p:nvPr>
        </p:nvSpPr>
        <p:spPr/>
        <p:txBody>
          <a:bodyPr>
            <a:normAutofit lnSpcReduction="10000"/>
          </a:bodyPr>
          <a:lstStyle/>
          <a:p>
            <a:pPr marL="0" indent="0">
              <a:buNone/>
            </a:pPr>
            <a:r>
              <a:rPr lang="ru-RU" dirty="0" smtClean="0"/>
              <a:t>				</a:t>
            </a:r>
            <a:r>
              <a:rPr lang="ru-RU" b="1" i="1" dirty="0" smtClean="0">
                <a:solidFill>
                  <a:srgbClr val="0070C0"/>
                </a:solidFill>
              </a:rPr>
              <a:t>Я мечтаю о красивом Петербурге,</a:t>
            </a:r>
          </a:p>
          <a:p>
            <a:pPr marL="0" indent="0">
              <a:buNone/>
            </a:pPr>
            <a:r>
              <a:rPr lang="ru-RU" b="1" i="1" dirty="0" smtClean="0">
                <a:solidFill>
                  <a:srgbClr val="0070C0"/>
                </a:solidFill>
              </a:rPr>
              <a:t>				Без мусора, без грязи, без окурков,</a:t>
            </a:r>
          </a:p>
          <a:p>
            <a:pPr marL="0" indent="0">
              <a:buNone/>
            </a:pPr>
            <a:r>
              <a:rPr lang="ru-RU" b="1" i="1" dirty="0">
                <a:solidFill>
                  <a:srgbClr val="0070C0"/>
                </a:solidFill>
              </a:rPr>
              <a:t>	</a:t>
            </a:r>
            <a:r>
              <a:rPr lang="ru-RU" b="1" i="1" dirty="0" smtClean="0">
                <a:solidFill>
                  <a:srgbClr val="0070C0"/>
                </a:solidFill>
              </a:rPr>
              <a:t>			Ведь тогда всем будет лучше</a:t>
            </a:r>
          </a:p>
          <a:p>
            <a:pPr marL="0" indent="0">
              <a:buNone/>
            </a:pPr>
            <a:r>
              <a:rPr lang="ru-RU" b="1" i="1" dirty="0" smtClean="0">
                <a:solidFill>
                  <a:srgbClr val="0070C0"/>
                </a:solidFill>
              </a:rPr>
              <a:t>				Без огромной вонючей мусорной кучи.</a:t>
            </a:r>
          </a:p>
          <a:p>
            <a:pPr marL="0" indent="0">
              <a:buNone/>
            </a:pPr>
            <a:r>
              <a:rPr lang="ru-RU" b="1" i="1" dirty="0" smtClean="0">
                <a:solidFill>
                  <a:srgbClr val="0070C0"/>
                </a:solidFill>
              </a:rPr>
              <a:t>				Кони </a:t>
            </a:r>
            <a:r>
              <a:rPr lang="ru-RU" b="1" i="1" dirty="0" err="1" smtClean="0">
                <a:solidFill>
                  <a:srgbClr val="0070C0"/>
                </a:solidFill>
              </a:rPr>
              <a:t>Клодта</a:t>
            </a:r>
            <a:r>
              <a:rPr lang="ru-RU" b="1" i="1" dirty="0" smtClean="0">
                <a:solidFill>
                  <a:srgbClr val="0070C0"/>
                </a:solidFill>
              </a:rPr>
              <a:t> оживут и заржут со всей силы,</a:t>
            </a:r>
          </a:p>
          <a:p>
            <a:pPr marL="0" indent="0">
              <a:buNone/>
            </a:pPr>
            <a:r>
              <a:rPr lang="ru-RU" b="1" i="1" dirty="0" smtClean="0">
                <a:solidFill>
                  <a:srgbClr val="0070C0"/>
                </a:solidFill>
              </a:rPr>
              <a:t>				Проснутся медведи, коты, крокодилы</a:t>
            </a:r>
          </a:p>
          <a:p>
            <a:pPr marL="0" indent="0">
              <a:buNone/>
            </a:pPr>
            <a:r>
              <a:rPr lang="ru-RU" b="1" i="1" dirty="0" smtClean="0">
                <a:solidFill>
                  <a:srgbClr val="0070C0"/>
                </a:solidFill>
              </a:rPr>
              <a:t>				В зоопарке в ясную питерскую ночь</a:t>
            </a:r>
          </a:p>
          <a:p>
            <a:pPr marL="0" indent="0">
              <a:buNone/>
            </a:pPr>
            <a:r>
              <a:rPr lang="ru-RU" b="1" i="1" dirty="0" smtClean="0">
                <a:solidFill>
                  <a:srgbClr val="0070C0"/>
                </a:solidFill>
              </a:rPr>
              <a:t>				И крикнут все вместе, потому что невмочь:</a:t>
            </a:r>
          </a:p>
          <a:p>
            <a:pPr marL="0" indent="0">
              <a:buNone/>
            </a:pPr>
            <a:r>
              <a:rPr lang="ru-RU" b="1" i="1" dirty="0" smtClean="0">
                <a:solidFill>
                  <a:srgbClr val="0070C0"/>
                </a:solidFill>
              </a:rPr>
              <a:t>				«Ура! Петербург – снова культурная столица!»</a:t>
            </a:r>
          </a:p>
          <a:p>
            <a:pPr marL="0" indent="0" algn="r">
              <a:buNone/>
            </a:pPr>
            <a:r>
              <a:rPr lang="ru-RU" dirty="0" smtClean="0"/>
              <a:t>Кузина Селина</a:t>
            </a:r>
            <a:endParaRPr lang="ru-RU" dirty="0"/>
          </a:p>
        </p:txBody>
      </p:sp>
    </p:spTree>
    <p:extLst>
      <p:ext uri="{BB962C8B-B14F-4D97-AF65-F5344CB8AC3E}">
        <p14:creationId xmlns:p14="http://schemas.microsoft.com/office/powerpoint/2010/main" val="15837506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Знаете ли вы </a:t>
            </a:r>
            <a:br>
              <a:rPr lang="ru-RU" dirty="0" smtClean="0"/>
            </a:br>
            <a:r>
              <a:rPr lang="ru-RU" dirty="0" smtClean="0"/>
              <a:t>этого «</a:t>
            </a:r>
            <a:r>
              <a:rPr lang="ru-RU" b="1" dirty="0" smtClean="0"/>
              <a:t>гранитного барина</a:t>
            </a:r>
            <a:r>
              <a:rPr lang="ru-RU" dirty="0" smtClean="0"/>
              <a:t>»?</a:t>
            </a: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08514" y="2133600"/>
            <a:ext cx="6757232" cy="3778250"/>
          </a:xfrm>
        </p:spPr>
      </p:pic>
    </p:spTree>
    <p:extLst>
      <p:ext uri="{BB962C8B-B14F-4D97-AF65-F5344CB8AC3E}">
        <p14:creationId xmlns:p14="http://schemas.microsoft.com/office/powerpoint/2010/main" val="261615804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b="1" dirty="0">
                <a:solidFill>
                  <a:srgbClr val="FF0000"/>
                </a:solidFill>
              </a:rPr>
              <a:t>Каким я хотел бы видеть </a:t>
            </a:r>
            <a:br>
              <a:rPr lang="ru-RU" b="1" dirty="0">
                <a:solidFill>
                  <a:srgbClr val="FF0000"/>
                </a:solidFill>
              </a:rPr>
            </a:br>
            <a:r>
              <a:rPr lang="ru-RU" b="1" dirty="0">
                <a:solidFill>
                  <a:srgbClr val="FF0000"/>
                </a:solidFill>
              </a:rPr>
              <a:t>мой Санкт-Петербург?</a:t>
            </a:r>
            <a:endParaRPr lang="ru-RU" dirty="0"/>
          </a:p>
        </p:txBody>
      </p:sp>
      <p:sp>
        <p:nvSpPr>
          <p:cNvPr id="5" name="Объект 4"/>
          <p:cNvSpPr>
            <a:spLocks noGrp="1"/>
          </p:cNvSpPr>
          <p:nvPr>
            <p:ph sz="half" idx="1"/>
          </p:nvPr>
        </p:nvSpPr>
        <p:spPr/>
        <p:txBody>
          <a:bodyPr>
            <a:normAutofit fontScale="85000" lnSpcReduction="10000"/>
          </a:bodyPr>
          <a:lstStyle/>
          <a:p>
            <a:r>
              <a:rPr lang="ru-RU" b="1" i="1" dirty="0" smtClean="0">
                <a:solidFill>
                  <a:srgbClr val="0070C0"/>
                </a:solidFill>
              </a:rPr>
              <a:t>Я мечтаю о том, чтобы Санкт-Петербург был загадочным, непредсказуемым. Чтобы каждый день меня радовал своей хорошей погодой. А в каждом углу прятались тайны, ведь так интересно их разгадывать. Мечтаю о том, чтобы по улицам было интересно ходить, узнавать что-то новое, а не смотреть на скучные вывески гипермаркетов и грязные автобусы и бесконечные рекламные щиты.</a:t>
            </a:r>
          </a:p>
          <a:p>
            <a:pPr marL="0" indent="0" algn="r">
              <a:buNone/>
            </a:pPr>
            <a:r>
              <a:rPr lang="ru-RU" dirty="0" err="1" smtClean="0"/>
              <a:t>Шведкова</a:t>
            </a:r>
            <a:r>
              <a:rPr lang="ru-RU" dirty="0" smtClean="0"/>
              <a:t> Александра</a:t>
            </a:r>
            <a:endParaRPr lang="ru-RU" dirty="0"/>
          </a:p>
        </p:txBody>
      </p:sp>
      <p:sp>
        <p:nvSpPr>
          <p:cNvPr id="6" name="Объект 5"/>
          <p:cNvSpPr>
            <a:spLocks noGrp="1"/>
          </p:cNvSpPr>
          <p:nvPr>
            <p:ph sz="half" idx="2"/>
          </p:nvPr>
        </p:nvSpPr>
        <p:spPr/>
        <p:txBody>
          <a:bodyPr>
            <a:normAutofit fontScale="85000" lnSpcReduction="10000"/>
          </a:bodyPr>
          <a:lstStyle/>
          <a:p>
            <a:r>
              <a:rPr lang="ru-RU" b="1" i="1" dirty="0" smtClean="0">
                <a:solidFill>
                  <a:srgbClr val="FF0000"/>
                </a:solidFill>
              </a:rPr>
              <a:t>Я хочу видеть мой город более интеллигентным, хочу, чтобы люди не мусорили, не занимались вандализмом, а всячески помогали городу, начиная с себя. Хочу, чтобы люди ходили в музеи, на выставки, спектакли… Тогда мы вместе с городом развивались бы не по дням, а по часам.</a:t>
            </a:r>
          </a:p>
          <a:p>
            <a:pPr algn="r"/>
            <a:r>
              <a:rPr lang="ru-RU" dirty="0" smtClean="0"/>
              <a:t>Фокин Филипп</a:t>
            </a:r>
          </a:p>
          <a:p>
            <a:pPr algn="just"/>
            <a:r>
              <a:rPr lang="ru-RU" b="1" i="1" dirty="0" smtClean="0">
                <a:solidFill>
                  <a:srgbClr val="00B050"/>
                </a:solidFill>
              </a:rPr>
              <a:t>Я хочу видеть Санкт-Петербург сказочным, неповторимым и культурным. Наш город есть и будет самым величественным.</a:t>
            </a:r>
          </a:p>
          <a:p>
            <a:pPr algn="r"/>
            <a:r>
              <a:rPr lang="ru-RU" dirty="0" smtClean="0"/>
              <a:t>Лера Турбина</a:t>
            </a:r>
            <a:endParaRPr lang="ru-RU" dirty="0"/>
          </a:p>
        </p:txBody>
      </p:sp>
    </p:spTree>
    <p:extLst>
      <p:ext uri="{BB962C8B-B14F-4D97-AF65-F5344CB8AC3E}">
        <p14:creationId xmlns:p14="http://schemas.microsoft.com/office/powerpoint/2010/main" val="365411232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solidFill>
                  <a:srgbClr val="FF0000"/>
                </a:solidFill>
              </a:rPr>
              <a:t>Каким я хотел бы видеть </a:t>
            </a:r>
            <a:br>
              <a:rPr lang="ru-RU" b="1" dirty="0">
                <a:solidFill>
                  <a:srgbClr val="FF0000"/>
                </a:solidFill>
              </a:rPr>
            </a:br>
            <a:r>
              <a:rPr lang="ru-RU" b="1" dirty="0">
                <a:solidFill>
                  <a:srgbClr val="FF0000"/>
                </a:solidFill>
              </a:rPr>
              <a:t>мой Санкт-Петербург?</a:t>
            </a:r>
            <a:endParaRPr lang="ru-RU" dirty="0"/>
          </a:p>
        </p:txBody>
      </p:sp>
      <p:sp>
        <p:nvSpPr>
          <p:cNvPr id="3" name="Объект 2"/>
          <p:cNvSpPr>
            <a:spLocks noGrp="1"/>
          </p:cNvSpPr>
          <p:nvPr>
            <p:ph sz="half" idx="1"/>
          </p:nvPr>
        </p:nvSpPr>
        <p:spPr/>
        <p:txBody>
          <a:bodyPr/>
          <a:lstStyle/>
          <a:p>
            <a:r>
              <a:rPr lang="ru-RU" b="1" i="1" dirty="0" smtClean="0">
                <a:solidFill>
                  <a:schemeClr val="tx2">
                    <a:lumMod val="75000"/>
                  </a:schemeClr>
                </a:solidFill>
              </a:rPr>
              <a:t>Я хочу видеть Санкт-Петербург солнечным и красивым. Чтобы он всегда поражал туристов своими театрами, музеями, скульптурами и архитектурой.</a:t>
            </a:r>
          </a:p>
          <a:p>
            <a:pPr marL="0" indent="0">
              <a:buNone/>
            </a:pPr>
            <a:r>
              <a:rPr lang="ru-RU" b="1" i="1" dirty="0" smtClean="0">
                <a:solidFill>
                  <a:schemeClr val="tx2">
                    <a:lumMod val="75000"/>
                  </a:schemeClr>
                </a:solidFill>
              </a:rPr>
              <a:t>	Но у города есть один минус. Он не очень чист. Люди не задумываются о будущем города и бросают мусор на улицы. Надеюсь, в будущем эту проблему мы решим.</a:t>
            </a:r>
          </a:p>
          <a:p>
            <a:pPr algn="r"/>
            <a:r>
              <a:rPr lang="ru-RU" dirty="0" smtClean="0"/>
              <a:t>Голованова Дарья</a:t>
            </a:r>
            <a:endParaRPr lang="ru-RU" dirty="0"/>
          </a:p>
        </p:txBody>
      </p:sp>
      <p:sp>
        <p:nvSpPr>
          <p:cNvPr id="4" name="Объект 3"/>
          <p:cNvSpPr>
            <a:spLocks noGrp="1"/>
          </p:cNvSpPr>
          <p:nvPr>
            <p:ph sz="half" idx="2"/>
          </p:nvPr>
        </p:nvSpPr>
        <p:spPr/>
        <p:txBody>
          <a:bodyPr/>
          <a:lstStyle/>
          <a:p>
            <a:endParaRPr lang="ru-RU" b="1" i="1" dirty="0" smtClean="0">
              <a:solidFill>
                <a:schemeClr val="accent6">
                  <a:lumMod val="75000"/>
                </a:schemeClr>
              </a:solidFill>
            </a:endParaRPr>
          </a:p>
          <a:p>
            <a:r>
              <a:rPr lang="ru-RU" b="1" i="1" dirty="0" smtClean="0">
                <a:solidFill>
                  <a:schemeClr val="accent6">
                    <a:lumMod val="75000"/>
                  </a:schemeClr>
                </a:solidFill>
              </a:rPr>
              <a:t>Мне нравится Санкт-Петербург такой, какой он есть. Все его недостатки – его маленькие плюсики. Если изменить  что-то, это будет уже не тот город, каким его знают. Санкт-Петербург индивидуален и неповторим. И пусть он таким и остаётся!</a:t>
            </a:r>
          </a:p>
          <a:p>
            <a:pPr algn="r"/>
            <a:r>
              <a:rPr lang="ru-RU" dirty="0" smtClean="0"/>
              <a:t>Лунина Алина</a:t>
            </a:r>
            <a:endParaRPr lang="ru-RU" dirty="0"/>
          </a:p>
        </p:txBody>
      </p:sp>
    </p:spTree>
    <p:extLst>
      <p:ext uri="{BB962C8B-B14F-4D97-AF65-F5344CB8AC3E}">
        <p14:creationId xmlns:p14="http://schemas.microsoft.com/office/powerpoint/2010/main" val="103371951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solidFill>
                  <a:srgbClr val="FF0000"/>
                </a:solidFill>
              </a:rPr>
              <a:t>Каким я хотел бы видеть </a:t>
            </a:r>
            <a:br>
              <a:rPr lang="ru-RU" b="1" dirty="0">
                <a:solidFill>
                  <a:srgbClr val="FF0000"/>
                </a:solidFill>
              </a:rPr>
            </a:br>
            <a:r>
              <a:rPr lang="ru-RU" b="1" dirty="0">
                <a:solidFill>
                  <a:srgbClr val="FF0000"/>
                </a:solidFill>
              </a:rPr>
              <a:t>мой Санкт-Петербург?</a:t>
            </a:r>
            <a:endParaRPr lang="ru-RU" dirty="0"/>
          </a:p>
        </p:txBody>
      </p:sp>
      <p:sp>
        <p:nvSpPr>
          <p:cNvPr id="3" name="Объект 2"/>
          <p:cNvSpPr>
            <a:spLocks noGrp="1"/>
          </p:cNvSpPr>
          <p:nvPr>
            <p:ph sz="half" idx="1"/>
          </p:nvPr>
        </p:nvSpPr>
        <p:spPr>
          <a:xfrm>
            <a:off x="1194166" y="2215662"/>
            <a:ext cx="4313864" cy="3777622"/>
          </a:xfrm>
        </p:spPr>
        <p:txBody>
          <a:bodyPr>
            <a:normAutofit fontScale="92500" lnSpcReduction="10000"/>
          </a:bodyPr>
          <a:lstStyle/>
          <a:p>
            <a:r>
              <a:rPr lang="ru-RU" b="1" i="1" dirty="0" smtClean="0">
                <a:solidFill>
                  <a:schemeClr val="accent4">
                    <a:lumMod val="60000"/>
                    <a:lumOff val="40000"/>
                  </a:schemeClr>
                </a:solidFill>
              </a:rPr>
              <a:t>Санкт-Петербург – один из самых красивых городов России. Он мне нравится таким, какой он есть. Мне кажется, что он сказочный, потому что, когда наступает ночь, его дворцы, крепости, соборы, храмы освещаются прожекторами. Получается очень красиво!</a:t>
            </a:r>
          </a:p>
          <a:p>
            <a:pPr lvl="1"/>
            <a:r>
              <a:rPr lang="ru-RU" sz="1800" b="1" i="1" dirty="0" smtClean="0">
                <a:solidFill>
                  <a:schemeClr val="accent4">
                    <a:lumMod val="60000"/>
                    <a:lumOff val="40000"/>
                  </a:schemeClr>
                </a:solidFill>
              </a:rPr>
              <a:t>Мне хочется, чтобы он стал более культурным, Люди будут вежливыми, будет меньше неприятностей.</a:t>
            </a:r>
          </a:p>
          <a:p>
            <a:pPr lvl="1" algn="r"/>
            <a:r>
              <a:rPr lang="ru-RU" sz="1800" dirty="0" smtClean="0"/>
              <a:t>Артём Коляда</a:t>
            </a:r>
            <a:endParaRPr lang="ru-RU" sz="1800" dirty="0"/>
          </a:p>
        </p:txBody>
      </p:sp>
      <p:pic>
        <p:nvPicPr>
          <p:cNvPr id="5" name="Объект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389077" y="2043410"/>
            <a:ext cx="5449246" cy="3630559"/>
          </a:xfrm>
        </p:spPr>
      </p:pic>
    </p:spTree>
    <p:extLst>
      <p:ext uri="{BB962C8B-B14F-4D97-AF65-F5344CB8AC3E}">
        <p14:creationId xmlns:p14="http://schemas.microsoft.com/office/powerpoint/2010/main" val="422350880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2719754" y="2086708"/>
            <a:ext cx="8925533" cy="1875692"/>
          </a:xfrm>
        </p:spPr>
        <p:txBody>
          <a:bodyPr>
            <a:noAutofit/>
          </a:bodyPr>
          <a:lstStyle/>
          <a:p>
            <a:r>
              <a:rPr lang="ru-RU" sz="4800" b="1" i="1" dirty="0" smtClean="0"/>
              <a:t>А вы каким бы хотели видеть наш город?</a:t>
            </a:r>
            <a:endParaRPr lang="ru-RU" sz="4800" b="1" i="1" dirty="0"/>
          </a:p>
        </p:txBody>
      </p:sp>
    </p:spTree>
    <p:extLst>
      <p:ext uri="{BB962C8B-B14F-4D97-AF65-F5344CB8AC3E}">
        <p14:creationId xmlns:p14="http://schemas.microsoft.com/office/powerpoint/2010/main" val="110888131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pPr algn="ctr"/>
            <a:r>
              <a:rPr lang="ru-RU" b="1" dirty="0" smtClean="0">
                <a:solidFill>
                  <a:srgbClr val="FF0000"/>
                </a:solidFill>
              </a:rPr>
              <a:t>Люблю тебя, </a:t>
            </a:r>
            <a:r>
              <a:rPr lang="ru-RU" b="1" dirty="0">
                <a:solidFill>
                  <a:srgbClr val="FF0000"/>
                </a:solidFill>
              </a:rPr>
              <a:t/>
            </a:r>
            <a:br>
              <a:rPr lang="ru-RU" b="1" dirty="0">
                <a:solidFill>
                  <a:srgbClr val="FF0000"/>
                </a:solidFill>
              </a:rPr>
            </a:br>
            <a:r>
              <a:rPr lang="ru-RU" b="1" dirty="0">
                <a:solidFill>
                  <a:srgbClr val="FF0000"/>
                </a:solidFill>
              </a:rPr>
              <a:t>мой </a:t>
            </a:r>
            <a:r>
              <a:rPr lang="ru-RU" b="1" dirty="0" smtClean="0">
                <a:solidFill>
                  <a:srgbClr val="FF0000"/>
                </a:solidFill>
              </a:rPr>
              <a:t>Санкт-Петербург!</a:t>
            </a:r>
            <a:endParaRPr lang="ru-RU" b="1" dirty="0">
              <a:solidFill>
                <a:srgbClr val="FF0000"/>
              </a:solidFill>
            </a:endParaRPr>
          </a:p>
        </p:txBody>
      </p:sp>
      <p:pic>
        <p:nvPicPr>
          <p:cNvPr id="8" name="Объект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97015" y="1992923"/>
            <a:ext cx="8651631" cy="4360986"/>
          </a:xfrm>
        </p:spPr>
      </p:pic>
    </p:spTree>
    <p:extLst>
      <p:ext uri="{BB962C8B-B14F-4D97-AF65-F5344CB8AC3E}">
        <p14:creationId xmlns:p14="http://schemas.microsoft.com/office/powerpoint/2010/main" val="165063439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a:solidFill>
                  <a:srgbClr val="FF0000"/>
                </a:solidFill>
              </a:rPr>
              <a:t>Люблю тебя, </a:t>
            </a:r>
            <a:br>
              <a:rPr lang="ru-RU" b="1" dirty="0">
                <a:solidFill>
                  <a:srgbClr val="FF0000"/>
                </a:solidFill>
              </a:rPr>
            </a:br>
            <a:r>
              <a:rPr lang="ru-RU" b="1" dirty="0">
                <a:solidFill>
                  <a:srgbClr val="FF0000"/>
                </a:solidFill>
              </a:rPr>
              <a:t>мой Санкт-Петербург!</a:t>
            </a: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68769" y="1849047"/>
            <a:ext cx="9425354" cy="4668984"/>
          </a:xfrm>
        </p:spPr>
      </p:pic>
    </p:spTree>
    <p:extLst>
      <p:ext uri="{BB962C8B-B14F-4D97-AF65-F5344CB8AC3E}">
        <p14:creationId xmlns:p14="http://schemas.microsoft.com/office/powerpoint/2010/main" val="170450430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a:solidFill>
                  <a:srgbClr val="FF0000"/>
                </a:solidFill>
              </a:rPr>
              <a:t>Люблю тебя, </a:t>
            </a:r>
            <a:br>
              <a:rPr lang="ru-RU" b="1" dirty="0">
                <a:solidFill>
                  <a:srgbClr val="FF0000"/>
                </a:solidFill>
              </a:rPr>
            </a:br>
            <a:r>
              <a:rPr lang="ru-RU" b="1" dirty="0">
                <a:solidFill>
                  <a:srgbClr val="FF0000"/>
                </a:solidFill>
              </a:rPr>
              <a:t>мой Санкт-Петербург!</a:t>
            </a: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28800" y="1866014"/>
            <a:ext cx="9343292" cy="4769248"/>
          </a:xfrm>
        </p:spPr>
      </p:pic>
    </p:spTree>
    <p:extLst>
      <p:ext uri="{BB962C8B-B14F-4D97-AF65-F5344CB8AC3E}">
        <p14:creationId xmlns:p14="http://schemas.microsoft.com/office/powerpoint/2010/main" val="426979276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ru-RU" b="1" i="1" dirty="0" smtClean="0">
                <a:solidFill>
                  <a:schemeClr val="accent6"/>
                </a:solidFill>
              </a:rPr>
              <a:t>        Люблю тебя,  Санкт-Петербург!</a:t>
            </a:r>
            <a:endParaRPr lang="ru-RU" b="1" i="1" dirty="0">
              <a:solidFill>
                <a:schemeClr val="accent6"/>
              </a:solidFill>
            </a:endParaRPr>
          </a:p>
        </p:txBody>
      </p:sp>
      <p:pic>
        <p:nvPicPr>
          <p:cNvPr id="7" name="Объект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74123" y="1847190"/>
            <a:ext cx="6224954" cy="4407267"/>
          </a:xfrm>
        </p:spPr>
      </p:pic>
    </p:spTree>
    <p:extLst>
      <p:ext uri="{BB962C8B-B14F-4D97-AF65-F5344CB8AC3E}">
        <p14:creationId xmlns:p14="http://schemas.microsoft.com/office/powerpoint/2010/main" val="34475242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endParaRPr lang="ru-RU" dirty="0"/>
          </a:p>
        </p:txBody>
      </p:sp>
      <p:pic>
        <p:nvPicPr>
          <p:cNvPr id="7" name="Рисунок 6"/>
          <p:cNvPicPr>
            <a:picLocks noGrp="1" noChangeAspect="1"/>
          </p:cNvPicPr>
          <p:nvPr>
            <p:ph type="pic" idx="1"/>
          </p:nvPr>
        </p:nvPicPr>
        <p:blipFill>
          <a:blip r:embed="rId2">
            <a:extLst>
              <a:ext uri="{28A0092B-C50C-407E-A947-70E740481C1C}">
                <a14:useLocalDpi xmlns:a14="http://schemas.microsoft.com/office/drawing/2010/main" val="0"/>
              </a:ext>
            </a:extLst>
          </a:blip>
          <a:srcRect t="21178" b="21178"/>
          <a:stretch>
            <a:fillRect/>
          </a:stretch>
        </p:blipFill>
        <p:spPr>
          <a:xfrm>
            <a:off x="2589213" y="468767"/>
            <a:ext cx="8915400" cy="4898571"/>
          </a:xfrm>
        </p:spPr>
      </p:pic>
      <p:sp>
        <p:nvSpPr>
          <p:cNvPr id="6" name="Текст 5"/>
          <p:cNvSpPr>
            <a:spLocks noGrp="1"/>
          </p:cNvSpPr>
          <p:nvPr>
            <p:ph type="body" sz="half" idx="2"/>
          </p:nvPr>
        </p:nvSpPr>
        <p:spPr>
          <a:xfrm>
            <a:off x="2665413" y="5780314"/>
            <a:ext cx="8915400" cy="424542"/>
          </a:xfrm>
        </p:spPr>
        <p:txBody>
          <a:bodyPr>
            <a:normAutofit/>
          </a:bodyPr>
          <a:lstStyle/>
          <a:p>
            <a:pPr algn="ctr"/>
            <a:r>
              <a:rPr lang="ru-RU" sz="2000" b="1" dirty="0" smtClean="0">
                <a:effectLst>
                  <a:outerShdw sx="1000" sy="1000" algn="ctr" rotWithShape="0">
                    <a:srgbClr val="000000"/>
                  </a:outerShdw>
                </a:effectLst>
              </a:rPr>
              <a:t>Арка</a:t>
            </a:r>
            <a:r>
              <a:rPr lang="ru-RU" sz="2000" b="1" dirty="0" smtClean="0"/>
              <a:t> главного штаба</a:t>
            </a:r>
            <a:endParaRPr lang="ru-RU" sz="2000" b="1" dirty="0"/>
          </a:p>
        </p:txBody>
      </p:sp>
    </p:spTree>
    <p:extLst>
      <p:ext uri="{BB962C8B-B14F-4D97-AF65-F5344CB8AC3E}">
        <p14:creationId xmlns:p14="http://schemas.microsoft.com/office/powerpoint/2010/main" val="260787363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1000"/>
                                        <p:tgtEl>
                                          <p:spTgt spid="6">
                                            <p:txEl>
                                              <p:pRg st="0" end="0"/>
                                            </p:txEl>
                                          </p:spTgt>
                                        </p:tgtEl>
                                      </p:cBhvr>
                                    </p:animEffect>
                                    <p:anim calcmode="lin" valueType="num">
                                      <p:cBhvr>
                                        <p:cTn id="13"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t="11029" b="11029"/>
          <a:stretch>
            <a:fillRect/>
          </a:stretch>
        </p:blipFill>
        <p:spPr>
          <a:xfrm>
            <a:off x="2589212" y="634964"/>
            <a:ext cx="8915400" cy="4732373"/>
          </a:xfrm>
        </p:spPr>
      </p:pic>
      <p:sp>
        <p:nvSpPr>
          <p:cNvPr id="4" name="Текст 3"/>
          <p:cNvSpPr>
            <a:spLocks noGrp="1"/>
          </p:cNvSpPr>
          <p:nvPr>
            <p:ph type="body" sz="half" idx="2"/>
          </p:nvPr>
        </p:nvSpPr>
        <p:spPr>
          <a:xfrm>
            <a:off x="2589212" y="5846310"/>
            <a:ext cx="8915400" cy="493712"/>
          </a:xfrm>
        </p:spPr>
        <p:txBody>
          <a:bodyPr>
            <a:normAutofit/>
          </a:bodyPr>
          <a:lstStyle/>
          <a:p>
            <a:pPr algn="ctr"/>
            <a:r>
              <a:rPr lang="ru-RU" sz="2400" b="1" dirty="0" smtClean="0"/>
              <a:t>Аничков мост</a:t>
            </a:r>
            <a:endParaRPr lang="ru-RU" sz="2400" b="1" dirty="0"/>
          </a:p>
        </p:txBody>
      </p:sp>
    </p:spTree>
    <p:extLst>
      <p:ext uri="{BB962C8B-B14F-4D97-AF65-F5344CB8AC3E}">
        <p14:creationId xmlns:p14="http://schemas.microsoft.com/office/powerpoint/2010/main" val="3022236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1000"/>
                                        <p:tgtEl>
                                          <p:spTgt spid="4">
                                            <p:txEl>
                                              <p:pRg st="0" end="0"/>
                                            </p:txEl>
                                          </p:spTgt>
                                        </p:tgtEl>
                                      </p:cBhvr>
                                    </p:animEffect>
                                    <p:anim calcmode="lin" valueType="num">
                                      <p:cBhvr>
                                        <p:cTn id="13"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t="18749" b="18749"/>
          <a:stretch>
            <a:fillRect/>
          </a:stretch>
        </p:blipFill>
        <p:spPr>
          <a:xfrm>
            <a:off x="2589212" y="634964"/>
            <a:ext cx="8915400" cy="4732373"/>
          </a:xfrm>
        </p:spPr>
      </p:pic>
      <p:sp>
        <p:nvSpPr>
          <p:cNvPr id="4" name="Текст 3"/>
          <p:cNvSpPr>
            <a:spLocks noGrp="1"/>
          </p:cNvSpPr>
          <p:nvPr>
            <p:ph type="body" sz="half" idx="2"/>
          </p:nvPr>
        </p:nvSpPr>
        <p:spPr>
          <a:xfrm>
            <a:off x="2589213" y="5900057"/>
            <a:ext cx="8915400" cy="544285"/>
          </a:xfrm>
        </p:spPr>
        <p:txBody>
          <a:bodyPr>
            <a:normAutofit/>
          </a:bodyPr>
          <a:lstStyle/>
          <a:p>
            <a:pPr algn="ctr"/>
            <a:r>
              <a:rPr lang="ru-RU" sz="2000" b="1" dirty="0" smtClean="0"/>
              <a:t>Исаакиевский собор</a:t>
            </a:r>
            <a:endParaRPr lang="ru-RU" sz="2000" b="1" dirty="0"/>
          </a:p>
        </p:txBody>
      </p:sp>
    </p:spTree>
    <p:extLst>
      <p:ext uri="{BB962C8B-B14F-4D97-AF65-F5344CB8AC3E}">
        <p14:creationId xmlns:p14="http://schemas.microsoft.com/office/powerpoint/2010/main" val="2572561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1000"/>
                                        <p:tgtEl>
                                          <p:spTgt spid="4">
                                            <p:txEl>
                                              <p:pRg st="0" end="0"/>
                                            </p:txEl>
                                          </p:spTgt>
                                        </p:tgtEl>
                                      </p:cBhvr>
                                    </p:animEffect>
                                    <p:anim calcmode="lin" valueType="num">
                                      <p:cBhvr>
                                        <p:cTn id="13"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3200" b="1" i="1" dirty="0" smtClean="0"/>
              <a:t>Кумир на бронзовом коне</a:t>
            </a:r>
            <a:endParaRPr lang="ru-RU" sz="3200" b="1" i="1" dirty="0"/>
          </a:p>
        </p:txBody>
      </p:sp>
      <p:sp>
        <p:nvSpPr>
          <p:cNvPr id="4" name="Текст 3"/>
          <p:cNvSpPr>
            <a:spLocks noGrp="1"/>
          </p:cNvSpPr>
          <p:nvPr>
            <p:ph type="body" sz="half" idx="2"/>
          </p:nvPr>
        </p:nvSpPr>
        <p:spPr>
          <a:xfrm>
            <a:off x="2589213" y="5812971"/>
            <a:ext cx="8915400" cy="544285"/>
          </a:xfrm>
        </p:spPr>
        <p:txBody>
          <a:bodyPr>
            <a:normAutofit/>
          </a:bodyPr>
          <a:lstStyle/>
          <a:p>
            <a:pPr algn="ctr"/>
            <a:r>
              <a:rPr lang="ru-RU" sz="2000" b="1" dirty="0" smtClean="0"/>
              <a:t>Медный всадник</a:t>
            </a:r>
            <a:endParaRPr lang="ru-RU" sz="2000" b="1" dirty="0"/>
          </a:p>
        </p:txBody>
      </p:sp>
      <p:pic>
        <p:nvPicPr>
          <p:cNvPr id="9" name="Рисунок 8"/>
          <p:cNvPicPr>
            <a:picLocks noGrp="1" noChangeAspect="1"/>
          </p:cNvPicPr>
          <p:nvPr>
            <p:ph type="pic" idx="1"/>
          </p:nvPr>
        </p:nvPicPr>
        <p:blipFill>
          <a:blip r:embed="rId2">
            <a:extLst>
              <a:ext uri="{28A0092B-C50C-407E-A947-70E740481C1C}">
                <a14:useLocalDpi xmlns:a14="http://schemas.microsoft.com/office/drawing/2010/main" val="0"/>
              </a:ext>
            </a:extLst>
          </a:blip>
          <a:srcRect t="7697" b="7697"/>
          <a:stretch>
            <a:fillRect/>
          </a:stretch>
        </p:blipFill>
        <p:spPr>
          <a:xfrm>
            <a:off x="3165231" y="239020"/>
            <a:ext cx="7193783" cy="4561579"/>
          </a:xfrm>
        </p:spPr>
      </p:pic>
    </p:spTree>
    <p:extLst>
      <p:ext uri="{BB962C8B-B14F-4D97-AF65-F5344CB8AC3E}">
        <p14:creationId xmlns:p14="http://schemas.microsoft.com/office/powerpoint/2010/main" val="1946235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i="1" dirty="0" smtClean="0"/>
              <a:t>Мятежный крейсер</a:t>
            </a:r>
            <a:endParaRPr lang="ru-RU" b="1" i="1" dirty="0"/>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t="18009" b="18009"/>
          <a:stretch>
            <a:fillRect/>
          </a:stretch>
        </p:blipFill>
        <p:spPr/>
      </p:pic>
      <p:sp>
        <p:nvSpPr>
          <p:cNvPr id="4" name="Текст 3"/>
          <p:cNvSpPr>
            <a:spLocks noGrp="1"/>
          </p:cNvSpPr>
          <p:nvPr>
            <p:ph type="body" sz="half" idx="2"/>
          </p:nvPr>
        </p:nvSpPr>
        <p:spPr>
          <a:xfrm>
            <a:off x="2589212" y="5678003"/>
            <a:ext cx="8915400" cy="542275"/>
          </a:xfrm>
        </p:spPr>
        <p:txBody>
          <a:bodyPr>
            <a:normAutofit/>
          </a:bodyPr>
          <a:lstStyle/>
          <a:p>
            <a:pPr algn="ctr"/>
            <a:r>
              <a:rPr lang="ru-RU" sz="2000" b="1" dirty="0" smtClean="0"/>
              <a:t>Аврора</a:t>
            </a:r>
            <a:endParaRPr lang="ru-RU" sz="2000" b="1" dirty="0"/>
          </a:p>
        </p:txBody>
      </p:sp>
    </p:spTree>
    <p:extLst>
      <p:ext uri="{BB962C8B-B14F-4D97-AF65-F5344CB8AC3E}">
        <p14:creationId xmlns:p14="http://schemas.microsoft.com/office/powerpoint/2010/main" val="3736142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1000"/>
                                        <p:tgtEl>
                                          <p:spTgt spid="4">
                                            <p:txEl>
                                              <p:pRg st="0" end="0"/>
                                            </p:txEl>
                                          </p:spTgt>
                                        </p:tgtEl>
                                      </p:cBhvr>
                                    </p:animEffect>
                                    <p:anim calcmode="lin" valueType="num">
                                      <p:cBhvr>
                                        <p:cTn id="20"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theme/theme1.xml><?xml version="1.0" encoding="utf-8"?>
<a:theme xmlns:a="http://schemas.openxmlformats.org/drawingml/2006/main" name="Легкий дым">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289</TotalTime>
  <Words>848</Words>
  <Application>Microsoft Office PowerPoint</Application>
  <PresentationFormat>Широкоэкранный</PresentationFormat>
  <Paragraphs>145</Paragraphs>
  <Slides>47</Slides>
  <Notes>2</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47</vt:i4>
      </vt:variant>
    </vt:vector>
  </HeadingPairs>
  <TitlesOfParts>
    <vt:vector size="52" baseType="lpstr">
      <vt:lpstr>Arial</vt:lpstr>
      <vt:lpstr>Calibri</vt:lpstr>
      <vt:lpstr>Century Gothic</vt:lpstr>
      <vt:lpstr>Wingdings 3</vt:lpstr>
      <vt:lpstr>Легкий дым</vt:lpstr>
      <vt:lpstr> «Скажите мне,  что может быть прекрасней…»</vt:lpstr>
      <vt:lpstr>Гранитный барин Петербург</vt:lpstr>
      <vt:lpstr>         Гранитный барин Петербург</vt:lpstr>
      <vt:lpstr>Знаете ли вы  этого «гранитного барина»?</vt:lpstr>
      <vt:lpstr>Презентация PowerPoint</vt:lpstr>
      <vt:lpstr>Презентация PowerPoint</vt:lpstr>
      <vt:lpstr>Презентация PowerPoint</vt:lpstr>
      <vt:lpstr>Кумир на бронзовом коне</vt:lpstr>
      <vt:lpstr>Мятежный крейсер</vt:lpstr>
      <vt:lpstr>Инженерный замок</vt:lpstr>
      <vt:lpstr>Петербург – город разных конфессий</vt:lpstr>
      <vt:lpstr>Кронштадт</vt:lpstr>
      <vt:lpstr>На месте гибели императора</vt:lpstr>
      <vt:lpstr>Кони Клодта</vt:lpstr>
      <vt:lpstr>Презентация PowerPoint</vt:lpstr>
      <vt:lpstr>Презентация PowerPoint</vt:lpstr>
      <vt:lpstr>Летняя резиденция Петра</vt:lpstr>
      <vt:lpstr>Презентация PowerPoint</vt:lpstr>
      <vt:lpstr>Одна из визитных карточек Санкт-Петербурга - брендовый праздник</vt:lpstr>
      <vt:lpstr>ИМЕНА ПЕТЕРБУРГА</vt:lpstr>
      <vt:lpstr>ИМЕНА ПЕТЕРБУРГА</vt:lpstr>
      <vt:lpstr>ИМЕНА ПЕТЕРБУРГА</vt:lpstr>
      <vt:lpstr>ИМЕНА ПЕТЕРБУРГА</vt:lpstr>
      <vt:lpstr>ИМЕНА ПЕТЕРБУРГА</vt:lpstr>
      <vt:lpstr>ИМЕНА ПЕТЕРБУРГА</vt:lpstr>
      <vt:lpstr>ИМЕНА ПЕТЕРБУРГА</vt:lpstr>
      <vt:lpstr>Попробуй восстановить пропущенное</vt:lpstr>
      <vt:lpstr>Попробуй восстановить пропущенное</vt:lpstr>
      <vt:lpstr>Попробуй восстановить пропущенное</vt:lpstr>
      <vt:lpstr>Попробуй восстановить пропущенное</vt:lpstr>
      <vt:lpstr>Люблю тебя, Петра творенье, Люблю твой строгий стройный вид</vt:lpstr>
      <vt:lpstr>        Невы державное теченье,</vt:lpstr>
      <vt:lpstr>    Береговой её гранит,</vt:lpstr>
      <vt:lpstr>     Твоих оград узор чугунный,</vt:lpstr>
      <vt:lpstr>  Твоих задумчивых ночей   Прозрачный сумрак, блеск безлунный,</vt:lpstr>
      <vt:lpstr>Когда я в комнате моей Пишу, читаю без лампады, И ясны спящие громады Пустынных улиц, </vt:lpstr>
      <vt:lpstr>                     и светла     Адмиралтейская игла…  </vt:lpstr>
      <vt:lpstr>Говорят мои ученики: Каким я хотел бы видеть  мой Санкт-Петербург?</vt:lpstr>
      <vt:lpstr>Каким я хотел бы видеть  мой Санкт-Петербург?</vt:lpstr>
      <vt:lpstr>Каким я хотел бы видеть  мой Санкт-Петербург?</vt:lpstr>
      <vt:lpstr>Каким я хотел бы видеть  мой Санкт-Петербург?</vt:lpstr>
      <vt:lpstr>Каким я хотел бы видеть  мой Санкт-Петербург?</vt:lpstr>
      <vt:lpstr>А вы каким бы хотели видеть наш город?</vt:lpstr>
      <vt:lpstr>Люблю тебя,  мой Санкт-Петербург!</vt:lpstr>
      <vt:lpstr>Люблю тебя,  мой Санкт-Петербург!</vt:lpstr>
      <vt:lpstr>Люблю тебя,  мой Санкт-Петербург!</vt:lpstr>
      <vt:lpstr>        Люблю тебя,  Санкт-Петербург!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Скажите мне,  что может быть прекрасней…</dc:title>
  <dc:creator>Нина Лунева</dc:creator>
  <cp:lastModifiedBy>Нина Лунева</cp:lastModifiedBy>
  <cp:revision>28</cp:revision>
  <dcterms:created xsi:type="dcterms:W3CDTF">2014-08-31T17:48:46Z</dcterms:created>
  <dcterms:modified xsi:type="dcterms:W3CDTF">2014-09-07T13:13:24Z</dcterms:modified>
</cp:coreProperties>
</file>