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4" r:id="rId5"/>
    <p:sldId id="258" r:id="rId6"/>
    <p:sldId id="259" r:id="rId7"/>
    <p:sldId id="267" r:id="rId8"/>
    <p:sldId id="265" r:id="rId9"/>
    <p:sldId id="268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D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95240E-7245-4795-80F8-58F3A8414543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33332D-34BB-4DD5-8449-77C99975E4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5040560"/>
          </a:xfrm>
        </p:spPr>
        <p:txBody>
          <a:bodyPr>
            <a:normAutofit/>
          </a:bodyPr>
          <a:lstStyle/>
          <a:p>
            <a:r>
              <a:rPr lang="ru-RU" b="1" dirty="0"/>
              <a:t>Мониторинг по освоению первоклассниками универсальных учебных действий в соответствии с требованиями ФГОС НОО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512768" cy="129614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Лазукина Е.С</a:t>
            </a:r>
            <a:r>
              <a:rPr lang="ru-RU" dirty="0" smtClean="0"/>
              <a:t>.</a:t>
            </a:r>
            <a:endParaRPr lang="ru-RU" dirty="0" smtClean="0"/>
          </a:p>
          <a:p>
            <a:pPr algn="r"/>
            <a:r>
              <a:rPr lang="ru-RU" dirty="0" smtClean="0"/>
              <a:t>МБОУ СОШ№2</a:t>
            </a:r>
          </a:p>
          <a:p>
            <a:r>
              <a:rPr lang="ru-RU" dirty="0" smtClean="0"/>
              <a:t>Г.Алексин 2012г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6893522"/>
        </p:xfrm>
        <a:graphic>
          <a:graphicData uri="http://schemas.openxmlformats.org/drawingml/2006/table">
            <a:tbl>
              <a:tblPr/>
              <a:tblGrid>
                <a:gridCol w="1189883"/>
                <a:gridCol w="1189883"/>
                <a:gridCol w="1189883"/>
                <a:gridCol w="1170170"/>
                <a:gridCol w="476155"/>
                <a:gridCol w="590899"/>
                <a:gridCol w="592413"/>
                <a:gridCol w="685927"/>
                <a:gridCol w="685927"/>
                <a:gridCol w="328051"/>
                <a:gridCol w="328051"/>
                <a:gridCol w="358379"/>
                <a:gridCol w="358379"/>
              </a:tblGrid>
              <a:tr h="2127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Район/город Тульской области: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Тульская область, г. Алексин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ОУ: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МБОУ "Средняя общеобразовательная школа № 2"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Класс: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1г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учителя: 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Лазукина Елена Сергеевна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в классе учащихся: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выполнявших комплексную контрольную работу: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864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 варианта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 вопросов в контрольной работе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сл/мин.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5948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учащихся, выполнявших задание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76-2чел.,66,63,44,32,28,27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76-1 чел.,64,25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&gt;76-8чел.,52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учащихся, выполнивших правильно самостоятель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учащихся, выполнивших правильно с помощью учителя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учащихся, не выполнивших правильно задание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496" marR="41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12776"/>
            <a:ext cx="78488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итоговой комплексной работы</a:t>
            </a:r>
          </a:p>
          <a:p>
            <a:pPr algn="ctr"/>
            <a:endPara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16 учащихся – высокий уровень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 учащихся – средний уровень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Этапы мониторинга: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b="1" dirty="0"/>
              <a:t>Стартовая диагностика(сентябрь)</a:t>
            </a:r>
            <a:endParaRPr lang="ru-RU" dirty="0"/>
          </a:p>
          <a:p>
            <a:pPr lvl="0"/>
            <a:r>
              <a:rPr lang="ru-RU" b="1" dirty="0"/>
              <a:t>Текущая диагностика (декабрь)</a:t>
            </a:r>
            <a:endParaRPr lang="ru-RU" dirty="0"/>
          </a:p>
          <a:p>
            <a:pPr lvl="0"/>
            <a:r>
              <a:rPr lang="ru-RU" b="1" dirty="0"/>
              <a:t>Итоговая диагностика (апрель)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" y="1"/>
          <a:ext cx="9144000" cy="6777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6231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 стартовой диагностики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6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средн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средн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низк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выс</a:t>
                      </a:r>
                      <a:endParaRPr lang="ru-RU" dirty="0"/>
                    </a:p>
                  </a:txBody>
                  <a:tcPr/>
                </a:tc>
              </a:tr>
              <a:tr h="376231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</a:t>
                      </a:r>
                      <a:endParaRPr lang="ru-RU" dirty="0"/>
                    </a:p>
                  </a:txBody>
                  <a:tcPr/>
                </a:tc>
              </a:tr>
              <a:tr h="381996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стартовой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497363"/>
          </a:xfrm>
        </p:spPr>
        <p:txBody>
          <a:bodyPr/>
          <a:lstStyle/>
          <a:p>
            <a:r>
              <a:rPr lang="ru-RU" dirty="0" smtClean="0"/>
              <a:t>10 учащихся – высокий уровень</a:t>
            </a:r>
          </a:p>
          <a:p>
            <a:endParaRPr lang="ru-RU" dirty="0" smtClean="0"/>
          </a:p>
          <a:p>
            <a:r>
              <a:rPr lang="ru-RU" dirty="0" smtClean="0"/>
              <a:t>13 учащихся – средний уровень</a:t>
            </a:r>
          </a:p>
          <a:p>
            <a:endParaRPr lang="ru-RU" dirty="0" smtClean="0"/>
          </a:p>
          <a:p>
            <a:r>
              <a:rPr lang="ru-RU" dirty="0" smtClean="0"/>
              <a:t>4 учащихся – низкий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Задания текущей диагностики.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Русский язык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Добавь слоги так, чтобы получились целые слова</a:t>
            </a:r>
          </a:p>
          <a:p>
            <a:r>
              <a:rPr lang="ru-RU" dirty="0"/>
              <a:t>ВА_____               РЫ_____        ЛИ_____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Спиши предложение: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У Димы жил кот.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Составь звуковую схему слова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САНИ ____________________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Подчеркни буквы,  обозначающие гласные звуки: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КНИГА                      ЛИСТОК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Составь равенство по схеме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				____________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Запиши числа меньше 4_____________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3 + 2 = ____         2 + 4 =____    </a:t>
            </a:r>
          </a:p>
          <a:p>
            <a:r>
              <a:rPr lang="ru-RU" dirty="0"/>
              <a:t>5 – 4 = ____         4 – 1 = ____</a:t>
            </a:r>
          </a:p>
          <a:p>
            <a:r>
              <a:rPr lang="ru-RU" dirty="0"/>
              <a:t>6 – 2 = ____         5 + 1 = ____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* У Олиных цыплят 4 лапки. Нарисуй сколько у Оли цыплят.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916832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916832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916832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915816" y="1916832"/>
            <a:ext cx="216024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491880" y="1916832"/>
            <a:ext cx="288032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3" y="1010285"/>
          <a:ext cx="9144003" cy="5587689"/>
        </p:xfrm>
        <a:graphic>
          <a:graphicData uri="http://schemas.openxmlformats.org/drawingml/2006/table">
            <a:tbl>
              <a:tblPr/>
              <a:tblGrid>
                <a:gridCol w="1187626"/>
                <a:gridCol w="720080"/>
                <a:gridCol w="648072"/>
                <a:gridCol w="720080"/>
                <a:gridCol w="720080"/>
                <a:gridCol w="648072"/>
                <a:gridCol w="792088"/>
                <a:gridCol w="720080"/>
                <a:gridCol w="720080"/>
                <a:gridCol w="2267745"/>
              </a:tblGrid>
              <a:tr h="291223"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№ 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Уровень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DDFF"/>
                    </a:solidFill>
                  </a:tcPr>
                </a:tc>
              </a:tr>
              <a:tr h="291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1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1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22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Corbel"/>
                          <a:cs typeface="Times New Roman"/>
                        </a:rPr>
                        <a:t>         1</a:t>
                      </a:r>
                      <a:endParaRPr lang="ru-RU" sz="1800" dirty="0">
                        <a:latin typeface="Times New Roman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Corbel"/>
                          <a:cs typeface="Times New Roman"/>
                        </a:rPr>
                        <a:t>         2</a:t>
                      </a:r>
                      <a:endParaRPr lang="ru-RU" sz="1800" dirty="0">
                        <a:latin typeface="Times New Roman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средний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5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средний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6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7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8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9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8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10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низкий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11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средний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0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12 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2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средний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38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15 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>
                          <a:latin typeface="Times New Roman"/>
                          <a:ea typeface="Corbel"/>
                          <a:cs typeface="Times New Roman"/>
                        </a:rPr>
                        <a:t>4</a:t>
                      </a:r>
                      <a:endParaRPr lang="ru-RU" sz="180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3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47925" algn="l"/>
                          <a:tab pos="3190875" algn="l"/>
                          <a:tab pos="3769995" algn="ctr"/>
                          <a:tab pos="4381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orbel"/>
                          <a:cs typeface="Times New Roman"/>
                        </a:rPr>
                        <a:t>высокий</a:t>
                      </a:r>
                      <a:endParaRPr lang="ru-RU" sz="1800" dirty="0">
                        <a:latin typeface="Corbel"/>
                        <a:ea typeface="Corbel"/>
                        <a:cs typeface="Times New Roman"/>
                      </a:endParaRPr>
                    </a:p>
                  </a:txBody>
                  <a:tcPr marL="39582" marR="39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260648"/>
            <a:ext cx="8568952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Таблица результатов текущей диагностики</a:t>
            </a:r>
            <a:endParaRPr lang="ru-RU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 текущей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14 учащихся – высокий уровень</a:t>
            </a:r>
          </a:p>
          <a:p>
            <a:endParaRPr lang="ru-RU" dirty="0" smtClean="0"/>
          </a:p>
          <a:p>
            <a:r>
              <a:rPr lang="ru-RU" dirty="0" smtClean="0"/>
              <a:t>10 учащихся – средний уровень</a:t>
            </a:r>
          </a:p>
          <a:p>
            <a:endParaRPr lang="ru-RU" dirty="0" smtClean="0"/>
          </a:p>
          <a:p>
            <a:r>
              <a:rPr lang="ru-RU" dirty="0" smtClean="0"/>
              <a:t>3 учащихся – низкий уровень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0"/>
            <a:ext cx="871296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</a:t>
            </a:r>
            <a:endParaRPr lang="ru-RU" b="1" dirty="0" smtClean="0"/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Текст итоговой комплексной работы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«Мои достижения»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Обидел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однажды старик сову. Ничего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сказала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сова старику, но перестала у него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лугу мышей ловить. Старик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поначалу не заметил,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мыши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обнаглели.    Стали    они   гнезда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шмелей      разорять.      Улетели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шмели, перестали клевер опылять. Но и тут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ничего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понял старик. А клевер перестал расти на лугу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Голодно стало корове, и перестала она давать молоко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все в природе связано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между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собой! Теперь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понял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старик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пошел скорее к сове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прощение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6626" name="Picture 2" descr="Картинка 7 из 1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340768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Картинка 67 из 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21088"/>
            <a:ext cx="2664296" cy="23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630</Words>
  <Application>Microsoft Office PowerPoint</Application>
  <PresentationFormat>Экран (4:3)</PresentationFormat>
  <Paragraphs>599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Мониторинг по освоению первоклассниками универсальных учебных действий в соответствии с требованиями ФГОС НОО </vt:lpstr>
      <vt:lpstr>Этапы мониторинга: </vt:lpstr>
      <vt:lpstr>Слайд 3</vt:lpstr>
      <vt:lpstr>Результаты стартовой диагностики</vt:lpstr>
      <vt:lpstr>Задания текущей диагностики.    Русский язык </vt:lpstr>
      <vt:lpstr>Математика </vt:lpstr>
      <vt:lpstr>Слайд 7</vt:lpstr>
      <vt:lpstr>Результат текущей диагностики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по освоению первоклассниками универсальных учебных действий в соответствии с требованиями ФГОС НОО </dc:title>
  <dc:creator>5</dc:creator>
  <cp:lastModifiedBy>Ученик21</cp:lastModifiedBy>
  <cp:revision>11</cp:revision>
  <dcterms:created xsi:type="dcterms:W3CDTF">2012-11-06T14:01:43Z</dcterms:created>
  <dcterms:modified xsi:type="dcterms:W3CDTF">2012-11-07T06:33:46Z</dcterms:modified>
</cp:coreProperties>
</file>