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64" r:id="rId7"/>
    <p:sldId id="261" r:id="rId8"/>
    <p:sldId id="263" r:id="rId9"/>
    <p:sldId id="262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CBFF6-4E8F-4D84-A84D-815137270B9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A096-7998-43A2-ACD9-63581055BA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b="1" dirty="0"/>
              <a:t>Наш край в </a:t>
            </a:r>
            <a:r>
              <a:rPr lang="en-US" b="1" dirty="0"/>
              <a:t>XVIII</a:t>
            </a:r>
            <a:r>
              <a:rPr lang="ru-RU" b="1" dirty="0"/>
              <a:t> в.: этнический состав, управление.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Иванова Н.С. – преподаватель истории и обществознания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Заполнить таблицу </a:t>
            </a:r>
          </a:p>
          <a:p>
            <a:r>
              <a:rPr lang="ru-RU" dirty="0" smtClean="0"/>
              <a:t>Формы повинностей населения края в 18 веке</a:t>
            </a:r>
          </a:p>
          <a:p>
            <a:r>
              <a:rPr lang="ru-RU" dirty="0" smtClean="0"/>
              <a:t>Подготовить сообщение о политических  узниках Березова 18 века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Народы края в </a:t>
            </a:r>
            <a:r>
              <a:rPr lang="en-US" b="1" dirty="0"/>
              <a:t>XVIII</a:t>
            </a:r>
            <a:r>
              <a:rPr lang="ru-RU" b="1" dirty="0"/>
              <a:t>вв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Управление края в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XVIII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в.</a:t>
            </a:r>
          </a:p>
          <a:p>
            <a:r>
              <a:rPr lang="ru-RU" b="1" dirty="0" smtClean="0"/>
              <a:t>Административные преобразования последней трети </a:t>
            </a:r>
            <a:r>
              <a:rPr lang="en-US" b="1" dirty="0" smtClean="0"/>
              <a:t>XVIII</a:t>
            </a:r>
            <a:r>
              <a:rPr lang="ru-RU" b="1" dirty="0" smtClean="0"/>
              <a:t>в. </a:t>
            </a:r>
          </a:p>
          <a:p>
            <a:r>
              <a:rPr lang="ru-RU" b="1" dirty="0" smtClean="0"/>
              <a:t>Самоуправление коренных народов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34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Народы края в </a:t>
            </a:r>
            <a:r>
              <a:rPr lang="en-US" sz="3200" b="1" dirty="0" smtClean="0"/>
              <a:t>XVIII</a:t>
            </a:r>
            <a:r>
              <a:rPr lang="ru-RU" sz="3200" b="1" dirty="0" smtClean="0"/>
              <a:t>вв.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436096" y="908720"/>
            <a:ext cx="3322712" cy="648072"/>
          </a:xfrm>
          <a:ln w="381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Пришлое население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908721"/>
            <a:ext cx="4536504" cy="648072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Коренные народы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39552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028384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39952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228184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0" y="2276872"/>
            <a:ext cx="190770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Северные </a:t>
            </a:r>
          </a:p>
          <a:p>
            <a:pPr algn="ctr"/>
            <a:r>
              <a:rPr lang="ru-RU" sz="2400" b="1" dirty="0" smtClean="0"/>
              <a:t>ХАНТЫ</a:t>
            </a:r>
            <a:endParaRPr lang="ru-RU" sz="2400" b="1" dirty="0"/>
          </a:p>
        </p:txBody>
      </p:sp>
      <p:sp>
        <p:nvSpPr>
          <p:cNvPr id="14" name="Овал 13"/>
          <p:cNvSpPr/>
          <p:nvPr/>
        </p:nvSpPr>
        <p:spPr>
          <a:xfrm>
            <a:off x="3563888" y="2276872"/>
            <a:ext cx="180020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Восточные ханты</a:t>
            </a:r>
            <a:endParaRPr lang="ru-RU" sz="2800" b="1" dirty="0"/>
          </a:p>
        </p:txBody>
      </p:sp>
      <p:sp>
        <p:nvSpPr>
          <p:cNvPr id="15" name="Овал 14"/>
          <p:cNvSpPr/>
          <p:nvPr/>
        </p:nvSpPr>
        <p:spPr>
          <a:xfrm>
            <a:off x="5364088" y="2276872"/>
            <a:ext cx="194421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манси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7020272" y="2276872"/>
            <a:ext cx="233975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самодийцы</a:t>
            </a:r>
            <a:endParaRPr lang="ru-RU" sz="24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483768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691680" y="2276872"/>
            <a:ext cx="194421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ЮЖНЫЕ ХАНТЫ</a:t>
            </a:r>
            <a:endParaRPr lang="ru-RU" sz="2400" b="1" dirty="0"/>
          </a:p>
        </p:txBody>
      </p:sp>
      <p:cxnSp>
        <p:nvCxnSpPr>
          <p:cNvPr id="20" name="Прямая со стрелкой 19"/>
          <p:cNvCxnSpPr>
            <a:stCxn id="13" idx="4"/>
          </p:cNvCxnSpPr>
          <p:nvPr/>
        </p:nvCxnSpPr>
        <p:spPr>
          <a:xfrm>
            <a:off x="953852" y="4437112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99792" y="4437112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99992" y="4437112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56176" y="4437112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604448" y="4365104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668344" y="4365104"/>
            <a:ext cx="1774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517232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ханти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979712" y="5517232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ханды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95936" y="5517232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кантых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652120" y="5517232"/>
            <a:ext cx="10801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вогулы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04248" y="5517232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селькупы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100392" y="5517232"/>
            <a:ext cx="10436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ненцы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Управление края в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XVIII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в.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9"/>
            <a:ext cx="9144000" cy="792087"/>
          </a:xfrm>
        </p:spPr>
        <p:txBody>
          <a:bodyPr/>
          <a:lstStyle/>
          <a:p>
            <a:r>
              <a:rPr lang="ru-RU" dirty="0" smtClean="0"/>
              <a:t>Административное устройство и управление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44824"/>
            <a:ext cx="367240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В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FrankRuehl" pitchFamily="34" charset="-79"/>
                <a:cs typeface="FrankRuehl" pitchFamily="34" charset="-79"/>
              </a:rPr>
              <a:t>XVIII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 в. Земля Югорская в административном отношении не была единым целом.</a:t>
            </a:r>
            <a:endParaRPr lang="ru-RU" sz="2400" dirty="0">
              <a:solidFill>
                <a:schemeClr val="bg2">
                  <a:lumMod val="10000"/>
                </a:schemeClr>
              </a:solidFill>
              <a:cs typeface="FrankRuehl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1772816"/>
            <a:ext cx="3816424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1782г. Русские и ханты жившие в селениях передаваемых из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Тобольского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 в Березовской уезд, называются «приписными от </a:t>
            </a:r>
            <a:r>
              <a:rPr lang="ru-RU" sz="2000" b="1" dirty="0" err="1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Самаровского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FrankRuehl" pitchFamily="34" charset="-79"/>
              </a:rPr>
              <a:t> уезда»</a:t>
            </a:r>
            <a:endParaRPr lang="ru-RU" sz="2000" b="1" dirty="0">
              <a:solidFill>
                <a:schemeClr val="bg2">
                  <a:lumMod val="10000"/>
                </a:schemeClr>
              </a:solidFill>
              <a:cs typeface="FrankRuehl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717032"/>
            <a:ext cx="842493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cs typeface="FrankRuehl" pitchFamily="34" charset="-79"/>
              </a:rPr>
              <a:t>Бассейн среднего и верхнего течения  </a:t>
            </a:r>
            <a:r>
              <a:rPr lang="ru-RU" sz="2400" dirty="0" err="1" smtClean="0">
                <a:cs typeface="FrankRuehl" pitchFamily="34" charset="-79"/>
              </a:rPr>
              <a:t>Конды</a:t>
            </a:r>
            <a:r>
              <a:rPr lang="ru-RU" sz="2400" dirty="0" smtClean="0">
                <a:cs typeface="FrankRuehl" pitchFamily="34" charset="-79"/>
              </a:rPr>
              <a:t> с её притоками относился к </a:t>
            </a:r>
            <a:r>
              <a:rPr lang="ru-RU" sz="2400" dirty="0" err="1" smtClean="0">
                <a:cs typeface="FrankRuehl" pitchFamily="34" charset="-79"/>
              </a:rPr>
              <a:t>Пелымскому</a:t>
            </a:r>
            <a:r>
              <a:rPr lang="ru-RU" sz="2400" dirty="0" smtClean="0">
                <a:cs typeface="FrankRuehl" pitchFamily="34" charset="-79"/>
              </a:rPr>
              <a:t> уезду. </a:t>
            </a:r>
          </a:p>
          <a:p>
            <a:r>
              <a:rPr lang="ru-RU" sz="2400" dirty="0" smtClean="0">
                <a:cs typeface="FrankRuehl" pitchFamily="34" charset="-79"/>
              </a:rPr>
              <a:t>Однако в 1782 г. </a:t>
            </a:r>
            <a:r>
              <a:rPr lang="ru-RU" sz="2400" dirty="0" err="1" smtClean="0">
                <a:cs typeface="FrankRuehl" pitchFamily="34" charset="-79"/>
              </a:rPr>
              <a:t>Пелымский</a:t>
            </a:r>
            <a:r>
              <a:rPr lang="ru-RU" sz="2400" dirty="0" smtClean="0">
                <a:cs typeface="FrankRuehl" pitchFamily="34" charset="-79"/>
              </a:rPr>
              <a:t> уезд  упразднили.</a:t>
            </a:r>
            <a:endParaRPr lang="ru-RU" sz="2400" dirty="0">
              <a:cs typeface="FrankRuehl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352839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Воеводы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63888" y="1412776"/>
            <a:ext cx="1080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844824"/>
            <a:ext cx="32403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Воеводские канцелярии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2051720" y="3573016"/>
            <a:ext cx="41044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Подьячии</a:t>
            </a:r>
            <a:r>
              <a:rPr lang="ru-RU" sz="2800" b="1" dirty="0" smtClean="0"/>
              <a:t> и канцеляристы</a:t>
            </a:r>
            <a:endParaRPr lang="ru-RU" sz="2800" b="1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3779912" y="3068960"/>
            <a:ext cx="720080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940152" y="260648"/>
            <a:ext cx="3203848" cy="43204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Вся власть административная судебная и полицейская </a:t>
            </a:r>
            <a:endParaRPr lang="ru-RU" sz="2400" b="1" dirty="0"/>
          </a:p>
        </p:txBody>
      </p:sp>
      <p:sp>
        <p:nvSpPr>
          <p:cNvPr id="9" name="Молния 8"/>
          <p:cNvSpPr/>
          <p:nvPr/>
        </p:nvSpPr>
        <p:spPr>
          <a:xfrm>
            <a:off x="5580112" y="836712"/>
            <a:ext cx="648072" cy="11521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 rot="5195317">
            <a:off x="1657470" y="933280"/>
            <a:ext cx="1296144" cy="86409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-180528" y="1412776"/>
            <a:ext cx="2880320" cy="35283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Назначались и смещались Сибирским приказом</a:t>
            </a:r>
            <a:endParaRPr lang="ru-RU" sz="2400" b="1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260648"/>
            <a:ext cx="1512168" cy="72008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 начала 18 века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79512" y="260648"/>
            <a:ext cx="2304256" cy="115212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Влияние петровских реформ</a:t>
            </a:r>
            <a:endParaRPr lang="ru-RU" sz="2400" b="1" dirty="0"/>
          </a:p>
        </p:txBody>
      </p:sp>
      <p:sp>
        <p:nvSpPr>
          <p:cNvPr id="5" name="Облако 4"/>
          <p:cNvSpPr/>
          <p:nvPr/>
        </p:nvSpPr>
        <p:spPr>
          <a:xfrm>
            <a:off x="3203848" y="404664"/>
            <a:ext cx="4608512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Губернское управление</a:t>
            </a:r>
            <a:endParaRPr lang="ru-RU" sz="2800" b="1" dirty="0"/>
          </a:p>
        </p:txBody>
      </p:sp>
      <p:sp>
        <p:nvSpPr>
          <p:cNvPr id="6" name="Куб 5"/>
          <p:cNvSpPr/>
          <p:nvPr/>
        </p:nvSpPr>
        <p:spPr>
          <a:xfrm>
            <a:off x="4427984" y="1700808"/>
            <a:ext cx="1800200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1711г.</a:t>
            </a:r>
            <a:endParaRPr lang="ru-RU" b="1" dirty="0"/>
          </a:p>
        </p:txBody>
      </p:sp>
      <p:sp>
        <p:nvSpPr>
          <p:cNvPr id="7" name="Молния 6"/>
          <p:cNvSpPr/>
          <p:nvPr/>
        </p:nvSpPr>
        <p:spPr>
          <a:xfrm>
            <a:off x="6372200" y="1988840"/>
            <a:ext cx="1152128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7452320" y="2276872"/>
            <a:ext cx="1403648" cy="16561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Губернатор Гагарин М.П.</a:t>
            </a:r>
            <a:endParaRPr lang="ru-RU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475656" y="1844824"/>
            <a:ext cx="2520280" cy="15121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Уезды - коменданты</a:t>
            </a:r>
            <a:endParaRPr lang="ru-RU" sz="2400" b="1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0" y="1844824"/>
            <a:ext cx="1475656" cy="10081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фискалы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475656" y="3356992"/>
            <a:ext cx="2520280" cy="10801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1714-1721</a:t>
            </a:r>
          </a:p>
          <a:p>
            <a:pPr algn="ctr"/>
            <a:r>
              <a:rPr lang="ru-RU" sz="2000" b="1" dirty="0" err="1" smtClean="0"/>
              <a:t>Обер-коменданты</a:t>
            </a:r>
            <a:endParaRPr lang="ru-RU" sz="2000" b="1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1619672" y="4437112"/>
            <a:ext cx="2304256" cy="158417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 1722 г. Появились воеводы</a:t>
            </a:r>
          </a:p>
          <a:p>
            <a:pPr algn="ctr"/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4211960" y="2924944"/>
            <a:ext cx="1440160" cy="302433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В городах – городские магистраты</a:t>
            </a:r>
            <a:endParaRPr lang="ru-RU" sz="2400" b="1" dirty="0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5652120" y="2852936"/>
            <a:ext cx="1368152" cy="309634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В конце 20-х ратуши до 1743г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Выноска со стрелкой влево 15"/>
          <p:cNvSpPr/>
          <p:nvPr/>
        </p:nvSpPr>
        <p:spPr>
          <a:xfrm>
            <a:off x="6588224" y="3789040"/>
            <a:ext cx="1440160" cy="237626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Восстановлены магистраты 1743г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Административные преобразования последней трети </a:t>
            </a:r>
            <a:r>
              <a:rPr lang="en-US" dirty="0" smtClean="0"/>
              <a:t>XVIII</a:t>
            </a:r>
            <a:r>
              <a:rPr lang="ru-RU" dirty="0" smtClean="0"/>
              <a:t>в. 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0" y="1484784"/>
            <a:ext cx="3779912" cy="22322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60-х годах переименованы воеводы в комиссаров </a:t>
            </a:r>
            <a:endParaRPr lang="ru-RU" sz="2400" b="1" dirty="0"/>
          </a:p>
        </p:txBody>
      </p:sp>
      <p:sp>
        <p:nvSpPr>
          <p:cNvPr id="5" name="Облако 4"/>
          <p:cNvSpPr/>
          <p:nvPr/>
        </p:nvSpPr>
        <p:spPr>
          <a:xfrm>
            <a:off x="5220072" y="1772816"/>
            <a:ext cx="324036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Генерал-губернатор </a:t>
            </a:r>
            <a:endParaRPr lang="ru-RU" sz="2400" b="1" dirty="0"/>
          </a:p>
        </p:txBody>
      </p:sp>
      <p:sp>
        <p:nvSpPr>
          <p:cNvPr id="8" name="Облако 7"/>
          <p:cNvSpPr/>
          <p:nvPr/>
        </p:nvSpPr>
        <p:spPr>
          <a:xfrm>
            <a:off x="5076056" y="2996952"/>
            <a:ext cx="3744416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Губернские правления</a:t>
            </a:r>
            <a:endParaRPr lang="ru-RU" sz="2800" dirty="0"/>
          </a:p>
        </p:txBody>
      </p:sp>
      <p:sp>
        <p:nvSpPr>
          <p:cNvPr id="9" name="Облако 8"/>
          <p:cNvSpPr/>
          <p:nvPr/>
        </p:nvSpPr>
        <p:spPr>
          <a:xfrm>
            <a:off x="4716016" y="4941168"/>
            <a:ext cx="4427984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Палаты гражданского и уголовного суда и казенные палаты</a:t>
            </a:r>
            <a:endParaRPr lang="ru-RU" sz="2400" b="1" dirty="0"/>
          </a:p>
        </p:txBody>
      </p:sp>
      <p:sp>
        <p:nvSpPr>
          <p:cNvPr id="10" name="Молния 9"/>
          <p:cNvSpPr/>
          <p:nvPr/>
        </p:nvSpPr>
        <p:spPr>
          <a:xfrm>
            <a:off x="6732240" y="2708920"/>
            <a:ext cx="504056" cy="4320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олния 10"/>
          <p:cNvSpPr/>
          <p:nvPr/>
        </p:nvSpPr>
        <p:spPr>
          <a:xfrm>
            <a:off x="6588224" y="4437112"/>
            <a:ext cx="576064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395536" y="4653136"/>
            <a:ext cx="3744416" cy="22048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1782 г. Генерал-губернатор Тобольска Е.П. </a:t>
            </a:r>
            <a:r>
              <a:rPr lang="ru-RU" sz="2400" b="1" dirty="0" err="1" smtClean="0"/>
              <a:t>Кашкин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Самоуправление коренных народов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Большая внутренняя автономия </a:t>
            </a:r>
          </a:p>
          <a:p>
            <a:r>
              <a:rPr lang="ru-RU" dirty="0" smtClean="0"/>
              <a:t>Образование </a:t>
            </a:r>
            <a:r>
              <a:rPr lang="ru-RU" dirty="0" err="1" smtClean="0"/>
              <a:t>Кодских</a:t>
            </a:r>
            <a:r>
              <a:rPr lang="ru-RU" dirty="0" smtClean="0"/>
              <a:t> городков</a:t>
            </a:r>
          </a:p>
          <a:p>
            <a:r>
              <a:rPr lang="ru-RU" dirty="0" smtClean="0"/>
              <a:t>Укрупняются волости в сборы</a:t>
            </a:r>
          </a:p>
          <a:p>
            <a:r>
              <a:rPr lang="ru-RU" dirty="0" smtClean="0"/>
              <a:t>Должность начальника была выборной</a:t>
            </a:r>
          </a:p>
          <a:p>
            <a:r>
              <a:rPr lang="ru-RU" dirty="0" smtClean="0"/>
              <a:t> правили династии </a:t>
            </a:r>
            <a:r>
              <a:rPr lang="ru-RU" dirty="0" err="1" smtClean="0"/>
              <a:t>Шекшиных</a:t>
            </a:r>
            <a:r>
              <a:rPr lang="ru-RU" dirty="0" smtClean="0"/>
              <a:t>, </a:t>
            </a:r>
            <a:r>
              <a:rPr lang="ru-RU" dirty="0" err="1" smtClean="0"/>
              <a:t>Сянтлиных</a:t>
            </a:r>
            <a:endParaRPr lang="ru-RU" dirty="0" smtClean="0"/>
          </a:p>
          <a:p>
            <a:r>
              <a:rPr lang="ru-RU" dirty="0" smtClean="0"/>
              <a:t>Выборы проходили открыто</a:t>
            </a:r>
          </a:p>
          <a:p>
            <a:r>
              <a:rPr lang="ru-RU" dirty="0" smtClean="0"/>
              <a:t>Вся полнота власти в руках волостных начальниках , даже ясак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t="-14000" r="-1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Какие волости ханты, манси, ненцев существовали в 18 веке на </a:t>
            </a:r>
            <a:r>
              <a:rPr lang="ru-RU" dirty="0" err="1" smtClean="0"/>
              <a:t>Югре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Кем управлялись?</a:t>
            </a:r>
          </a:p>
          <a:p>
            <a:r>
              <a:rPr lang="ru-RU" dirty="0" smtClean="0"/>
              <a:t>Каков был состав?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308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Наш край в XVIII в.: этнический состав, управление.</vt:lpstr>
      <vt:lpstr>План урока:</vt:lpstr>
      <vt:lpstr>Народы края в XVIIIвв.</vt:lpstr>
      <vt:lpstr>Управление края в XVIII в.</vt:lpstr>
      <vt:lpstr>Воеводы</vt:lpstr>
      <vt:lpstr>Слайд 6</vt:lpstr>
      <vt:lpstr>Административные преобразования последней трети XVIIIв. </vt:lpstr>
      <vt:lpstr>Самоуправление коренных народов</vt:lpstr>
      <vt:lpstr>Вопросы 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 в XVIII в.: этнический состав, управление.</dc:title>
  <dc:creator>Наталья</dc:creator>
  <cp:lastModifiedBy>Наталья</cp:lastModifiedBy>
  <cp:revision>9</cp:revision>
  <dcterms:created xsi:type="dcterms:W3CDTF">2013-04-09T16:11:19Z</dcterms:created>
  <dcterms:modified xsi:type="dcterms:W3CDTF">2013-04-09T17:36:24Z</dcterms:modified>
</cp:coreProperties>
</file>