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6" r:id="rId4"/>
    <p:sldId id="263" r:id="rId5"/>
    <p:sldId id="262" r:id="rId6"/>
    <p:sldId id="261" r:id="rId7"/>
    <p:sldId id="260" r:id="rId8"/>
    <p:sldId id="259" r:id="rId9"/>
    <p:sldId id="267" r:id="rId10"/>
    <p:sldId id="258" r:id="rId11"/>
    <p:sldId id="25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7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arina-tour.ru/school/school_excursoin/spb_group_exc/voennaya/voennaya_school_excursion_glav.htm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ru.wikipedia.org/wiki/%D0%91%D0%BE%D0%BB%D1%8C%D1%88%D0%BE%D0%B9_%D0%9E%D0%B1%D1%83%D1%85%D0%BE%D0%B2%D1%81%D0%BA%D0%B8%D0%B9_%D0%BC%D0%BE%D1%81%D1%82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A%D0%B0%D0%BC%D0%B5%D0%BD%D0%BD%D0%BE%D0%BE%D1%81%D1%82%D1%80%D0%BE%D0%B2%D1%81%D0%BA%D0%B8%D0%B9_%D0%BF%D1%80%D0%BE%D1%81%D0%BF%D0%B5%D0%BA%D1%82" TargetMode="External"/><Relationship Id="rId13" Type="http://schemas.openxmlformats.org/officeDocument/2006/relationships/image" Target="../media/image11.jpeg"/><Relationship Id="rId3" Type="http://schemas.openxmlformats.org/officeDocument/2006/relationships/hyperlink" Target="https://ru.wikipedia.org/wiki/%D0%9D%D0%B5%D0%B2%D0%B0" TargetMode="External"/><Relationship Id="rId7" Type="http://schemas.openxmlformats.org/officeDocument/2006/relationships/hyperlink" Target="https://ru.wikipedia.org/wiki/%D0%9F%D0%B5%D1%82%D1%80%D0%BE%D0%B3%D1%80%D0%B0%D0%B4%D1%81%D0%BA%D0%B0%D1%8F_%D1%81%D1%82%D0%BE%D1%80%D0%BE%D0%BD%D0%B0" TargetMode="External"/><Relationship Id="rId12" Type="http://schemas.openxmlformats.org/officeDocument/2006/relationships/image" Target="../media/image10.jpeg"/><Relationship Id="rId2" Type="http://schemas.openxmlformats.org/officeDocument/2006/relationships/hyperlink" Target="https://ru.wikipedia.org/wiki/%D0%A1%D0%B0%D0%BD%D0%BA%D1%82-%D0%9F%D0%B5%D1%82%D0%B5%D1%80%D0%B1%D1%83%D1%80%D0%B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2%D1%80%D0%BE%D0%B8%D1%86%D0%BA%D0%B0%D1%8F_%D0%BF%D0%BB%D0%BE%D1%89%D0%B0%D0%B4%D1%8C_(%D0%9F%D0%B5%D1%82%D1%80%D0%BE%D0%B3%D1%80%D0%B0%D0%B4%D1%81%D0%BA%D0%B0%D1%8F_%D1%81%D1%82%D0%BE%D1%80%D0%BE%D0%BD%D0%B0)" TargetMode="External"/><Relationship Id="rId11" Type="http://schemas.openxmlformats.org/officeDocument/2006/relationships/hyperlink" Target="https://ru.wikipedia.org/wiki/%D0%9C%D0%BE%D1%81%D1%82_%D0%90%D0%BB%D0%B5%D0%BA%D1%81%D0%B0%D0%BD%D0%B4%D1%80%D0%B0_%D0%9D%D0%B5%D0%B2%D1%81%D0%BA%D0%BE%D0%B3%D0%BE_(%D0%A1%D0%B0%D0%BD%D0%BA%D1%82-%D0%9F%D0%B5%D1%82%D0%B5%D1%80%D0%B1%D1%83%D1%80%D0%B3)" TargetMode="External"/><Relationship Id="rId5" Type="http://schemas.openxmlformats.org/officeDocument/2006/relationships/hyperlink" Target="https://ru.wikipedia.org/wiki/%D0%9C%D0%B0%D1%80%D1%81%D0%BE%D0%B2%D0%BE_%D0%BF%D0%BE%D0%BB%D0%B5_(%D0%A1%D0%B0%D0%BD%D0%BA%D1%82-%D0%9F%D0%B5%D1%82%D0%B5%D1%80%D0%B1%D1%83%D1%80%D0%B3)" TargetMode="External"/><Relationship Id="rId10" Type="http://schemas.openxmlformats.org/officeDocument/2006/relationships/hyperlink" Target="https://ru.wikipedia.org/wiki/1965_%D0%B3%D0%BE%D0%B4" TargetMode="External"/><Relationship Id="rId4" Type="http://schemas.openxmlformats.org/officeDocument/2006/relationships/hyperlink" Target="https://ru.wikipedia.org/wiki/%D0%A1%D1%83%D0%B2%D0%BE%D1%80%D0%BE%D0%B2%D1%81%D0%BA%D0%B0%D1%8F_%D0%BF%D0%BB%D0%BE%D1%89%D0%B0%D0%B4%D1%8C_(%D0%A1%D0%B0%D0%BD%D0%BA%D1%82-%D0%9F%D0%B5%D1%82%D0%B5%D1%80%D0%B1%D1%83%D1%80%D0%B3)" TargetMode="External"/><Relationship Id="rId9" Type="http://schemas.openxmlformats.org/officeDocument/2006/relationships/hyperlink" Target="https://ru.wikipedia.org/wiki/%D0%9B%D0%B8%D1%82%D0%B5%D0%B9%D0%BD%D1%8B%D0%B9_%D0%BC%D0%BE%D1%81%D1%8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1124744"/>
            <a:ext cx="5464696" cy="1584176"/>
          </a:xfrm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txBody>
          <a:bodyPr>
            <a:normAutofit fontScale="92500"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Санкт-Петербург!</a:t>
            </a:r>
          </a:p>
          <a:p>
            <a:r>
              <a:rPr lang="ru-RU" sz="2800" dirty="0" smtClean="0">
                <a:solidFill>
                  <a:srgbClr val="00B0F0"/>
                </a:solidFill>
              </a:rPr>
              <a:t>Ты – мой город родной!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Город – красавец, город – Герой!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3563"/>
            <a:ext cx="9036496" cy="1124744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182880" indent="0">
              <a:buNone/>
            </a:pPr>
            <a:r>
              <a:rPr lang="ru-RU" dirty="0" smtClean="0">
                <a:solidFill>
                  <a:srgbClr val="00B050"/>
                </a:solidFill>
              </a:rPr>
              <a:t>Невские мосты </a:t>
            </a:r>
            <a:r>
              <a:rPr lang="ru-RU" sz="1400" dirty="0" smtClean="0">
                <a:solidFill>
                  <a:schemeClr val="tx1"/>
                </a:solidFill>
              </a:rPr>
              <a:t>Подготовила воспитатель ГБДОУ № 67      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                                                                                                  Л.В. Колобаева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Картинка 9 из 12345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11" y="2631838"/>
            <a:ext cx="8280920" cy="42261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310861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0"/>
            <a:ext cx="4608512" cy="141277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Дворцовый мост 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07684192"/>
              </p:ext>
            </p:extLst>
          </p:nvPr>
        </p:nvGraphicFramePr>
        <p:xfrm>
          <a:off x="4716015" y="1484785"/>
          <a:ext cx="4426922" cy="52259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26922"/>
              </a:tblGrid>
              <a:tr h="52259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Дворцовый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 мост через </a:t>
                      </a: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Неву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 связал </a:t>
                      </a: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Адмиралтейскую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и</a:t>
                      </a: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  Университетскую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 набережные. В середине XIX века ,после постройки первого постоянного моста через </a:t>
                      </a: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Неву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Благовещенского),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сюда – к </a:t>
                      </a: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Зимнему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дворцу был перемещен наплавной </a:t>
                      </a: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Исаакиевский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 мост, который раньше связывал  </a:t>
                      </a: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Университетскую 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 набережную с  </a:t>
                      </a: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Сенатской площадью.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Его реконструировали по проекту инженера И.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</a:rPr>
                        <a:t>К.</a:t>
                      </a:r>
                      <a:r>
                        <a:rPr lang="ru-RU" sz="1600" dirty="0" err="1">
                          <a:solidFill>
                            <a:srgbClr val="FF0000"/>
                          </a:solidFill>
                          <a:effectLst/>
                        </a:rPr>
                        <a:t>Герарда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 и дали ему новое имя- </a:t>
                      </a: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Дворцовый,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благодаря </a:t>
                      </a: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Зимнему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 дворцу, который находится в непосредственной близости.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</a:rPr>
                        <a:t>Крылья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Дворцового моста являются одним из символов Санкт-Петербурга.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050" name="Рисунок 2" descr="Описание: Дворцовый мост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3" t="27562" r="10714" b="13763"/>
          <a:stretch/>
        </p:blipFill>
        <p:spPr bwMode="auto">
          <a:xfrm>
            <a:off x="27463" y="3789040"/>
            <a:ext cx="4328514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D:\ЛЮДА\Документы Людмилы\ДС\дворцовый м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0"/>
            <a:ext cx="4464496" cy="36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3355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7344816" cy="8367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Благовещенский    мост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908720"/>
            <a:ext cx="9036496" cy="18722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b="1" dirty="0">
                <a:solidFill>
                  <a:srgbClr val="FF0000"/>
                </a:solidFill>
              </a:rPr>
              <a:t>Благовещенский мост</a:t>
            </a:r>
            <a:r>
              <a:rPr lang="ru-RU" dirty="0"/>
              <a:t>-первый постоянный мост через </a:t>
            </a:r>
            <a:r>
              <a:rPr lang="ru-RU" dirty="0">
                <a:solidFill>
                  <a:srgbClr val="FF0000"/>
                </a:solidFill>
              </a:rPr>
              <a:t>Неву</a:t>
            </a:r>
            <a:r>
              <a:rPr lang="ru-RU" dirty="0" smtClean="0"/>
              <a:t>. Его </a:t>
            </a:r>
            <a:r>
              <a:rPr lang="ru-RU" dirty="0"/>
              <a:t>еще называют символически "</a:t>
            </a:r>
            <a:r>
              <a:rPr lang="ru-RU" dirty="0">
                <a:solidFill>
                  <a:srgbClr val="FF0000"/>
                </a:solidFill>
              </a:rPr>
              <a:t>Невской губой</a:t>
            </a:r>
            <a:r>
              <a:rPr lang="ru-RU" dirty="0"/>
              <a:t>", за ним на расстоянии 2-3 километров начинается </a:t>
            </a:r>
            <a:r>
              <a:rPr lang="ru-RU" dirty="0">
                <a:solidFill>
                  <a:srgbClr val="FF0000"/>
                </a:solidFill>
              </a:rPr>
              <a:t>Финский</a:t>
            </a:r>
            <a:r>
              <a:rPr lang="ru-RU" dirty="0"/>
              <a:t> залив. Создавался мост по проекту инженера путей сообщения </a:t>
            </a:r>
            <a:r>
              <a:rPr lang="ru-RU" dirty="0" err="1">
                <a:solidFill>
                  <a:srgbClr val="FF0000"/>
                </a:solidFill>
              </a:rPr>
              <a:t>С.В.Кербедза</a:t>
            </a:r>
            <a:r>
              <a:rPr lang="ru-RU" dirty="0"/>
              <a:t> с </a:t>
            </a:r>
            <a:r>
              <a:rPr lang="ru-RU" b="1" dirty="0">
                <a:solidFill>
                  <a:srgbClr val="00B050"/>
                </a:solidFill>
              </a:rPr>
              <a:t>1843 по 1850 </a:t>
            </a:r>
            <a:r>
              <a:rPr lang="ru-RU" b="1" dirty="0" smtClean="0">
                <a:solidFill>
                  <a:srgbClr val="00B050"/>
                </a:solidFill>
              </a:rPr>
              <a:t>годы</a:t>
            </a:r>
          </a:p>
        </p:txBody>
      </p:sp>
      <p:pic>
        <p:nvPicPr>
          <p:cNvPr id="2050" name="Picture 2" descr="D:\Документы Людмилы\благовещенский мост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36912"/>
            <a:ext cx="9144000" cy="422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459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28789"/>
            <a:ext cx="8881949" cy="6468563"/>
          </a:xfrm>
        </p:spPr>
        <p:txBody>
          <a:bodyPr/>
          <a:lstStyle/>
          <a:p>
            <a:pPr marL="0" indent="0" algn="l">
              <a:buNone/>
            </a:pPr>
            <a:r>
              <a:rPr lang="ru-RU" dirty="0" smtClean="0">
                <a:solidFill>
                  <a:srgbClr val="7030A0"/>
                </a:solidFill>
              </a:rPr>
              <a:t>Ладожский мост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26" name="Picture 2" descr="D:\ЛЮДА\Документы Людмилы\ДС\ладожский мост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5076056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04048" y="0"/>
            <a:ext cx="4139952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</a:t>
            </a:r>
            <a:r>
              <a:rPr lang="ru-RU" dirty="0" smtClean="0"/>
              <a:t>аходится </a:t>
            </a:r>
            <a:r>
              <a:rPr lang="ru-RU" dirty="0"/>
              <a:t>в </a:t>
            </a:r>
            <a:r>
              <a:rPr lang="ru-RU" b="1" dirty="0">
                <a:solidFill>
                  <a:srgbClr val="FF0000"/>
                </a:solidFill>
              </a:rPr>
              <a:t>40</a:t>
            </a:r>
            <a:r>
              <a:rPr lang="ru-RU" dirty="0"/>
              <a:t> </a:t>
            </a:r>
            <a:r>
              <a:rPr lang="ru-RU" dirty="0" smtClean="0"/>
              <a:t>километрах от </a:t>
            </a:r>
            <a:r>
              <a:rPr lang="ru-RU" b="1" dirty="0" smtClean="0">
                <a:solidFill>
                  <a:srgbClr val="FF0000"/>
                </a:solidFill>
              </a:rPr>
              <a:t>Санкт-</a:t>
            </a:r>
            <a:r>
              <a:rPr lang="ru-RU" b="1" dirty="0" err="1" smtClean="0">
                <a:solidFill>
                  <a:srgbClr val="FF0000"/>
                </a:solidFill>
              </a:rPr>
              <a:t>Петеорбурга</a:t>
            </a:r>
            <a:r>
              <a:rPr lang="ru-RU" dirty="0" smtClean="0"/>
              <a:t>, </a:t>
            </a:r>
            <a:r>
              <a:rPr lang="ru-RU" dirty="0"/>
              <a:t>в </a:t>
            </a:r>
            <a:r>
              <a:rPr lang="ru-RU" b="1" dirty="0">
                <a:solidFill>
                  <a:srgbClr val="FF0000"/>
                </a:solidFill>
              </a:rPr>
              <a:t>Кировском</a:t>
            </a:r>
            <a:r>
              <a:rPr lang="ru-RU" dirty="0"/>
              <a:t> районе </a:t>
            </a:r>
            <a:r>
              <a:rPr lang="ru-RU" b="1" dirty="0">
                <a:solidFill>
                  <a:srgbClr val="FF0000"/>
                </a:solidFill>
              </a:rPr>
              <a:t>Ленинградской области</a:t>
            </a:r>
            <a:r>
              <a:rPr lang="ru-RU" dirty="0"/>
              <a:t>. Здесь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Нева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берет начало в </a:t>
            </a:r>
            <a:r>
              <a:rPr lang="ru-RU" b="1" dirty="0">
                <a:solidFill>
                  <a:srgbClr val="FF0000"/>
                </a:solidFill>
              </a:rPr>
              <a:t>Ладожском</a:t>
            </a:r>
            <a:r>
              <a:rPr lang="ru-RU" dirty="0"/>
              <a:t> озере и рядом находится крепость </a:t>
            </a:r>
            <a:r>
              <a:rPr lang="ru-RU" b="1" dirty="0" smtClean="0">
                <a:solidFill>
                  <a:srgbClr val="FF0000"/>
                </a:solidFill>
              </a:rPr>
              <a:t>Орешек</a:t>
            </a:r>
            <a:r>
              <a:rPr lang="ru-RU" dirty="0" smtClean="0"/>
              <a:t>. Эта </a:t>
            </a:r>
            <a:r>
              <a:rPr lang="ru-RU" dirty="0"/>
              <a:t>железобетонная </a:t>
            </a:r>
            <a:r>
              <a:rPr lang="ru-RU" dirty="0" err="1" smtClean="0"/>
              <a:t>девятипролётная</a:t>
            </a:r>
            <a:r>
              <a:rPr lang="ru-RU" dirty="0" smtClean="0"/>
              <a:t> </a:t>
            </a:r>
            <a:r>
              <a:rPr lang="ru-RU" dirty="0"/>
              <a:t>конструкция была построена в конце 70-х годов 20 века. Один из пролетов - разводной, </a:t>
            </a:r>
            <a:r>
              <a:rPr lang="ru-RU" dirty="0" smtClean="0"/>
              <a:t>однокрылый. Железобетонные </a:t>
            </a:r>
            <a:r>
              <a:rPr lang="ru-RU" dirty="0"/>
              <a:t>опоры </a:t>
            </a:r>
            <a:r>
              <a:rPr lang="ru-RU" dirty="0">
                <a:solidFill>
                  <a:srgbClr val="FF0000"/>
                </a:solidFill>
              </a:rPr>
              <a:t>Ладожского</a:t>
            </a:r>
            <a:r>
              <a:rPr lang="ru-RU" dirty="0"/>
              <a:t> моста облицованы </a:t>
            </a:r>
            <a:r>
              <a:rPr lang="ru-RU" dirty="0" smtClean="0"/>
              <a:t>гранитом. В </a:t>
            </a:r>
            <a:r>
              <a:rPr lang="ru-RU" dirty="0"/>
              <a:t>том месте, где он построен, проходили ожесточенные кровопролитные бои за город. Внешний вид моста представляет собой дот с проездом-амбразурой, а о сражениях напоминает, установленный рядом, </a:t>
            </a:r>
            <a:r>
              <a:rPr lang="ru-RU" b="1" dirty="0">
                <a:solidFill>
                  <a:srgbClr val="FF0000"/>
                </a:solidFill>
              </a:rPr>
              <a:t>танк Т-34</a:t>
            </a:r>
            <a:r>
              <a:rPr lang="ru-RU" dirty="0"/>
              <a:t>, непосредственный их участник. На пьедестале танка и на устое моста помещены мемориальные доски.</a:t>
            </a:r>
          </a:p>
          <a:p>
            <a:r>
              <a:rPr lang="ru-RU" dirty="0"/>
              <a:t>Сюда </a:t>
            </a:r>
            <a:r>
              <a:rPr lang="ru-RU" dirty="0" smtClean="0"/>
              <a:t>регулярно проводятся</a:t>
            </a:r>
          </a:p>
          <a:p>
            <a:r>
              <a:rPr lang="ru-RU" dirty="0"/>
              <a:t> </a:t>
            </a:r>
            <a:r>
              <a:rPr lang="ru-RU" b="1" dirty="0">
                <a:solidFill>
                  <a:srgbClr val="00B050"/>
                </a:solidFill>
                <a:hlinkClick r:id="rId3"/>
              </a:rPr>
              <a:t>экскурсии о блокаде Ленинграда</a:t>
            </a:r>
            <a:r>
              <a:rPr lang="ru-RU" b="1" dirty="0">
                <a:solidFill>
                  <a:srgbClr val="00B050"/>
                </a:solidFill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0086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7199"/>
            <a:ext cx="3779912" cy="5398536"/>
          </a:xfrm>
        </p:spPr>
        <p:txBody>
          <a:bodyPr/>
          <a:lstStyle/>
          <a:p>
            <a:pPr marL="0" indent="0" algn="l">
              <a:buNone/>
            </a:pPr>
            <a:r>
              <a:rPr lang="ru-RU" sz="3200" i="1" dirty="0">
                <a:solidFill>
                  <a:srgbClr val="0B0080"/>
                </a:solidFill>
                <a:effectLst/>
                <a:hlinkClick r:id="rId2" tooltip="Большой Обуховский мост"/>
              </a:rPr>
              <a:t>Большой </a:t>
            </a:r>
            <a:r>
              <a:rPr lang="ru-RU" sz="3200" i="1" dirty="0" err="1">
                <a:solidFill>
                  <a:srgbClr val="0B0080"/>
                </a:solidFill>
                <a:effectLst/>
                <a:hlinkClick r:id="rId2" tooltip="Большой Обуховский мост"/>
              </a:rPr>
              <a:t>Обуховский</a:t>
            </a:r>
            <a:r>
              <a:rPr lang="ru-RU" sz="3200" i="1" dirty="0">
                <a:solidFill>
                  <a:srgbClr val="0B0080"/>
                </a:solidFill>
                <a:effectLst/>
                <a:hlinkClick r:id="rId2" tooltip="Большой Обуховский мост"/>
              </a:rPr>
              <a:t> </a:t>
            </a:r>
            <a:r>
              <a:rPr lang="ru-RU" sz="3200" i="1" dirty="0" smtClean="0">
                <a:solidFill>
                  <a:srgbClr val="0B0080"/>
                </a:solidFill>
                <a:effectLst/>
                <a:hlinkClick r:id="rId2" tooltip="Большой Обуховский мост"/>
              </a:rPr>
              <a:t>мост</a:t>
            </a:r>
            <a:r>
              <a:rPr lang="ru-RU" sz="4800" dirty="0" smtClean="0">
                <a:effectLst/>
              </a:rPr>
              <a:t/>
            </a:r>
            <a:br>
              <a:rPr lang="ru-RU" sz="4800" dirty="0" smtClean="0">
                <a:effectLst/>
              </a:rPr>
            </a:br>
            <a:r>
              <a:rPr lang="ru-RU" sz="4800" b="0" dirty="0">
                <a:effectLst/>
              </a:rPr>
              <a:t>(</a:t>
            </a:r>
            <a:r>
              <a:rPr lang="ru-RU" sz="3200" b="0" u="sng" dirty="0" smtClean="0">
                <a:effectLst/>
              </a:rPr>
              <a:t>Вантовый</a:t>
            </a:r>
            <a:r>
              <a:rPr lang="ru-RU" sz="4800" b="0" u="sng" dirty="0" smtClean="0">
                <a:effectLst/>
              </a:rPr>
              <a:t> </a:t>
            </a:r>
            <a:r>
              <a:rPr lang="ru-RU" sz="3200" b="0" u="sng" dirty="0" smtClean="0">
                <a:effectLst/>
              </a:rPr>
              <a:t>мост</a:t>
            </a:r>
            <a:r>
              <a:rPr lang="ru-RU" sz="3200" b="0" dirty="0" smtClean="0">
                <a:effectLst/>
              </a:rPr>
              <a:t>)</a:t>
            </a:r>
            <a:br>
              <a:rPr lang="ru-RU" sz="3200" b="0" dirty="0" smtClean="0">
                <a:effectLst/>
              </a:rPr>
            </a:br>
            <a:r>
              <a:rPr lang="ru-RU" sz="2400" b="0" dirty="0" smtClean="0">
                <a:effectLst/>
              </a:rPr>
              <a:t>соединяет</a:t>
            </a:r>
            <a:r>
              <a:rPr lang="ru-RU" sz="3200" b="0" dirty="0" smtClean="0">
                <a:effectLst/>
              </a:rPr>
              <a:t> </a:t>
            </a:r>
            <a:r>
              <a:rPr lang="ru-RU" sz="2400" b="0" dirty="0" smtClean="0">
                <a:effectLst/>
              </a:rPr>
              <a:t>левый и правый берега</a:t>
            </a:r>
            <a:r>
              <a:rPr lang="ru-RU" sz="2400" dirty="0" smtClean="0">
                <a:solidFill>
                  <a:srgbClr val="00B050"/>
                </a:solidFill>
                <a:effectLst/>
              </a:rPr>
              <a:t> Невы</a:t>
            </a:r>
            <a:r>
              <a:rPr lang="ru-RU" sz="2400" b="0" dirty="0" smtClean="0">
                <a:effectLst/>
              </a:rPr>
              <a:t>, по нему проходит </a:t>
            </a:r>
            <a:r>
              <a:rPr lang="ru-RU" sz="2400" dirty="0" smtClean="0">
                <a:solidFill>
                  <a:srgbClr val="00B050"/>
                </a:solidFill>
                <a:effectLst/>
              </a:rPr>
              <a:t>КАД. </a:t>
            </a:r>
            <a:r>
              <a:rPr lang="ru-RU" sz="2400" b="0" dirty="0" smtClean="0">
                <a:solidFill>
                  <a:schemeClr val="tx1"/>
                </a:solidFill>
                <a:effectLst/>
              </a:rPr>
              <a:t>Длина моста составляет 2 км 824 м., ширина: 30 метров. Строился с 2004 по 2007 год. Это действующий , не разводной автомобильный мост</a:t>
            </a:r>
            <a:endParaRPr lang="ru-RU" sz="2400" b="0" dirty="0">
              <a:solidFill>
                <a:schemeClr val="tx1"/>
              </a:solidFill>
              <a:effectLst/>
            </a:endParaRPr>
          </a:p>
        </p:txBody>
      </p:sp>
      <p:pic>
        <p:nvPicPr>
          <p:cNvPr id="2050" name="Picture 2" descr="D:\ЛЮДА\Документы Людмилы\ДС\вантовый мост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29208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7051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11552" y="5085184"/>
            <a:ext cx="4032448" cy="165618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Володарский мост  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0" y="4149080"/>
            <a:ext cx="8964488" cy="27089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/>
              <a:t> Соединил  Народную и Ивановскую улицы. Свое название он получил  в честь деятеля революции  В. Володарского, убитого в 1918 году. В 1925 году на берегу Невы у Ивановской улицы ему был установлен памятник.</a:t>
            </a:r>
          </a:p>
          <a:p>
            <a:pPr>
              <a:buNone/>
            </a:pPr>
            <a:r>
              <a:rPr lang="ru-RU" sz="1600" dirty="0" smtClean="0"/>
              <a:t>Строительство моста началось в  1932 году, мост стал первым, построенным в Ленинграде в советское время, и </a:t>
            </a:r>
          </a:p>
          <a:p>
            <a:pPr>
              <a:buNone/>
            </a:pPr>
            <a:r>
              <a:rPr lang="ru-RU" sz="1600" dirty="0" smtClean="0"/>
              <a:t>первым железобетонным мостом через Неву. </a:t>
            </a:r>
          </a:p>
          <a:p>
            <a:pPr>
              <a:buNone/>
            </a:pPr>
            <a:r>
              <a:rPr lang="ru-RU" sz="1600" dirty="0" smtClean="0"/>
              <a:t>Новая переправа создавалась по проекту </a:t>
            </a:r>
          </a:p>
          <a:p>
            <a:pPr>
              <a:buNone/>
            </a:pPr>
            <a:r>
              <a:rPr lang="ru-RU" sz="1600" dirty="0" smtClean="0"/>
              <a:t>инженера Г.П. Передерия и архитекторов  </a:t>
            </a:r>
          </a:p>
          <a:p>
            <a:pPr>
              <a:buNone/>
            </a:pPr>
            <a:r>
              <a:rPr lang="ru-RU" sz="1600" dirty="0" smtClean="0"/>
              <a:t>А.С. Никольского и К.М. Дмитриева.</a:t>
            </a:r>
          </a:p>
          <a:p>
            <a:endParaRPr lang="ru-RU" sz="1600" dirty="0"/>
          </a:p>
        </p:txBody>
      </p:sp>
      <p:pic>
        <p:nvPicPr>
          <p:cNvPr id="5" name="Содержимое 4" descr="мосты санкт-петербурга"/>
          <p:cNvPicPr>
            <a:picLocks noGrp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8" t="6838" r="10071" b="12087"/>
          <a:stretch/>
        </p:blipFill>
        <p:spPr bwMode="auto">
          <a:xfrm>
            <a:off x="467544" y="0"/>
            <a:ext cx="8280920" cy="40770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157192"/>
            <a:ext cx="7776864" cy="1700808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Финляндский железнодорожный мост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5076056" y="116632"/>
            <a:ext cx="4248472" cy="475252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 </a:t>
            </a:r>
            <a:r>
              <a:rPr lang="ru-RU" dirty="0"/>
              <a:t>Н</a:t>
            </a:r>
            <a:r>
              <a:rPr lang="ru-RU" dirty="0" smtClean="0"/>
              <a:t>аходится  на </a:t>
            </a:r>
            <a:r>
              <a:rPr lang="ru-RU" b="1" dirty="0" smtClean="0">
                <a:solidFill>
                  <a:srgbClr val="FF0000"/>
                </a:solidFill>
              </a:rPr>
              <a:t>Финляндской</a:t>
            </a:r>
            <a:r>
              <a:rPr lang="ru-RU" dirty="0" smtClean="0"/>
              <a:t> соединительной железнодорожной ветке. Мост, построенный в основном на средства Великого Княжества Финляндского, имел стратегическое значение, соединив Финляндскую железную дорогу с другими железными дорогами страны. Строительство  моста осуществлялось  в </a:t>
            </a:r>
            <a:r>
              <a:rPr lang="ru-RU" b="1" dirty="0" smtClean="0">
                <a:solidFill>
                  <a:srgbClr val="FF0000"/>
                </a:solidFill>
              </a:rPr>
              <a:t>1910—1912</a:t>
            </a:r>
            <a:r>
              <a:rPr lang="ru-RU" dirty="0" smtClean="0"/>
              <a:t> годах </a:t>
            </a:r>
            <a:r>
              <a:rPr lang="ru-RU" dirty="0" smtClean="0"/>
              <a:t>по проекту инженеров</a:t>
            </a:r>
          </a:p>
          <a:p>
            <a:pPr>
              <a:buNone/>
            </a:pPr>
            <a:r>
              <a:rPr lang="ru-RU" dirty="0" smtClean="0"/>
              <a:t>  </a:t>
            </a:r>
            <a:r>
              <a:rPr lang="ru-RU" b="1" dirty="0" smtClean="0">
                <a:solidFill>
                  <a:srgbClr val="FF0000"/>
                </a:solidFill>
              </a:rPr>
              <a:t>Н. А. </a:t>
            </a:r>
            <a:r>
              <a:rPr lang="ru-RU" b="1" dirty="0" err="1" smtClean="0">
                <a:solidFill>
                  <a:srgbClr val="FF0000"/>
                </a:solidFill>
              </a:rPr>
              <a:t>Белелюбского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smtClean="0">
                <a:solidFill>
                  <a:srgbClr val="FF0000"/>
                </a:solidFill>
              </a:rPr>
              <a:t>Г</a:t>
            </a:r>
            <a:r>
              <a:rPr lang="ru-RU" b="1" dirty="0" smtClean="0">
                <a:solidFill>
                  <a:srgbClr val="FF0000"/>
                </a:solidFill>
              </a:rPr>
              <a:t>. Г. Кривошеина, И. Г. </a:t>
            </a:r>
            <a:r>
              <a:rPr lang="ru-RU" b="1" dirty="0" smtClean="0">
                <a:solidFill>
                  <a:srgbClr val="FF0000"/>
                </a:solidFill>
              </a:rPr>
              <a:t>Александрова</a:t>
            </a:r>
          </a:p>
          <a:p>
            <a:pPr>
              <a:buNone/>
            </a:pPr>
            <a:r>
              <a:rPr lang="ru-RU" dirty="0" smtClean="0"/>
              <a:t> и</a:t>
            </a:r>
            <a:r>
              <a:rPr lang="ru-RU" dirty="0" smtClean="0"/>
              <a:t>  </a:t>
            </a:r>
            <a:r>
              <a:rPr lang="ru-RU" dirty="0" smtClean="0"/>
              <a:t>архитектора </a:t>
            </a:r>
            <a:r>
              <a:rPr lang="ru-RU" b="1" dirty="0" smtClean="0">
                <a:solidFill>
                  <a:srgbClr val="FF0000"/>
                </a:solidFill>
              </a:rPr>
              <a:t>В.П</a:t>
            </a:r>
            <a:r>
              <a:rPr lang="ru-RU" b="1" dirty="0" smtClean="0">
                <a:solidFill>
                  <a:srgbClr val="FF0000"/>
                </a:solidFill>
              </a:rPr>
              <a:t>. </a:t>
            </a:r>
            <a:r>
              <a:rPr lang="ru-RU" b="1" dirty="0" err="1" smtClean="0">
                <a:solidFill>
                  <a:srgbClr val="FF0000"/>
                </a:solidFill>
              </a:rPr>
              <a:t>Апышкова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мосты санкт-петербурга"/>
          <p:cNvPicPr>
            <a:picLocks noGrp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4" t="8783" r="11018" b="13749"/>
          <a:stretch/>
        </p:blipFill>
        <p:spPr bwMode="auto">
          <a:xfrm>
            <a:off x="103031" y="90152"/>
            <a:ext cx="5125792" cy="5112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496944" cy="83671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B050"/>
                </a:solidFill>
              </a:rPr>
              <a:t>Мост </a:t>
            </a:r>
            <a:r>
              <a:rPr lang="ru-RU" dirty="0" err="1" smtClean="0">
                <a:solidFill>
                  <a:srgbClr val="00B050"/>
                </a:solidFill>
              </a:rPr>
              <a:t>АлександраНевского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5076056" y="836712"/>
            <a:ext cx="4067944" cy="590465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Связывает </a:t>
            </a:r>
            <a:r>
              <a:rPr lang="ru-RU" dirty="0" smtClean="0">
                <a:solidFill>
                  <a:srgbClr val="FF0000"/>
                </a:solidFill>
              </a:rPr>
              <a:t>Невский</a:t>
            </a:r>
            <a:r>
              <a:rPr lang="ru-RU" dirty="0" smtClean="0"/>
              <a:t> проспект с </a:t>
            </a:r>
            <a:r>
              <a:rPr lang="ru-RU" dirty="0" err="1" smtClean="0">
                <a:solidFill>
                  <a:srgbClr val="FF0000"/>
                </a:solidFill>
              </a:rPr>
              <a:t>Заневским</a:t>
            </a:r>
            <a:r>
              <a:rPr lang="ru-RU" dirty="0" smtClean="0"/>
              <a:t> ,который находится на </a:t>
            </a:r>
            <a:r>
              <a:rPr lang="ru-RU" dirty="0" smtClean="0">
                <a:solidFill>
                  <a:srgbClr val="FF0000"/>
                </a:solidFill>
              </a:rPr>
              <a:t>Малой </a:t>
            </a:r>
            <a:r>
              <a:rPr lang="ru-RU" dirty="0" err="1" smtClean="0">
                <a:solidFill>
                  <a:srgbClr val="FF0000"/>
                </a:solidFill>
              </a:rPr>
              <a:t>Охте</a:t>
            </a:r>
            <a:r>
              <a:rPr lang="ru-RU" dirty="0" smtClean="0"/>
              <a:t>. Близость </a:t>
            </a:r>
            <a:r>
              <a:rPr lang="ru-RU" dirty="0" smtClean="0">
                <a:solidFill>
                  <a:srgbClr val="FF0000"/>
                </a:solidFill>
              </a:rPr>
              <a:t>Александро-Невской Лавры </a:t>
            </a:r>
            <a:r>
              <a:rPr lang="ru-RU" dirty="0" smtClean="0"/>
              <a:t>предопределила название этой невской переправы.</a:t>
            </a:r>
          </a:p>
          <a:p>
            <a:pPr>
              <a:buNone/>
            </a:pPr>
            <a:r>
              <a:rPr lang="ru-RU" dirty="0" smtClean="0"/>
              <a:t>  Этот мост оставался до </a:t>
            </a:r>
            <a:r>
              <a:rPr lang="ru-RU" dirty="0" smtClean="0">
                <a:solidFill>
                  <a:srgbClr val="FF0000"/>
                </a:solidFill>
              </a:rPr>
              <a:t>2004 </a:t>
            </a:r>
            <a:r>
              <a:rPr lang="ru-RU" dirty="0" smtClean="0"/>
              <a:t>года самым длинным в городе- его длина без береговых устоев </a:t>
            </a:r>
            <a:r>
              <a:rPr lang="ru-RU" dirty="0" smtClean="0">
                <a:solidFill>
                  <a:srgbClr val="FF0000"/>
                </a:solidFill>
              </a:rPr>
              <a:t>629 </a:t>
            </a:r>
            <a:r>
              <a:rPr lang="ru-RU" dirty="0" smtClean="0"/>
              <a:t>метров(</a:t>
            </a:r>
            <a:r>
              <a:rPr lang="ru-RU" dirty="0" smtClean="0">
                <a:solidFill>
                  <a:srgbClr val="FF0000"/>
                </a:solidFill>
              </a:rPr>
              <a:t>905.7</a:t>
            </a:r>
            <a:r>
              <a:rPr lang="ru-RU" dirty="0" smtClean="0"/>
              <a:t> метров - общая протяженность). Проект моста разрабатывала группа инженеров под  руководством </a:t>
            </a:r>
            <a:r>
              <a:rPr lang="ru-RU" dirty="0" smtClean="0">
                <a:solidFill>
                  <a:srgbClr val="FF0000"/>
                </a:solidFill>
              </a:rPr>
              <a:t>А.С.Евдонина</a:t>
            </a:r>
            <a:r>
              <a:rPr lang="ru-RU" dirty="0" smtClean="0"/>
              <a:t> и архитекторы </a:t>
            </a:r>
            <a:r>
              <a:rPr lang="ru-RU" dirty="0" smtClean="0">
                <a:solidFill>
                  <a:srgbClr val="FF0000"/>
                </a:solidFill>
              </a:rPr>
              <a:t>А.В.Жук, </a:t>
            </a:r>
            <a:r>
              <a:rPr lang="ru-RU" dirty="0" err="1" smtClean="0">
                <a:solidFill>
                  <a:srgbClr val="FF0000"/>
                </a:solidFill>
              </a:rPr>
              <a:t>С.Г.Майофис</a:t>
            </a:r>
            <a:r>
              <a:rPr lang="ru-RU" dirty="0" smtClean="0">
                <a:solidFill>
                  <a:srgbClr val="FF0000"/>
                </a:solidFill>
              </a:rPr>
              <a:t> и Ю.И.Синица.</a:t>
            </a:r>
          </a:p>
          <a:p>
            <a:endParaRPr lang="ru-RU" dirty="0"/>
          </a:p>
        </p:txBody>
      </p:sp>
      <p:pic>
        <p:nvPicPr>
          <p:cNvPr id="5" name="Содержимое 4" descr="Мост Александра Невского"/>
          <p:cNvPicPr>
            <a:picLocks noGrp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9" t="7989" r="10374" b="14845"/>
          <a:stretch/>
        </p:blipFill>
        <p:spPr bwMode="auto">
          <a:xfrm>
            <a:off x="90152" y="759854"/>
            <a:ext cx="4842456" cy="3181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D:\ЛЮДА\Документы Людмилы\ДС\мост а н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9870"/>
            <a:ext cx="4932040" cy="282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6512511" cy="1475656"/>
          </a:xfrm>
        </p:spPr>
        <p:txBody>
          <a:bodyPr/>
          <a:lstStyle/>
          <a:p>
            <a:pPr algn="l">
              <a:buNone/>
            </a:pPr>
            <a:r>
              <a:rPr lang="ru-RU" dirty="0" smtClean="0">
                <a:solidFill>
                  <a:srgbClr val="00B050"/>
                </a:solidFill>
              </a:rPr>
              <a:t>Мост Петра Великого (</a:t>
            </a:r>
            <a:r>
              <a:rPr lang="ru-RU" dirty="0" err="1" smtClean="0">
                <a:solidFill>
                  <a:srgbClr val="00B050"/>
                </a:solidFill>
              </a:rPr>
              <a:t>Большеохтинский</a:t>
            </a:r>
            <a:r>
              <a:rPr lang="ru-RU" dirty="0" smtClean="0">
                <a:solidFill>
                  <a:srgbClr val="00B050"/>
                </a:solidFill>
              </a:rPr>
              <a:t>)-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5508104" y="1412776"/>
            <a:ext cx="3635896" cy="53285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 </a:t>
            </a:r>
            <a:r>
              <a:rPr lang="ru-RU" sz="2000" dirty="0" smtClean="0"/>
              <a:t>Соединяет район </a:t>
            </a:r>
            <a:r>
              <a:rPr lang="ru-RU" sz="2000" dirty="0" smtClean="0">
                <a:solidFill>
                  <a:srgbClr val="FF0000"/>
                </a:solidFill>
              </a:rPr>
              <a:t>Большой </a:t>
            </a:r>
            <a:r>
              <a:rPr lang="ru-RU" sz="2000" dirty="0" smtClean="0"/>
              <a:t>и </a:t>
            </a:r>
            <a:r>
              <a:rPr lang="ru-RU" sz="2000" dirty="0" smtClean="0">
                <a:solidFill>
                  <a:srgbClr val="FF0000"/>
                </a:solidFill>
              </a:rPr>
              <a:t>Малой </a:t>
            </a:r>
            <a:r>
              <a:rPr lang="ru-RU" sz="2000" dirty="0" err="1" smtClean="0">
                <a:solidFill>
                  <a:srgbClr val="FF0000"/>
                </a:solidFill>
              </a:rPr>
              <a:t>Охты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/>
              <a:t>с левым берегом </a:t>
            </a:r>
            <a:r>
              <a:rPr lang="ru-RU" sz="2000" dirty="0" smtClean="0">
                <a:solidFill>
                  <a:srgbClr val="FF0000"/>
                </a:solidFill>
              </a:rPr>
              <a:t>Невы</a:t>
            </a:r>
            <a:r>
              <a:rPr lang="ru-RU" sz="2000" dirty="0" smtClean="0"/>
              <a:t>. Его торжественная закладка  произошла в честь двухсотлетия Полтавской битвы 26 июня 1909 года. Поэтому мост назвали в честь триумфатора этой битвы - императора </a:t>
            </a:r>
            <a:r>
              <a:rPr lang="ru-RU" sz="2000" dirty="0" smtClean="0">
                <a:solidFill>
                  <a:srgbClr val="FF0000"/>
                </a:solidFill>
              </a:rPr>
              <a:t>Петра Великого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 smtClean="0"/>
              <a:t>Архитекторы— профессор Николаевской инженерной академии Г.Г. Кривошеин и военный инженер В.П. </a:t>
            </a:r>
            <a:r>
              <a:rPr lang="ru-RU" sz="2000" dirty="0" err="1" smtClean="0"/>
              <a:t>Апышков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5" name="Содержимое 4" descr="Мост Петра Великого (Большеохтинский)"/>
          <p:cNvPicPr>
            <a:picLocks noGrp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4" t="6773" r="9941" b="13381"/>
          <a:stretch/>
        </p:blipFill>
        <p:spPr bwMode="auto">
          <a:xfrm>
            <a:off x="0" y="1484784"/>
            <a:ext cx="5580112" cy="53732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116632"/>
            <a:ext cx="4824536" cy="1080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Литейный мост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Литейный мост "/>
          <p:cNvPicPr>
            <a:picLocks noGrp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8" t="6893" r="10069" b="13600"/>
          <a:stretch/>
        </p:blipFill>
        <p:spPr bwMode="auto">
          <a:xfrm>
            <a:off x="179512" y="3057027"/>
            <a:ext cx="8856984" cy="3789040"/>
          </a:xfrm>
          <a:prstGeom prst="rect">
            <a:avLst/>
          </a:prstGeom>
          <a:noFill/>
          <a:ln>
            <a:noFill/>
          </a:ln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-1251521"/>
            <a:ext cx="9144000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1875-1879) стал второй по счету постоянной переправой через Неву . Он переброшен через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Неву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в том месте ,где она имеет наибольшую глубину 24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м.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Свое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название мост получил благодаря Литейному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двору, это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старейшее предприятие основанное еще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Петром I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На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Литейном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дворе велось литье пушек для успешного ведения Северной войны.</a:t>
            </a:r>
            <a:r>
              <a:rPr lang="ru-RU" dirty="0" smtClean="0"/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</a:rPr>
              <a:t>Литейный </a:t>
            </a:r>
            <a:r>
              <a:rPr lang="ru-RU" sz="2000" b="1" dirty="0" smtClean="0">
                <a:solidFill>
                  <a:srgbClr val="FF0000"/>
                </a:solidFill>
              </a:rPr>
              <a:t>мост </a:t>
            </a:r>
            <a:r>
              <a:rPr lang="ru-RU" dirty="0" smtClean="0"/>
              <a:t>создавался по проекту инженеров А.Е.Струве и </a:t>
            </a:r>
            <a:r>
              <a:rPr lang="ru-RU" dirty="0" err="1" smtClean="0">
                <a:solidFill>
                  <a:srgbClr val="FF0000"/>
                </a:solidFill>
              </a:rPr>
              <a:t>А.А.Вейса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  <a:r>
              <a:rPr lang="ru-RU" dirty="0" smtClean="0"/>
              <a:t>Перила моста изготовлены по проекту архитектора </a:t>
            </a:r>
            <a:r>
              <a:rPr lang="ru-RU" dirty="0" err="1" smtClean="0">
                <a:solidFill>
                  <a:srgbClr val="FF0000"/>
                </a:solidFill>
              </a:rPr>
              <a:t>К.К.Рахау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  <a:r>
              <a:rPr lang="ru-RU" dirty="0" smtClean="0"/>
              <a:t>Чугунные стойки и чугунные литые секции-пример высокохудожественного литья.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362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274" y="4365104"/>
            <a:ext cx="9066726" cy="2376264"/>
          </a:xfrm>
        </p:spPr>
        <p:txBody>
          <a:bodyPr/>
          <a:lstStyle/>
          <a:p>
            <a:pPr marL="0" indent="0" algn="l">
              <a:buNone/>
            </a:pPr>
            <a:r>
              <a:rPr lang="ru-RU" sz="4000" dirty="0" err="1">
                <a:solidFill>
                  <a:srgbClr val="FF0000"/>
                </a:solidFill>
                <a:effectLst/>
              </a:rPr>
              <a:t>Тро́ицкий</a:t>
            </a:r>
            <a:r>
              <a:rPr lang="ru-RU" sz="4000" dirty="0">
                <a:solidFill>
                  <a:srgbClr val="FF0000"/>
                </a:solidFill>
                <a:effectLst/>
              </a:rPr>
              <a:t> мост</a:t>
            </a:r>
            <a:r>
              <a:rPr lang="ru-RU" sz="1800" b="0" dirty="0">
                <a:effectLst/>
              </a:rPr>
              <a:t> </a:t>
            </a:r>
            <a:r>
              <a:rPr lang="ru-RU" sz="1800" b="0" dirty="0" smtClean="0">
                <a:effectLst/>
              </a:rPr>
              <a:t>(1934 </a:t>
            </a:r>
            <a:r>
              <a:rPr lang="ru-RU" sz="1800" b="0" dirty="0">
                <a:effectLst/>
              </a:rPr>
              <a:t>по 1991 г. — </a:t>
            </a:r>
            <a:r>
              <a:rPr lang="ru-RU" sz="1800" b="0" i="1" dirty="0">
                <a:effectLst/>
              </a:rPr>
              <a:t>Кировский мост</a:t>
            </a:r>
            <a:r>
              <a:rPr lang="ru-RU" sz="1800" b="0" dirty="0">
                <a:effectLst/>
              </a:rPr>
              <a:t>) — мост </a:t>
            </a:r>
            <a:r>
              <a:rPr lang="ru-RU" sz="1800" b="0" dirty="0" smtClean="0">
                <a:effectLst/>
              </a:rPr>
              <a:t>в </a:t>
            </a:r>
            <a:r>
              <a:rPr lang="ru-RU" sz="1800" dirty="0" smtClean="0">
                <a:effectLst/>
                <a:hlinkClick r:id="rId2" tooltip="Санкт-Петербург"/>
              </a:rPr>
              <a:t>Санкт-Петербурге</a:t>
            </a:r>
            <a:r>
              <a:rPr lang="ru-RU" sz="1800" dirty="0">
                <a:effectLst/>
              </a:rPr>
              <a:t>, </a:t>
            </a:r>
            <a:r>
              <a:rPr lang="ru-RU" sz="1800" b="0" dirty="0">
                <a:effectLst/>
              </a:rPr>
              <a:t>один из </a:t>
            </a:r>
            <a:r>
              <a:rPr lang="ru-RU" sz="1800" b="0" dirty="0" smtClean="0">
                <a:effectLst/>
              </a:rPr>
              <a:t>красивейших</a:t>
            </a:r>
            <a:r>
              <a:rPr lang="ru-RU" sz="1800" b="0" baseline="30000" dirty="0">
                <a:effectLst/>
              </a:rPr>
              <a:t> </a:t>
            </a:r>
            <a:r>
              <a:rPr lang="ru-RU" sz="1800" b="0" dirty="0" smtClean="0">
                <a:effectLst/>
              </a:rPr>
              <a:t>петербургских </a:t>
            </a:r>
            <a:r>
              <a:rPr lang="ru-RU" sz="1800" b="0" dirty="0">
                <a:effectLst/>
              </a:rPr>
              <a:t>мостов через </a:t>
            </a:r>
            <a:r>
              <a:rPr lang="ru-RU" sz="1800" dirty="0">
                <a:effectLst/>
                <a:hlinkClick r:id="rId3" tooltip="Нева"/>
              </a:rPr>
              <a:t>Неву</a:t>
            </a:r>
            <a:r>
              <a:rPr lang="ru-RU" sz="1800" dirty="0">
                <a:effectLst/>
              </a:rPr>
              <a:t>. </a:t>
            </a:r>
            <a:r>
              <a:rPr lang="ru-RU" sz="1800" b="0" dirty="0">
                <a:effectLst/>
              </a:rPr>
              <a:t>Мост </a:t>
            </a:r>
            <a:r>
              <a:rPr lang="ru-RU" sz="1800" b="0" dirty="0" smtClean="0">
                <a:effectLst/>
              </a:rPr>
              <a:t>соединяет </a:t>
            </a:r>
            <a:r>
              <a:rPr lang="ru-RU" sz="1800" b="0" dirty="0" smtClean="0">
                <a:effectLst/>
                <a:hlinkClick r:id="rId4" tooltip="Суворовская площадь (Санкт-Петербург)"/>
              </a:rPr>
              <a:t>Суворовскую </a:t>
            </a:r>
            <a:r>
              <a:rPr lang="ru-RU" sz="1800" b="0" dirty="0">
                <a:effectLst/>
                <a:hlinkClick r:id="rId4" tooltip="Суворовская площадь (Санкт-Петербург)"/>
              </a:rPr>
              <a:t>площадь</a:t>
            </a:r>
            <a:r>
              <a:rPr lang="ru-RU" sz="1800" b="0" dirty="0">
                <a:effectLst/>
              </a:rPr>
              <a:t> перед </a:t>
            </a:r>
            <a:r>
              <a:rPr lang="ru-RU" sz="1800" b="0" dirty="0">
                <a:effectLst/>
                <a:hlinkClick r:id="rId5" tooltip="Марсово поле (Санкт-Петербург)"/>
              </a:rPr>
              <a:t>Марсовым полем</a:t>
            </a:r>
            <a:r>
              <a:rPr lang="ru-RU" sz="1800" b="0" dirty="0">
                <a:effectLst/>
              </a:rPr>
              <a:t> и </a:t>
            </a:r>
            <a:r>
              <a:rPr lang="ru-RU" sz="1800" b="0" dirty="0">
                <a:effectLst/>
                <a:hlinkClick r:id="rId6" tooltip="Троицкая площадь (Петроградская сторона)"/>
              </a:rPr>
              <a:t>Троицкую площадь</a:t>
            </a:r>
            <a:r>
              <a:rPr lang="ru-RU" sz="1800" b="0" dirty="0">
                <a:effectLst/>
              </a:rPr>
              <a:t> (</a:t>
            </a:r>
            <a:r>
              <a:rPr lang="ru-RU" sz="1800" b="0" dirty="0">
                <a:effectLst/>
                <a:hlinkClick r:id="rId7" tooltip="Петроградская сторона"/>
              </a:rPr>
              <a:t>Петроградская сторона</a:t>
            </a:r>
            <a:r>
              <a:rPr lang="ru-RU" sz="1800" b="0" dirty="0">
                <a:effectLst/>
              </a:rPr>
              <a:t>). За мостом начинается </a:t>
            </a:r>
            <a:r>
              <a:rPr lang="ru-RU" sz="1800" dirty="0">
                <a:effectLst/>
                <a:hlinkClick r:id="rId8" tooltip="Каменноостровский проспект"/>
              </a:rPr>
              <a:t>Каменноостровский</a:t>
            </a:r>
            <a:r>
              <a:rPr lang="ru-RU" sz="1800" b="0" dirty="0">
                <a:effectLst/>
                <a:hlinkClick r:id="rId8" tooltip="Каменноостровский проспект"/>
              </a:rPr>
              <a:t> </a:t>
            </a:r>
            <a:r>
              <a:rPr lang="ru-RU" sz="1800" dirty="0" smtClean="0">
                <a:effectLst/>
                <a:hlinkClick r:id="rId8" tooltip="Каменноостровский проспект"/>
              </a:rPr>
              <a:t>проспект</a:t>
            </a:r>
            <a:r>
              <a:rPr lang="ru-RU" sz="1800" b="0" dirty="0" smtClean="0">
                <a:effectLst/>
              </a:rPr>
              <a:t>. Третий </a:t>
            </a:r>
            <a:r>
              <a:rPr lang="ru-RU" sz="1800" b="0" dirty="0">
                <a:effectLst/>
              </a:rPr>
              <a:t>постоянный </a:t>
            </a:r>
            <a:r>
              <a:rPr lang="ru-RU" sz="1800" b="0" dirty="0" smtClean="0">
                <a:effectLst/>
              </a:rPr>
              <a:t>мост </a:t>
            </a:r>
            <a:r>
              <a:rPr lang="ru-RU" sz="1800" b="0" dirty="0">
                <a:effectLst/>
              </a:rPr>
              <a:t>через </a:t>
            </a:r>
            <a:r>
              <a:rPr lang="ru-RU" sz="1800" b="0" dirty="0">
                <a:effectLst/>
                <a:hlinkClick r:id="rId3" tooltip="Нева"/>
              </a:rPr>
              <a:t>Неву</a:t>
            </a:r>
            <a:r>
              <a:rPr lang="ru-RU" sz="1800" b="0" dirty="0">
                <a:effectLst/>
              </a:rPr>
              <a:t> </a:t>
            </a:r>
            <a:r>
              <a:rPr lang="ru-RU" sz="1800" b="0" dirty="0" smtClean="0">
                <a:effectLst/>
              </a:rPr>
              <a:t>(после </a:t>
            </a:r>
            <a:r>
              <a:rPr lang="ru-RU" sz="1800" b="0" dirty="0" smtClean="0">
                <a:solidFill>
                  <a:srgbClr val="00B0F0"/>
                </a:solidFill>
                <a:effectLst/>
              </a:rPr>
              <a:t>Благовещенского </a:t>
            </a:r>
            <a:r>
              <a:rPr lang="ru-RU" sz="1800" b="0" dirty="0" smtClean="0">
                <a:effectLst/>
              </a:rPr>
              <a:t>и</a:t>
            </a:r>
            <a:br>
              <a:rPr lang="ru-RU" sz="1800" b="0" dirty="0" smtClean="0">
                <a:effectLst/>
              </a:rPr>
            </a:br>
            <a:r>
              <a:rPr lang="ru-RU" sz="1800" dirty="0" smtClean="0">
                <a:effectLst/>
                <a:hlinkClick r:id="rId9" tooltip="Литейный мост"/>
              </a:rPr>
              <a:t>Литейного</a:t>
            </a:r>
            <a:r>
              <a:rPr lang="ru-RU" sz="1800" b="0" dirty="0">
                <a:effectLst/>
              </a:rPr>
              <a:t>). До возведения в </a:t>
            </a:r>
            <a:r>
              <a:rPr lang="ru-RU" sz="1800" dirty="0">
                <a:effectLst/>
                <a:hlinkClick r:id="rId10" tooltip="1965 год"/>
              </a:rPr>
              <a:t>1965 </a:t>
            </a:r>
            <a:r>
              <a:rPr lang="ru-RU" sz="1800" dirty="0" err="1">
                <a:effectLst/>
                <a:hlinkClick r:id="rId10" tooltip="1965 год"/>
              </a:rPr>
              <a:t>г.</a:t>
            </a:r>
            <a:r>
              <a:rPr lang="ru-RU" sz="1800" dirty="0" err="1">
                <a:effectLst/>
                <a:hlinkClick r:id="rId11" tooltip="Мост Александра Невского (Санкт-Петербург)"/>
              </a:rPr>
              <a:t>моста</a:t>
            </a:r>
            <a:r>
              <a:rPr lang="ru-RU" sz="1800" dirty="0">
                <a:effectLst/>
                <a:hlinkClick r:id="rId11" tooltip="Мост Александра Невского (Санкт-Петербург)"/>
              </a:rPr>
              <a:t> Александра Невского</a:t>
            </a:r>
            <a:r>
              <a:rPr lang="ru-RU" sz="1800" b="0" dirty="0">
                <a:effectLst/>
              </a:rPr>
              <a:t> он оставался самым длинным в городе (</a:t>
            </a:r>
            <a:r>
              <a:rPr lang="ru-RU" sz="1800" b="0" dirty="0">
                <a:solidFill>
                  <a:srgbClr val="FF0000"/>
                </a:solidFill>
                <a:effectLst/>
              </a:rPr>
              <a:t>582</a:t>
            </a:r>
            <a:r>
              <a:rPr lang="ru-RU" sz="1800" b="0" dirty="0">
                <a:effectLst/>
              </a:rPr>
              <a:t> м). </a:t>
            </a:r>
            <a:br>
              <a:rPr lang="ru-RU" sz="1800" b="0" dirty="0">
                <a:effectLst/>
              </a:rPr>
            </a:br>
            <a:endParaRPr lang="ru-RU" sz="1800" dirty="0"/>
          </a:p>
        </p:txBody>
      </p:sp>
      <p:pic>
        <p:nvPicPr>
          <p:cNvPr id="3074" name="Picture 2" descr="D:\ЛЮДА\Документы Людмилы\ДС\троицкий мост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4"/>
            <a:ext cx="4392488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ЛЮДА\Документы Людмилы\ДС\троицк м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9052"/>
            <a:ext cx="4499992" cy="4480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239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0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303</TotalTime>
  <Words>346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Невские мосты Подготовила воспитатель ГБДОУ № 67                                                                                                           Л.В. Колобаева</vt:lpstr>
      <vt:lpstr>Ладожский мост</vt:lpstr>
      <vt:lpstr>Большой Обуховский мост (Вантовый мост) соединяет левый и правый берега Невы, по нему проходит КАД. Длина моста составляет 2 км 824 м., ширина: 30 метров. Строился с 2004 по 2007 год. Это действующий , не разводной автомобильный мост</vt:lpstr>
      <vt:lpstr>Володарский мост  </vt:lpstr>
      <vt:lpstr>Финляндский железнодорожный мост </vt:lpstr>
      <vt:lpstr>Мост АлександраНевского </vt:lpstr>
      <vt:lpstr>Мост Петра Великого (Большеохтинский)-</vt:lpstr>
      <vt:lpstr>Литейный мост </vt:lpstr>
      <vt:lpstr>Тро́ицкий мост (1934 по 1991 г. — Кировский мост) — мост в Санкт-Петербурге, один из красивейших петербургских мостов через Неву. Мост соединяет Суворовскую площадь перед Марсовым полем и Троицкую площадь (Петроградская сторона). За мостом начинается Каменноостровский проспект. Третий постоянный мост через Неву (после Благовещенского и Литейного). До возведения в 1965 г.моста Александра Невского он оставался самым длинным в городе (582 м).  </vt:lpstr>
      <vt:lpstr>Дворцовый мост  </vt:lpstr>
      <vt:lpstr>Благовещенский    мост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Невские мосты</dc:title>
  <dc:creator>Людмила</dc:creator>
  <cp:lastModifiedBy>Людмила Колобаева</cp:lastModifiedBy>
  <cp:revision>27</cp:revision>
  <dcterms:created xsi:type="dcterms:W3CDTF">2011-09-11T10:40:41Z</dcterms:created>
  <dcterms:modified xsi:type="dcterms:W3CDTF">2014-09-09T16:22:37Z</dcterms:modified>
</cp:coreProperties>
</file>