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27F1-F69C-4112-8437-6257A065D741}" type="datetimeFigureOut">
              <a:rPr lang="ru-RU" smtClean="0"/>
              <a:pPr/>
              <a:t>29.03.2014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7111-7026-436F-BE7A-F061B6AEF4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27F1-F69C-4112-8437-6257A065D741}" type="datetimeFigureOut">
              <a:rPr lang="ru-RU" smtClean="0"/>
              <a:pPr/>
              <a:t>29.03.2014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7111-7026-436F-BE7A-F061B6AEF4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27F1-F69C-4112-8437-6257A065D741}" type="datetimeFigureOut">
              <a:rPr lang="ru-RU" smtClean="0"/>
              <a:pPr/>
              <a:t>29.03.2014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7111-7026-436F-BE7A-F061B6AEF4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27F1-F69C-4112-8437-6257A065D741}" type="datetimeFigureOut">
              <a:rPr lang="ru-RU" smtClean="0"/>
              <a:pPr/>
              <a:t>29.03.2014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7111-7026-436F-BE7A-F061B6AEF4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27F1-F69C-4112-8437-6257A065D741}" type="datetimeFigureOut">
              <a:rPr lang="ru-RU" smtClean="0"/>
              <a:pPr/>
              <a:t>29.03.2014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7111-7026-436F-BE7A-F061B6AEF4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27F1-F69C-4112-8437-6257A065D741}" type="datetimeFigureOut">
              <a:rPr lang="ru-RU" smtClean="0"/>
              <a:pPr/>
              <a:t>29.03.2014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7111-7026-436F-BE7A-F061B6AEF4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27F1-F69C-4112-8437-6257A065D741}" type="datetimeFigureOut">
              <a:rPr lang="ru-RU" smtClean="0"/>
              <a:pPr/>
              <a:t>29.03.2014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7111-7026-436F-BE7A-F061B6AEF4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27F1-F69C-4112-8437-6257A065D741}" type="datetimeFigureOut">
              <a:rPr lang="ru-RU" smtClean="0"/>
              <a:pPr/>
              <a:t>29.03.2014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7111-7026-436F-BE7A-F061B6AEF4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27F1-F69C-4112-8437-6257A065D741}" type="datetimeFigureOut">
              <a:rPr lang="ru-RU" smtClean="0"/>
              <a:pPr/>
              <a:t>29.03.2014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7111-7026-436F-BE7A-F061B6AEF4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27F1-F69C-4112-8437-6257A065D741}" type="datetimeFigureOut">
              <a:rPr lang="ru-RU" smtClean="0"/>
              <a:pPr/>
              <a:t>29.03.2014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7111-7026-436F-BE7A-F061B6AEF4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27F1-F69C-4112-8437-6257A065D741}" type="datetimeFigureOut">
              <a:rPr lang="ru-RU" smtClean="0"/>
              <a:pPr/>
              <a:t>29.03.2014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7111-7026-436F-BE7A-F061B6AEF4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027F1-F69C-4112-8437-6257A065D741}" type="datetimeFigureOut">
              <a:rPr lang="ru-RU" smtClean="0"/>
              <a:pPr/>
              <a:t>29.03.2014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47111-7026-436F-BE7A-F061B6AEF4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3.png"/><Relationship Id="rId5" Type="http://schemas.microsoft.com/office/2007/relationships/media" Target="../media/media1.mp3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00174"/>
            <a:ext cx="9144000" cy="371477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ru-RU" sz="28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0"/>
            <a:ext cx="8643966" cy="14287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Государственное бюджетное дошкольное образовательное учреждение детский сад № 28 Невского района Санкт-Петербурга</a:t>
            </a:r>
            <a:endParaRPr lang="ru-RU" sz="24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286388"/>
            <a:ext cx="9144000" cy="15716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</a:rPr>
              <a:t>   «РУКИ РЕБЕНКА-ЭТО ЕГО ГЛАЗА»</a:t>
            </a:r>
            <a:endParaRPr lang="ru-RU" sz="4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500034" cy="685800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14480" y="1643050"/>
            <a:ext cx="7072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РАЗВИТИЕ МЕЛКОЙ МОТОРИКИ КИСТЕЙ РУК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7620" y="4572008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Выполнила: воспитатель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средней группы «Искорки»  М.В.Дмитриева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2665340_p1_12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015299">
            <a:off x="603017" y="3000709"/>
            <a:ext cx="2735310" cy="2068494"/>
          </a:xfrm>
          <a:prstGeom prst="rect">
            <a:avLst/>
          </a:prstGeom>
        </p:spPr>
      </p:pic>
      <p:pic>
        <p:nvPicPr>
          <p:cNvPr id="11" name="Рисунок 10" descr="2665340_p1_12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73645">
            <a:off x="6971495" y="3030305"/>
            <a:ext cx="2240317" cy="18685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7422" y="3214686"/>
            <a:ext cx="54292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«10 волшебных        пальчиков»</a:t>
            </a:r>
          </a:p>
          <a:p>
            <a:pPr algn="ctr"/>
            <a:endParaRPr lang="ru-RU" sz="3600" b="1" dirty="0" smtClean="0">
              <a:solidFill>
                <a:srgbClr val="FFFF00"/>
              </a:solidFill>
            </a:endParaRPr>
          </a:p>
          <a:p>
            <a:pPr algn="ctr"/>
            <a:endParaRPr lang="ru-RU" sz="3600" b="1" dirty="0" smtClean="0">
              <a:solidFill>
                <a:srgbClr val="FFFF00"/>
              </a:solidFill>
            </a:endParaRPr>
          </a:p>
          <a:p>
            <a:pPr algn="ctr"/>
            <a:endParaRPr lang="ru-RU" sz="3600" b="1" dirty="0" smtClean="0">
              <a:solidFill>
                <a:srgbClr val="FFFF00"/>
              </a:solidFill>
            </a:endParaRPr>
          </a:p>
          <a:p>
            <a:pPr algn="ctr"/>
            <a:endParaRPr lang="ru-RU" sz="3600" b="1" dirty="0" smtClean="0">
              <a:solidFill>
                <a:srgbClr val="FFFF00"/>
              </a:solidFill>
            </a:endParaRPr>
          </a:p>
          <a:p>
            <a:pPr algn="ctr"/>
            <a:endParaRPr lang="ru-RU" sz="3600" b="1" dirty="0" smtClean="0">
              <a:solidFill>
                <a:srgbClr val="FFFF00"/>
              </a:solidFill>
            </a:endParaRPr>
          </a:p>
          <a:p>
            <a:pPr algn="ctr"/>
            <a:endParaRPr lang="ru-RU" sz="3600" b="1" dirty="0" smtClean="0">
              <a:solidFill>
                <a:srgbClr val="FFFF00"/>
              </a:solidFill>
            </a:endParaRPr>
          </a:p>
          <a:p>
            <a:pPr algn="ctr"/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2" name="Классическая музыка - Скрипка и фортепиано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10000">
        <p:circle/>
      </p:transition>
    </mc:Choice>
    <mc:Fallback>
      <p:transition spd="slow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numSld="16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build="allAtOnce" animBg="1"/>
      <p:bldP spid="6" grpId="0" build="allAtOnce" animBg="1"/>
      <p:bldP spid="7" grpId="0" animBg="1"/>
      <p:bldP spid="8" grpId="0"/>
      <p:bldP spid="9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736"/>
            <a:ext cx="9144000" cy="371477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Пальчики-волшебники</a:t>
            </a:r>
            <a:endParaRPr lang="ru-RU" sz="48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286388"/>
            <a:ext cx="9144000" cy="157161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Интересно,что: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Играя с крупами</a:t>
            </a:r>
            <a:r>
              <a:rPr lang="ru-RU" sz="1600" dirty="0" smtClean="0">
                <a:solidFill>
                  <a:srgbClr val="002060"/>
                </a:solidFill>
              </a:rPr>
              <a:t>,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мы делаем пальчики ребенка более чувствительными и ловкими.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 Ведь взять в руки крупинку – очень сложно для ребенка.  Кстати, эти упражнения полезны и людям более старшего возраста, потерявшим чувствительность пальцев, нашим бабушкам и дедушкам.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20140313_1609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1571612"/>
            <a:ext cx="3214710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20140313_1610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571612"/>
            <a:ext cx="3500462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uild="allAtOnce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736"/>
            <a:ext cx="9144000" cy="371477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Поворотливые пальчики</a:t>
            </a:r>
            <a:endParaRPr lang="ru-RU" sz="48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286388"/>
            <a:ext cx="9144000" cy="15716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Интересно,что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таких играх развиваются соотносящие действия рук. 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Желательно, чтобы принцип закрывания крышек был разным. </a:t>
            </a:r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Чтобы ребенку было интереснее играть, можно прятать внутрь интересные предметы.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85720" cy="68580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 descr="20140314_0737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571612"/>
            <a:ext cx="3214710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20140314_0739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928802"/>
            <a:ext cx="3071834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 animBg="1"/>
      <p:bldP spid="6" grpId="0" build="allAtOnce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736"/>
            <a:ext cx="9144000" cy="371477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ловкие пальчики</a:t>
            </a:r>
            <a:endParaRPr lang="ru-RU" sz="54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286388"/>
            <a:ext cx="9144000" cy="15716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FFFF00"/>
                </a:solidFill>
              </a:rPr>
              <a:t>Интересно, что: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При выполнении тонких движений оказывается давление на кончики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маленьких пальчиков. За счет этого в кору головного мозга направляются сигналы, активизирующие незрелые в данный момент клетки коры головного мозга, которые непосредственно отвечают за процесс формирования речи ребенка.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20140313_1615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857364"/>
            <a:ext cx="3429024" cy="31432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9" name="Рисунок 8" descr="20140313_1615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1571612"/>
            <a:ext cx="3500430" cy="32861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 animBg="1"/>
      <p:bldP spid="6" grpId="0" build="allAtOnce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736"/>
            <a:ext cx="9144000" cy="371477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Пальчики-исследователи</a:t>
            </a:r>
            <a:endParaRPr lang="ru-RU" sz="48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286388"/>
            <a:ext cx="9144000" cy="15716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Интересно,что: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Упражнения с пипеткой 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помогают развивать так называемый пинцетный захват, и манипуляции с ней вообще очень полезны для раннего развития мелкой моторики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85720" cy="68580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 descr="20140313_1626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571612"/>
            <a:ext cx="3714776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20140313_162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1571612"/>
            <a:ext cx="3500462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 animBg="1"/>
      <p:bldP spid="6" grpId="0" build="allAtOnce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736"/>
            <a:ext cx="9144000" cy="35719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Пальчики-таланты</a:t>
            </a:r>
            <a:endParaRPr lang="ru-RU" sz="54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143512"/>
            <a:ext cx="8501090" cy="17144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FFFF00"/>
                </a:solidFill>
              </a:rPr>
              <a:t>Интересно, что: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Бельевая прищепка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способствует формированию, а затем развитию движения сжимания и разжимания кончиков пальцев правой и левой руки. Наблюдая за ребенком, можно определить какой рукой предпочтительнее работает – правой или левой.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642910" cy="68580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9" name="Рисунок 8" descr="20140313_1617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571612"/>
            <a:ext cx="3643306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20140313_1618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1571612"/>
            <a:ext cx="4071966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8000">
        <p:blinds dir="vert"/>
      </p:transition>
    </mc:Choice>
    <mc:Fallback>
      <p:transition spd="slow" advClick="0" advTm="8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 animBg="1"/>
      <p:bldP spid="6" grpId="0" build="allAtOnce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00174"/>
            <a:ext cx="9144000" cy="35719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Используемая литература:</a:t>
            </a:r>
            <a:endParaRPr lang="ru-RU" sz="44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286388"/>
            <a:ext cx="8501090" cy="15716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«От пальцев, образно говоря, идут тончайшие ручейки, которые питают источник творческой мысли».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642910" cy="68580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42910" y="1532521"/>
            <a:ext cx="8501090" cy="35086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Анучина Н. А. Таланты детей на кончиках пальцев. //Ребенок в детском саду, №2., 2006.-с. 45-48.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Афанасьева С. Аппликация из мозаики. // Дошкольное воспитание, №7, 2006, -с. 23.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Давыдова Г. Н. Подарки к праздникам. - М. : Издательство «Скрипторий 2003», 2011.-96с.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Жукова О. Дошкольный возраст: о развитии ручной умелости. // Дошкольное воспитание, №8., 2008.-с. 34.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Жукова О. Развитие руки: просто, интересно, эффективно. // Дошкольное воспитание. №6., 2006.-с. 14-16.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Казакова Р. Г. Рисование с детьми дошкольного возраста: Нетрадиционные техники, планирование, конспекты занятий. / Под ред. Казаковой Р. Г. - М. :ТЦ Сфера, 2006.-128с.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Киселева В. Развитие тонкой моторики. // Дошкольное воспитание. №1., 2006.-с. 65-66.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Малышева А. Н., Ермолаева Н. В. Аппликация. / Художники Е. А. Афоничева, В. Н. Куров. - Ярославль: Академия Холдинг, 2002 .-144с.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Click="0" advTm="1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7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76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7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 animBg="1"/>
      <p:bldP spid="6" grpId="0" build="allAtOnce" animBg="1"/>
      <p:bldP spid="7" grpId="0" animBg="1"/>
      <p:bldP spid="27649" grpId="0" uiExpand="1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736"/>
            <a:ext cx="9144000" cy="35719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endParaRPr lang="ru-RU" sz="54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143512"/>
            <a:ext cx="8501090" cy="17144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«Истоки способностей и дарований детей находятся на кончиках пальцев» , </a:t>
            </a:r>
            <a:r>
              <a:rPr lang="ru-RU" sz="3600" b="1" dirty="0" smtClean="0">
                <a:solidFill>
                  <a:srgbClr val="FFFF00"/>
                </a:solidFill>
              </a:rPr>
              <a:t>В.</a:t>
            </a:r>
            <a:r>
              <a:rPr lang="ru-RU" sz="3600" b="1" dirty="0" smtClean="0">
                <a:solidFill>
                  <a:srgbClr val="FFFF00"/>
                </a:solidFill>
              </a:rPr>
              <a:t>А.Сухомлинский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642910" cy="68580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" name="Рисунок 7" descr="2665340_p1_12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015299">
            <a:off x="1084110" y="1684904"/>
            <a:ext cx="2571750" cy="1944807"/>
          </a:xfrm>
          <a:prstGeom prst="rect">
            <a:avLst/>
          </a:prstGeom>
        </p:spPr>
      </p:pic>
      <p:pic>
        <p:nvPicPr>
          <p:cNvPr id="9" name="Рисунок 8" descr="2665340_p1_12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015299">
            <a:off x="3513002" y="2970787"/>
            <a:ext cx="2571750" cy="1944807"/>
          </a:xfrm>
          <a:prstGeom prst="rect">
            <a:avLst/>
          </a:prstGeom>
        </p:spPr>
      </p:pic>
      <p:pic>
        <p:nvPicPr>
          <p:cNvPr id="10" name="Рисунок 9" descr="2665340_p1_12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015299">
            <a:off x="5656141" y="1542027"/>
            <a:ext cx="2571750" cy="19448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4000">
        <p:circle/>
      </p:transition>
    </mc:Choice>
    <mc:Fallback>
      <p:transition spd="slow" advClick="0" advTm="1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 animBg="1"/>
      <p:bldP spid="6" grpId="0" build="allAtOnce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500174"/>
            <a:ext cx="8501090" cy="36433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u="sng" cap="all" dirty="0" smtClean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sz="1600" b="1" u="sng" cap="all" dirty="0" smtClean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sz="1200" b="1" u="sng" cap="all" dirty="0" smtClean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sz="1200" b="1" u="sng" cap="all" dirty="0" smtClean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sz="800" b="1" u="sng" cap="all" dirty="0" smtClean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sz="900" b="1" u="sng" cap="all" dirty="0" smtClean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sz="2400" b="1" u="sng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Цель: </a:t>
            </a:r>
          </a:p>
          <a:p>
            <a:r>
              <a:rPr lang="ru-RU" sz="1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Закреплять навыки манипуляции мелкими предметами.</a:t>
            </a:r>
          </a:p>
          <a:p>
            <a:r>
              <a:rPr lang="ru-RU" sz="2400" b="1" u="sng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Задачи</a:t>
            </a:r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ru-RU" sz="1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Учить концентрировать внимание на одном виде деятельности</a:t>
            </a:r>
          </a:p>
          <a:p>
            <a:pPr>
              <a:buFont typeface="Arial" pitchFamily="34" charset="0"/>
              <a:buChar char="•"/>
            </a:pPr>
            <a:r>
              <a:rPr lang="ru-RU" sz="1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Учить навыкам самовыражения через проигрывание сказочной ситуации</a:t>
            </a:r>
          </a:p>
          <a:p>
            <a:pPr>
              <a:buFont typeface="Arial" pitchFamily="34" charset="0"/>
              <a:buChar char="•"/>
            </a:pPr>
            <a:r>
              <a:rPr lang="ru-RU" sz="1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Продолжать формировать художественно-творческое мышление</a:t>
            </a:r>
          </a:p>
          <a:p>
            <a:pPr>
              <a:buFont typeface="Arial" pitchFamily="34" charset="0"/>
              <a:buChar char="•"/>
            </a:pPr>
            <a:r>
              <a:rPr lang="ru-RU" sz="1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Закрепить представления о геометрических фигурах</a:t>
            </a:r>
          </a:p>
          <a:p>
            <a:pPr>
              <a:buFont typeface="Arial" pitchFamily="34" charset="0"/>
              <a:buChar char="•"/>
            </a:pPr>
            <a:r>
              <a:rPr lang="ru-RU" sz="1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Дать представление о симметрии</a:t>
            </a:r>
            <a:r>
              <a:rPr lang="ru-RU" sz="12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</a:rPr>
              <a:t>УЧИТЬ ОБРЫВАНИЮ ЛИСТА БУМАГИ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</a:rPr>
              <a:t>УПРАЖНЯТЬ В ЧЕРЕДОВАНИИ НАПРЯЖЕНИЯ И РАССЛАБЛЕНИЯ МЕЛКОЙ МУСКУАТУРЫ РУКИ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</a:rPr>
              <a:t>СПОСОБСТВОВАТЬ  ФОРМИРОВАНИЮ, А ЗАТЕМ РАЗВИТИЮ ДВИЖЕНИЯ  СЖИМАНИЯ И РАЗЖИМАНИЯ  КОНЧИКОВ ПАЛЬЦЕВ ПРАВОЙ И ЛЕВОЙ РУКИ.</a:t>
            </a:r>
            <a:endParaRPr lang="ru-RU" sz="1200" b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1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РАЗВИВАТЬ ЛОВКОСТЬ И ЧУВСТВИТЕЛЬНОСТЬ ПАЛЬЦЕВ РУК</a:t>
            </a:r>
          </a:p>
          <a:p>
            <a:pPr>
              <a:buFont typeface="Arial" pitchFamily="34" charset="0"/>
              <a:buChar char="•"/>
            </a:pPr>
            <a:r>
              <a:rPr lang="ru-RU" sz="1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РАЗВИВАТЬ СООТНОСЯЩИЕ ДЕЙСТВИЯ РУК</a:t>
            </a:r>
          </a:p>
          <a:p>
            <a:pPr>
              <a:buFont typeface="Arial" pitchFamily="34" charset="0"/>
              <a:buChar char="•"/>
            </a:pPr>
            <a:r>
              <a:rPr lang="ru-RU" sz="1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РАЗВИВАТЬ РЕЧЬ,ВООБРАЖЕНИЕ,Ф</a:t>
            </a:r>
            <a:r>
              <a:rPr lang="en-US" sz="1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a</a:t>
            </a:r>
            <a:r>
              <a:rPr lang="ru-RU" sz="1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НТАЗИЮ</a:t>
            </a:r>
          </a:p>
          <a:p>
            <a:pPr>
              <a:buFont typeface="Arial" pitchFamily="34" charset="0"/>
              <a:buChar char="•"/>
            </a:pPr>
            <a:r>
              <a:rPr lang="ru-RU" sz="1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РАЗВИВАТЬ ПИНЦЕТНЫЙ ЗАХВАТ РУК</a:t>
            </a:r>
          </a:p>
          <a:p>
            <a:pPr>
              <a:buFont typeface="Arial" pitchFamily="34" charset="0"/>
              <a:buChar char="•"/>
            </a:pPr>
            <a:r>
              <a:rPr lang="ru-RU" sz="1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Развивать ловкость , конструктивное мышление, мелкую моторику кистей рук</a:t>
            </a:r>
          </a:p>
          <a:p>
            <a:pPr>
              <a:buFont typeface="Arial" pitchFamily="34" charset="0"/>
              <a:buChar char="•"/>
            </a:pPr>
            <a:r>
              <a:rPr lang="ru-RU" sz="1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ВОСПИТЫВАТЬ НРАВСТВЕННЫЕ КАЧЕСТВА,УСИДЧИВОСТЬ,ОТВЕТСТВЕННОСТЬ.</a:t>
            </a:r>
          </a:p>
          <a:p>
            <a:pPr>
              <a:buFont typeface="Arial" pitchFamily="34" charset="0"/>
              <a:buChar char="•"/>
            </a:pPr>
            <a:endParaRPr lang="ru-RU" sz="1200" b="1" cap="all" dirty="0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buFont typeface="Arial" pitchFamily="34" charset="0"/>
              <a:buChar char="•"/>
            </a:pPr>
            <a:endParaRPr lang="ru-RU" sz="1600" b="1" cap="all" dirty="0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1400" b="1" cap="all" dirty="0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1400" b="1" cap="all" dirty="0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b="1" u="sng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0"/>
            <a:ext cx="8643966" cy="135729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286388"/>
            <a:ext cx="9144000" cy="15716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0070C0"/>
                </a:solidFill>
              </a:rPr>
              <a:t>   </a:t>
            </a:r>
            <a:endParaRPr lang="ru-RU" sz="4400" b="1" i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642910" cy="68580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714348" y="264775"/>
            <a:ext cx="84296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Мелкая моторика - совокупность скоординированных действий нервной,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мышечной и костной систем, часто в сочетании со зрительной системой в выполнении мелких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точных движений кистями и пальцами рук и ног.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 descr="2665340_p1_1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015299">
            <a:off x="1296857" y="5446216"/>
            <a:ext cx="1952070" cy="1149955"/>
          </a:xfrm>
          <a:prstGeom prst="rect">
            <a:avLst/>
          </a:prstGeom>
        </p:spPr>
      </p:pic>
      <p:pic>
        <p:nvPicPr>
          <p:cNvPr id="9" name="Рисунок 8" descr="2665340_p1_1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49221">
            <a:off x="3795967" y="5550304"/>
            <a:ext cx="1896276" cy="1118606"/>
          </a:xfrm>
          <a:prstGeom prst="rect">
            <a:avLst/>
          </a:prstGeom>
        </p:spPr>
      </p:pic>
      <p:pic>
        <p:nvPicPr>
          <p:cNvPr id="10" name="Рисунок 9" descr="2665340_p1_1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932539">
            <a:off x="6220043" y="5593808"/>
            <a:ext cx="1924089" cy="11186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animBg="1"/>
      <p:bldP spid="6" grpId="0" animBg="1"/>
      <p:bldP spid="7" grpId="0" animBg="1"/>
      <p:bldP spid="7" grpId="1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428736"/>
            <a:ext cx="8501090" cy="3714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31800" indent="-323850">
              <a:buSzPct val="45000"/>
              <a:buFont typeface="Wingdings" pitchFamily="2" charset="2"/>
              <a:buChar char="Ø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Пальчиковый театр</a:t>
            </a:r>
          </a:p>
          <a:p>
            <a:pPr marL="431800" indent="-323850">
              <a:buSzPct val="45000"/>
              <a:buFont typeface="Wingdings" pitchFamily="2" charset="2"/>
              <a:buChar char="Ø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Кисть, краски, листы бумаги</a:t>
            </a:r>
          </a:p>
          <a:p>
            <a:pPr marL="431800" indent="-323850">
              <a:buSzPct val="45000"/>
              <a:buFont typeface="Wingdings" pitchFamily="2" charset="2"/>
              <a:buChar char="Ø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Куклы,одежда для кукол</a:t>
            </a:r>
          </a:p>
          <a:p>
            <a:pPr marL="431800" indent="-323850">
              <a:buSzPct val="45000"/>
              <a:buFont typeface="Wingdings" pitchFamily="2" charset="2"/>
              <a:buChar char="Ø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Палочки Кюизенера</a:t>
            </a:r>
          </a:p>
          <a:p>
            <a:pPr marL="431800" indent="-323850">
              <a:buSzPct val="45000"/>
              <a:buFont typeface="Wingdings" pitchFamily="2" charset="2"/>
              <a:buChar char="Ø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Бусины,шнурок</a:t>
            </a:r>
          </a:p>
          <a:p>
            <a:pPr marL="431800" indent="-323850">
              <a:buSzPct val="45000"/>
              <a:buFont typeface="Wingdings" pitchFamily="2" charset="2"/>
              <a:buChar char="Ø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Цветная бумага</a:t>
            </a:r>
          </a:p>
          <a:p>
            <a:pPr marL="431800" indent="-323850">
              <a:buSzPct val="45000"/>
              <a:buFont typeface="Wingdings" pitchFamily="2" charset="2"/>
              <a:buChar char="Ø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Клубок,нитки</a:t>
            </a:r>
          </a:p>
          <a:p>
            <a:pPr marL="431800" indent="-323850">
              <a:buSzPct val="45000"/>
              <a:buFont typeface="Wingdings" pitchFamily="2" charset="2"/>
              <a:buChar char="Ø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Крупа,бобы,фасоль,горох</a:t>
            </a:r>
          </a:p>
          <a:p>
            <a:pPr marL="431800" indent="-323850">
              <a:buSzPct val="45000"/>
              <a:buFont typeface="Wingdings" pitchFamily="2" charset="2"/>
              <a:buChar char="Ø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Бутылки  пластиковые, крышки от бутылок</a:t>
            </a:r>
          </a:p>
          <a:p>
            <a:pPr marL="431800" indent="-323850">
              <a:buSzPct val="45000"/>
              <a:buFont typeface="Wingdings" pitchFamily="2" charset="2"/>
              <a:buChar char="Ø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Стакан,бусина</a:t>
            </a:r>
          </a:p>
          <a:p>
            <a:pPr marL="431800" indent="-323850">
              <a:buSzPct val="45000"/>
              <a:buFont typeface="Wingdings" pitchFamily="2" charset="2"/>
              <a:buChar char="Ø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Пипетка, мисочка</a:t>
            </a:r>
          </a:p>
          <a:p>
            <a:pPr marL="431800" indent="-323850">
              <a:buSzPct val="45000"/>
              <a:buFont typeface="Wingdings" pitchFamily="2" charset="2"/>
              <a:buChar char="Ø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Прищепки, модель «Солнышко» из бумаги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0"/>
            <a:ext cx="8501090" cy="128586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31800" indent="-323850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sz="3600" b="1" u="sng" dirty="0" smtClean="0">
                <a:solidFill>
                  <a:srgbClr val="FFFF00"/>
                </a:solidFill>
              </a:rPr>
              <a:t>Оснащение педагогического  процесса: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286388"/>
            <a:ext cx="9144000" cy="15716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642910" cy="68580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 descr="2665340_p1_1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015299">
            <a:off x="1296857" y="5446216"/>
            <a:ext cx="1952070" cy="1149955"/>
          </a:xfrm>
          <a:prstGeom prst="rect">
            <a:avLst/>
          </a:prstGeom>
        </p:spPr>
      </p:pic>
      <p:pic>
        <p:nvPicPr>
          <p:cNvPr id="10" name="Рисунок 9" descr="2665340_p1_1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82349">
            <a:off x="4013342" y="5463396"/>
            <a:ext cx="1952070" cy="1149955"/>
          </a:xfrm>
          <a:prstGeom prst="rect">
            <a:avLst/>
          </a:prstGeom>
        </p:spPr>
      </p:pic>
      <p:pic>
        <p:nvPicPr>
          <p:cNvPr id="11" name="Рисунок 10" descr="2665340_p1_1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015299">
            <a:off x="6226081" y="5446216"/>
            <a:ext cx="1952070" cy="1149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1428736"/>
            <a:ext cx="9144000" cy="371477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Пальчики-артисты</a:t>
            </a:r>
            <a:endParaRPr lang="ru-RU" sz="60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5286388"/>
            <a:ext cx="9144000" cy="15716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642910" cy="68580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42910" y="5286388"/>
            <a:ext cx="8501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Интересно, что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Пальчиковый театр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прекрасный материал для развития у детей  умения концентрировать внимание на одном виде деятельности,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является для ребенка естественным средством самовыражения, а использование символических материалов помогает ему </a:t>
            </a:r>
            <a:endParaRPr 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дистанцироваться от проблемных ситуаций 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20140311_1652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714488"/>
            <a:ext cx="3714776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 descr="20140311_1652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571612"/>
            <a:ext cx="3500462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build="allAtOnce" animBg="1"/>
      <p:bldP spid="21" grpId="0" animBg="1"/>
      <p:bldP spid="22" grpId="0" animBg="1"/>
      <p:bldP spid="23" grpId="0" build="allAtOnce"/>
      <p:bldP spid="23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736"/>
            <a:ext cx="9144000" cy="35719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Пальчики-художники</a:t>
            </a:r>
            <a:endParaRPr lang="ru-RU" sz="48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143512"/>
            <a:ext cx="8643966" cy="1714488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Интересно, что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Рисование </a:t>
            </a:r>
            <a:r>
              <a:rPr lang="ru-RU" b="1" dirty="0" smtClean="0">
                <a:solidFill>
                  <a:srgbClr val="002060"/>
                </a:solidFill>
              </a:rPr>
              <a:t>играет особую роль. </a:t>
            </a:r>
            <a:r>
              <a:rPr lang="ru-RU" dirty="0" smtClean="0">
                <a:solidFill>
                  <a:srgbClr val="002060"/>
                </a:solidFill>
              </a:rPr>
              <a:t>Дети рисуют инструментами, близкими по форме, способу держания и действия к ручке, которой пишут в школе. По рисункам детей можно проследить, как развивается мелкая моторика, какого уровня она достигает на каждом возрастном этапе.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571472" cy="685800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20140314_093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643050"/>
            <a:ext cx="3286148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20140314_0933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714488"/>
            <a:ext cx="3357586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8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 animBg="1"/>
      <p:bldP spid="6" grpId="0" build="allAtOnce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736"/>
            <a:ext cx="9144000" cy="371477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Заботливые пальчики</a:t>
            </a:r>
            <a:endParaRPr lang="ru-RU" sz="48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286388"/>
            <a:ext cx="8858280" cy="157161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rgbClr val="002060"/>
                </a:solidFill>
              </a:rPr>
              <a:t>Интересно, что: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Производители товаров для детей, пытаясь облегчить малышам процесс одевания, оказали им в буквальном смысле «медвежью услугу». Шнурки и застежки, которые ребенок должен был ежедневно  застегивать и завязывать, сменились удобными липучками. . Но за все приходится платить – пострадало развитие мелкой моторики у детей, которое раньше происходило практически автоматически!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20140311_1656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643050"/>
            <a:ext cx="3571900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20140311_1658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179221" y="1535896"/>
            <a:ext cx="3357587" cy="3429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8000">
        <p:checker/>
      </p:transition>
    </mc:Choice>
    <mc:Fallback>
      <p:transition spd="slow" advClick="0" advTm="8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 animBg="1"/>
      <p:bldP spid="6" grpId="0" build="allAtOnce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736"/>
            <a:ext cx="9144000" cy="35719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Пальчики-помощники</a:t>
            </a:r>
            <a:endParaRPr lang="ru-RU" sz="48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143512"/>
            <a:ext cx="9144000" cy="1714488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Интересно, что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Предлагаемые упражнения (палочки Кюизенера, нанизывание бусин на нитку) развивают не только ручную умелость, ловкость, координацию, но и позволяют закрепить представления о геометрических фигурах, помочь детям овладеть конструктивными навыками и познакомить их с понятием «симметрии»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357158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20140313_1601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643050"/>
            <a:ext cx="3357586" cy="314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20140313_1604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643050"/>
            <a:ext cx="3286148" cy="3214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8000">
        <p:blinds dir="vert"/>
      </p:transition>
    </mc:Choice>
    <mc:Fallback>
      <p:transition spd="slow" advClick="0" advTm="8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 animBg="1"/>
      <p:bldP spid="6" grpId="0" build="allAtOnce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736"/>
            <a:ext cx="9144000" cy="371477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Пальчики умелые</a:t>
            </a:r>
            <a:endParaRPr lang="ru-RU" sz="48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286388"/>
            <a:ext cx="9144000" cy="157161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rgbClr val="C00000"/>
                </a:solidFill>
              </a:rPr>
              <a:t>Интересно, что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Обрывание листа бумаги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прекрасно упражняет детей в чередовании напряжения мелкой мускулатуры руки и расслабления. Обрывание листа бумаги показывает содружество обоих рук в работе. Для развития рук желательно давать детям не только произвольное обрывание, но и обрывание по контуру.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57222" y="0"/>
            <a:ext cx="500066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20140314_0949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643050"/>
            <a:ext cx="3286148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20140314_0949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785926"/>
            <a:ext cx="3214710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8000">
        <p15:prstTrans prst="drap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 animBg="1"/>
      <p:bldP spid="6" grpId="0" build="allAtOnce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736"/>
            <a:ext cx="9144000" cy="371477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Усидчивые пальчики</a:t>
            </a:r>
            <a:endParaRPr lang="ru-RU" sz="48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5286388"/>
            <a:ext cx="8429652" cy="15716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Интересно, что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Наматывание ниток</a:t>
            </a:r>
            <a:r>
              <a:rPr lang="ru-RU" dirty="0" smtClean="0"/>
              <a:t>  </a:t>
            </a:r>
            <a:r>
              <a:rPr lang="ru-RU" b="1" dirty="0" smtClean="0">
                <a:solidFill>
                  <a:srgbClr val="002060"/>
                </a:solidFill>
              </a:rPr>
              <a:t>на клубок помогает развивать концентрацию внимания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 последовательность  движений дошкольника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714348" cy="685800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20140313_1606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571612"/>
            <a:ext cx="3429024" cy="3286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20140313_1606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1714488"/>
            <a:ext cx="3500462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8000">
        <p:dissolve/>
      </p:transition>
    </mc:Choice>
    <mc:Fallback>
      <p:transition spd="slow" advClick="0" advTm="8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 animBg="1"/>
      <p:bldP spid="6" grpId="0" build="allAtOnce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889</Words>
  <Application>Microsoft Office PowerPoint</Application>
  <PresentationFormat>Экран (4:3)</PresentationFormat>
  <Paragraphs>108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120</cp:revision>
  <dcterms:created xsi:type="dcterms:W3CDTF">2014-03-07T09:15:27Z</dcterms:created>
  <dcterms:modified xsi:type="dcterms:W3CDTF">2014-03-29T05:27:26Z</dcterms:modified>
</cp:coreProperties>
</file>