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o-name.ru/historical-events/hristianstvo.ht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to-name.ru/biography/iisus-hristos.ht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2%D0%BE%D1%80%D0%B0" TargetMode="External"/><Relationship Id="rId3" Type="http://schemas.openxmlformats.org/officeDocument/2006/relationships/hyperlink" Target="http://ru.wikipedia.org/wiki/%D0%98%D0%B4%D0%BE%D0%BB%D0%BE%D0%BF%D0%BE%D0%BA%D0%BB%D0%BE%D0%BD%D1%81%D1%82%D0%B2%D0%BE" TargetMode="External"/><Relationship Id="rId7" Type="http://schemas.openxmlformats.org/officeDocument/2006/relationships/hyperlink" Target="http://ru.wikipedia.org/wiki/%D0%91%D0%B8%D0%B1%D0%BB%D0%B5%D0%B9%D1%81%D0%BA%D0%B8%D0%B9_%D0%BA%D0%B0%D0%BD%D0%BE%D0%BD" TargetMode="External"/><Relationship Id="rId12" Type="http://schemas.openxmlformats.org/officeDocument/2006/relationships/hyperlink" Target="http://ru.wikipedia.org/wiki/%D0%91%D0%B8%D0%B1%D0%BB%D0%B8%D1%8F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u.wikipedia.org/wiki/%D0%98%D0%B2%D1%80%D0%B8%D1%82" TargetMode="External"/><Relationship Id="rId11" Type="http://schemas.openxmlformats.org/officeDocument/2006/relationships/hyperlink" Target="http://ru.wikipedia.org/wiki/%D0%92%D0%B5%D1%82%D1%85%D0%B8%D0%B9_%D0%97%D0%B0%D0%B2%D0%B5%D1%82" TargetMode="External"/><Relationship Id="rId5" Type="http://schemas.openxmlformats.org/officeDocument/2006/relationships/hyperlink" Target="http://ru.wikipedia.org/wiki/%D0%92%D1%81%D0%B5%D0%BB%D0%B5%D0%BD%D0%BD%D0%B0%D1%8F" TargetMode="External"/><Relationship Id="rId10" Type="http://schemas.openxmlformats.org/officeDocument/2006/relationships/hyperlink" Target="http://ru.wikipedia.org/wiki/%D0%9D%D0%B5%D0%B2%D0%B8%D0%B8%D0%BC" TargetMode="External"/><Relationship Id="rId4" Type="http://schemas.openxmlformats.org/officeDocument/2006/relationships/hyperlink" Target="http://ru.wikipedia.org/wiki/%D0%9F%D0%BE%D0%BB%D0%B8%D1%82%D0%B5%D0%B8%D0%B7%D0%BC" TargetMode="External"/><Relationship Id="rId9" Type="http://schemas.openxmlformats.org/officeDocument/2006/relationships/hyperlink" Target="http://ru.wikipedia.org/wiki/%D0%9A%D1%82%D1%83%D0%B2%D0%B8%D0%BC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1%D0%BA%D0%B8%D0%BD%D0%B8%D1%8F" TargetMode="External"/><Relationship Id="rId3" Type="http://schemas.openxmlformats.org/officeDocument/2006/relationships/hyperlink" Target="http://ru.wikipedia.org/wiki/XIX_%D0%B2%D0%B5%D0%BA" TargetMode="External"/><Relationship Id="rId7" Type="http://schemas.openxmlformats.org/officeDocument/2006/relationships/hyperlink" Target="http://ru.wikipedia.org/wiki/%D0%91%D0%B8%D0%B1%D0%BB%D0%B8%D1%8F" TargetMode="External"/><Relationship Id="rId12" Type="http://schemas.openxmlformats.org/officeDocument/2006/relationships/hyperlink" Target="http://ru.wikipedia.org/wiki/%D0%95%D0%B2%D1%80%D0%B5%D0%B9%D1%81%D0%BA%D0%B8%D0%B9_%D0%B0%D0%BB%D1%84%D0%B0%D0%B2%D0%B8%D1%82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u.wikipedia.org/wiki/%D0%9C%D0%B5%D0%BD%D0%BE%D1%80%D0%B0" TargetMode="External"/><Relationship Id="rId11" Type="http://schemas.openxmlformats.org/officeDocument/2006/relationships/hyperlink" Target="http://ru.wikipedia.org/wiki/10_%D0%B7%D0%B0%D0%BF%D0%BE%D0%B2%D0%B5%D0%B4%D0%B5%D0%B9" TargetMode="External"/><Relationship Id="rId5" Type="http://schemas.openxmlformats.org/officeDocument/2006/relationships/hyperlink" Target="http://ru.wikipedia.org/wiki/%C8%F3%E4%E0%E8%E7%EC" TargetMode="External"/><Relationship Id="rId10" Type="http://schemas.openxmlformats.org/officeDocument/2006/relationships/hyperlink" Target="http://ru.wikipedia.org/wiki/%D0%A1%D0%BA%D1%80%D0%B8%D0%B6%D0%B0%D0%BB%D0%B8_%D0%97%D0%B0%D0%B2%D0%B5%D1%82%D0%B0" TargetMode="External"/><Relationship Id="rId4" Type="http://schemas.openxmlformats.org/officeDocument/2006/relationships/hyperlink" Target="http://ru.wikipedia.org/wiki/%D0%97%D0%B2%D0%B5%D0%B7%D0%B4%D0%B0_%D0%94%D0%B0%D0%B2%D0%B8%D0%B4%D0%B0" TargetMode="External"/><Relationship Id="rId9" Type="http://schemas.openxmlformats.org/officeDocument/2006/relationships/hyperlink" Target="http://ru.wikipedia.org/wiki/%D0%98%D0%B5%D1%80%D1%83%D1%81%D0%B0%D0%BB%D0%B8%D0%BC%D1%81%D0%BA%D0%B8%D0%B9_%D1%85%D1%80%D0%B0%D0%BC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C8%F1%EB%E0%EC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u.wikipedia.org/wiki/%D0%98%D0%B4%D0%BE%D0%BB" TargetMode="External"/><Relationship Id="rId5" Type="http://schemas.openxmlformats.org/officeDocument/2006/relationships/hyperlink" Target="http://ru.wikipedia.org/wiki/%D0%AF%D0%B7%D1%8B%D1%87%D0%BD%D0%B8%D0%BA%D0%B8" TargetMode="External"/><Relationship Id="rId4" Type="http://schemas.openxmlformats.org/officeDocument/2006/relationships/hyperlink" Target="http://ru.wikipedia.org/wiki/%D0%94%D0%B6%D0%B0%D1%85%D0%B8%D0%BB%D0%B8%D1%8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1%D0%B0%D0%BD%D1%81%D0%BA%D1%80%D0%B8%D1%82" TargetMode="External"/><Relationship Id="rId7" Type="http://schemas.openxmlformats.org/officeDocument/2006/relationships/hyperlink" Target="http://ru.wikipedia.org/wiki/%D0%91%D1%83%D0%B4%D0%B4%D0%B0_%D0%A8%D0%B0%D0%BA%D1%8C%D1%8F%D0%BC%D1%83%D0%BD%D0%B8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u.wikipedia.org/wiki/%D0%94%D1%80%D0%B5%D0%B2%D0%BD%D1%8F%D1%8F_%D0%98%D0%BD%D0%B4%D0%B8%D1%8F" TargetMode="External"/><Relationship Id="rId5" Type="http://schemas.openxmlformats.org/officeDocument/2006/relationships/hyperlink" Target="http://ru.wikipedia.org/wiki/VI_%D0%B2%D0%B5%D0%BA_%D0%B4%D0%BE_%D0%BD._%D1%8D." TargetMode="External"/><Relationship Id="rId4" Type="http://schemas.openxmlformats.org/officeDocument/2006/relationships/hyperlink" Target="http://ru.wikipedia.org/wiki/%C1%F3%E4%E4%E8%E7%EC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Р</a:t>
            </a:r>
            <a:r>
              <a:rPr lang="ru-RU" dirty="0" smtClean="0"/>
              <a:t>елигиозные культуры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Предмет: основы мировых религиозных культур,4 класс.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МБОУ «Пригородная СОШ» п.Новый Свет</a:t>
            </a:r>
          </a:p>
          <a:p>
            <a:r>
              <a:rPr lang="ru-RU" dirty="0" smtClean="0"/>
              <a:t>Учитель: Юшкова Инна Владимировна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      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</a:t>
            </a:r>
          </a:p>
          <a:p>
            <a:pPr>
              <a:buNone/>
            </a:pPr>
            <a:r>
              <a:rPr lang="ru-RU" dirty="0" smtClean="0"/>
              <a:t>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Христианство.</a:t>
            </a:r>
            <a:endParaRPr lang="ru-RU" dirty="0"/>
          </a:p>
        </p:txBody>
      </p:sp>
      <p:pic>
        <p:nvPicPr>
          <p:cNvPr id="5" name="Содержимое 4" descr="134300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484784"/>
            <a:ext cx="3600400" cy="475252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000" b="1" dirty="0" smtClean="0"/>
              <a:t>Христианство</a:t>
            </a:r>
            <a:r>
              <a:rPr lang="ru-RU" sz="2000" dirty="0" smtClean="0"/>
              <a:t> — это одна из трех т. н. мировых </a:t>
            </a:r>
            <a:r>
              <a:rPr lang="ru-RU" sz="2000" dirty="0" smtClean="0">
                <a:hlinkClick r:id="rId3"/>
              </a:rPr>
              <a:t>религий</a:t>
            </a:r>
            <a:r>
              <a:rPr lang="ru-RU" sz="2000" dirty="0" smtClean="0"/>
              <a:t> (наряду с буддизмом </a:t>
            </a:r>
            <a:r>
              <a:rPr lang="ru-RU" sz="2000" dirty="0" err="1" smtClean="0"/>
              <a:t>и</a:t>
            </a:r>
            <a:r>
              <a:rPr lang="ru-RU" sz="2000" dirty="0" err="1" smtClean="0">
                <a:hlinkClick r:id="rId3"/>
              </a:rPr>
              <a:t>исламом</a:t>
            </a:r>
            <a:r>
              <a:rPr lang="ru-RU" sz="2000" dirty="0" smtClean="0"/>
              <a:t>). Имеет три основных направления: </a:t>
            </a:r>
            <a:r>
              <a:rPr lang="ru-RU" sz="2000" dirty="0" smtClean="0">
                <a:hlinkClick r:id="rId3"/>
              </a:rPr>
              <a:t>православие</a:t>
            </a:r>
            <a:r>
              <a:rPr lang="ru-RU" sz="2000" dirty="0" smtClean="0"/>
              <a:t>, католицизм, протестантизм. В основе — вера в </a:t>
            </a:r>
            <a:r>
              <a:rPr lang="ru-RU" sz="2000" dirty="0" smtClean="0">
                <a:hlinkClick r:id="rId4" tooltip="Биография Иисуса Христа"/>
              </a:rPr>
              <a:t>Иисуса Христа</a:t>
            </a:r>
            <a:r>
              <a:rPr lang="ru-RU" sz="2000" dirty="0" smtClean="0"/>
              <a:t> как Богочеловека, Спасителя, воплощение 2-го лица триединого Божества (</a:t>
            </a:r>
            <a:r>
              <a:rPr lang="ru-RU" sz="2000" dirty="0" smtClean="0">
                <a:hlinkClick r:id="rId3"/>
              </a:rPr>
              <a:t>Троица</a:t>
            </a:r>
            <a:r>
              <a:rPr lang="ru-RU" sz="2000" dirty="0" smtClean="0"/>
              <a:t>). Приобщение верующих к Божественной благодати происходит через участие в </a:t>
            </a:r>
            <a:r>
              <a:rPr lang="ru-RU" sz="2000" dirty="0" smtClean="0">
                <a:hlinkClick r:id="rId3"/>
              </a:rPr>
              <a:t>таинствах</a:t>
            </a:r>
            <a:r>
              <a:rPr lang="ru-RU" sz="2000" dirty="0" smtClean="0"/>
              <a:t>. 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Христианин</a:t>
            </a:r>
            <a:endParaRPr lang="ru-RU" dirty="0"/>
          </a:p>
        </p:txBody>
      </p:sp>
      <p:pic>
        <p:nvPicPr>
          <p:cNvPr id="5" name="Содержимое 4" descr="63993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45319" y="1600200"/>
            <a:ext cx="3462362" cy="4525963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ru-RU" sz="3200" dirty="0" smtClean="0"/>
              <a:t>Во-первых, понятие «ПРАВОСЛАВИЕ» НИКАКОГО отношения к христианской церкви не имеет!</a:t>
            </a:r>
          </a:p>
          <a:p>
            <a:pPr algn="just"/>
            <a:r>
              <a:rPr lang="ru-RU" sz="3200" dirty="0" smtClean="0"/>
              <a:t>Во всем мире русскую христианскую церковь называют РУССКОЙ ОРТОДОКСАЛЬНОЙ церковью! И, что самое интересное,- никто против этого не возражает, и даже сами «святые» отцы в разговорах на других языках именно так и переводят название русской христианской церкви!</a:t>
            </a:r>
          </a:p>
          <a:p>
            <a:pPr algn="just"/>
            <a:r>
              <a:rPr lang="ru-RU" sz="3200" dirty="0" smtClean="0"/>
              <a:t>Во-вторых, ни в ВЕТХОМ ЗАВЕТЕ, ни в НОВОМ ЗАВЕТЕ нет понятий «ПРАВОСЛАВИЕ»! А есть это понятие в русской ВЕДИЧЕСКОЙ традиции!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Иудаизм</a:t>
            </a:r>
            <a:endParaRPr lang="ru-RU" dirty="0"/>
          </a:p>
        </p:txBody>
      </p:sp>
      <p:pic>
        <p:nvPicPr>
          <p:cNvPr id="5" name="Содержимое 4" descr="26683866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700808"/>
            <a:ext cx="4258816" cy="4104456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В отличие от языческих религий древности, состоявших большей частью в </a:t>
            </a:r>
            <a:r>
              <a:rPr lang="ru-RU" dirty="0">
                <a:hlinkClick r:id="rId3" tooltip="Идолопоклонство"/>
              </a:rPr>
              <a:t>идолопоклонстве</a:t>
            </a:r>
            <a:r>
              <a:rPr lang="ru-RU" dirty="0"/>
              <a:t> и </a:t>
            </a:r>
            <a:r>
              <a:rPr lang="ru-RU" dirty="0">
                <a:hlinkClick r:id="rId4" tooltip="Политеизм"/>
              </a:rPr>
              <a:t>политеизме</a:t>
            </a:r>
            <a:r>
              <a:rPr lang="ru-RU" dirty="0"/>
              <a:t> — «святым» предметам и нескольким богам, иудаизм основывается на вере в единого бога, создавшего весь </a:t>
            </a:r>
            <a:r>
              <a:rPr lang="ru-RU" dirty="0">
                <a:hlinkClick r:id="rId5" tooltip="Вселенная"/>
              </a:rPr>
              <a:t>мир</a:t>
            </a:r>
            <a:r>
              <a:rPr lang="ru-RU" dirty="0"/>
              <a:t>. Впоследствии </a:t>
            </a:r>
            <a:r>
              <a:rPr lang="ru-RU" dirty="0">
                <a:hlinkClick r:id="rId6" tooltip="Иврит"/>
              </a:rPr>
              <a:t>древнееврейские</a:t>
            </a:r>
            <a:r>
              <a:rPr lang="ru-RU" dirty="0"/>
              <a:t> </a:t>
            </a:r>
            <a:r>
              <a:rPr lang="ru-RU" u="sng" dirty="0">
                <a:hlinkClick r:id="rId7" tooltip="Библейский канон"/>
              </a:rPr>
              <a:t>канонические</a:t>
            </a:r>
            <a:r>
              <a:rPr lang="ru-RU" dirty="0"/>
              <a:t> тексты </a:t>
            </a:r>
            <a:r>
              <a:rPr lang="ru-RU" dirty="0">
                <a:hlinkClick r:id="rId8" tooltip="Тора"/>
              </a:rPr>
              <a:t>Торы</a:t>
            </a:r>
            <a:r>
              <a:rPr lang="ru-RU" dirty="0"/>
              <a:t>, </a:t>
            </a:r>
            <a:r>
              <a:rPr lang="ru-RU" dirty="0">
                <a:hlinkClick r:id="rId9" tooltip="Ктувим"/>
              </a:rPr>
              <a:t>Писаний</a:t>
            </a:r>
            <a:r>
              <a:rPr lang="ru-RU" dirty="0"/>
              <a:t>, и </a:t>
            </a:r>
            <a:r>
              <a:rPr lang="ru-RU" dirty="0">
                <a:hlinkClick r:id="rId10" tooltip="Невиим"/>
              </a:rPr>
              <a:t>Пророков</a:t>
            </a:r>
            <a:r>
              <a:rPr lang="ru-RU" dirty="0"/>
              <a:t> были обобщены и </a:t>
            </a:r>
            <a:r>
              <a:rPr lang="ru-RU" dirty="0" err="1">
                <a:hlinkClick r:id="rId7" tooltip="Библейский канон"/>
              </a:rPr>
              <a:t>реканонизированы</a:t>
            </a:r>
            <a:r>
              <a:rPr lang="ru-RU" dirty="0"/>
              <a:t> христианской церковью в виде </a:t>
            </a:r>
            <a:r>
              <a:rPr lang="ru-RU" dirty="0">
                <a:hlinkClick r:id="rId11" tooltip="Ветхий Завет"/>
              </a:rPr>
              <a:t>Ветхого Завета</a:t>
            </a:r>
            <a:r>
              <a:rPr lang="ru-RU" dirty="0"/>
              <a:t>, первой части </a:t>
            </a:r>
            <a:r>
              <a:rPr lang="ru-RU" dirty="0">
                <a:hlinkClick r:id="rId12" tooltip="Библия"/>
              </a:rPr>
              <a:t>Библии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Символы.</a:t>
            </a:r>
            <a:endParaRPr lang="ru-RU" dirty="0"/>
          </a:p>
        </p:txBody>
      </p:sp>
      <p:pic>
        <p:nvPicPr>
          <p:cNvPr id="7" name="Содержимое 6" descr="1387-165x16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556792"/>
            <a:ext cx="4176463" cy="4464495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ru-RU" sz="3600" dirty="0"/>
              <a:t>Один из внешних символов иудаизма с </a:t>
            </a:r>
            <a:r>
              <a:rPr lang="ru-RU" sz="3600" dirty="0">
                <a:hlinkClick r:id="rId3" tooltip="XIX век"/>
              </a:rPr>
              <a:t>XIX века</a:t>
            </a:r>
            <a:r>
              <a:rPr lang="ru-RU" sz="3600" dirty="0"/>
              <a:t> — шестиконечная </a:t>
            </a:r>
            <a:r>
              <a:rPr lang="ru-RU" sz="3600" dirty="0">
                <a:hlinkClick r:id="rId4" tooltip="Звезда Давида"/>
              </a:rPr>
              <a:t>Звезда Давида</a:t>
            </a:r>
            <a:r>
              <a:rPr lang="ru-RU" sz="3600" baseline="30000" dirty="0">
                <a:hlinkClick r:id="rId5"/>
              </a:rPr>
              <a:t>[10]</a:t>
            </a:r>
            <a:r>
              <a:rPr lang="ru-RU" sz="3600" dirty="0"/>
              <a:t>. Более древним символом иудаизма является </a:t>
            </a:r>
            <a:r>
              <a:rPr lang="ru-RU" sz="3600" dirty="0" err="1"/>
              <a:t>семисвечник</a:t>
            </a:r>
            <a:r>
              <a:rPr lang="ru-RU" sz="3600" dirty="0"/>
              <a:t> (</a:t>
            </a:r>
            <a:r>
              <a:rPr lang="ru-RU" sz="3600" dirty="0" err="1">
                <a:hlinkClick r:id="rId6" tooltip="Менора"/>
              </a:rPr>
              <a:t>Менора</a:t>
            </a:r>
            <a:r>
              <a:rPr lang="ru-RU" sz="3600" dirty="0"/>
              <a:t>), который, согласно </a:t>
            </a:r>
            <a:r>
              <a:rPr lang="ru-RU" sz="3600" dirty="0" err="1">
                <a:hlinkClick r:id="rId7" tooltip="Библия"/>
              </a:rPr>
              <a:t>Библии</a:t>
            </a:r>
            <a:r>
              <a:rPr lang="ru-RU" sz="3600" dirty="0" err="1"/>
              <a:t>и</a:t>
            </a:r>
            <a:r>
              <a:rPr lang="ru-RU" sz="3600" dirty="0"/>
              <a:t> традиции, стоял в </a:t>
            </a:r>
            <a:r>
              <a:rPr lang="ru-RU" sz="3600" dirty="0">
                <a:hlinkClick r:id="rId8" tooltip="Скиния"/>
              </a:rPr>
              <a:t>Скинии</a:t>
            </a:r>
            <a:r>
              <a:rPr lang="ru-RU" sz="3600" dirty="0"/>
              <a:t> и </a:t>
            </a:r>
            <a:r>
              <a:rPr lang="ru-RU" sz="3600" dirty="0">
                <a:hlinkClick r:id="rId9" tooltip="Иерусалимский храм"/>
              </a:rPr>
              <a:t>Иерусалимском храме</a:t>
            </a:r>
            <a:r>
              <a:rPr lang="ru-RU" sz="3600" dirty="0"/>
              <a:t>. Две расположенные рядом прямоугольные </a:t>
            </a:r>
            <a:r>
              <a:rPr lang="ru-RU" sz="3600" dirty="0">
                <a:hlinkClick r:id="rId10" tooltip="Скрижали Завета"/>
              </a:rPr>
              <a:t>скрижали</a:t>
            </a:r>
            <a:r>
              <a:rPr lang="ru-RU" sz="3600" dirty="0"/>
              <a:t> с закруглённой верхней гранью также являются символом иудаизма, зачастую встречающимся в орнаменте и декорации синагог. Иногда на скрижалях выгравированы </a:t>
            </a:r>
            <a:r>
              <a:rPr lang="ru-RU" sz="3600" dirty="0">
                <a:hlinkClick r:id="rId11" tooltip="10 заповедей"/>
              </a:rPr>
              <a:t>10 заповедей</a:t>
            </a:r>
            <a:r>
              <a:rPr lang="ru-RU" sz="3600" dirty="0"/>
              <a:t>, в полной либо сокращённой форме, либо 10 первых букв </a:t>
            </a:r>
            <a:r>
              <a:rPr lang="ru-RU" sz="3600" dirty="0">
                <a:hlinkClick r:id="rId12" tooltip="Еврейский алфавит"/>
              </a:rPr>
              <a:t>еврейского алфавита</a:t>
            </a:r>
            <a:r>
              <a:rPr lang="ru-RU" sz="3600" dirty="0"/>
              <a:t>, служащих для символической нумерации </a:t>
            </a:r>
            <a:r>
              <a:rPr lang="ru-RU" sz="3600" dirty="0" smtClean="0"/>
              <a:t>заповедей..</a:t>
            </a:r>
            <a:endParaRPr lang="ru-RU" sz="36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Ислам.</a:t>
            </a:r>
            <a:endParaRPr lang="ru-RU" dirty="0"/>
          </a:p>
        </p:txBody>
      </p:sp>
      <p:pic>
        <p:nvPicPr>
          <p:cNvPr id="5" name="Содержимое 4" descr="1Tolpa_musul_manok_-_negritjanok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1" y="1628800"/>
            <a:ext cx="3888432" cy="4464496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1800" b="1" dirty="0"/>
              <a:t>ИСЛА́М</a:t>
            </a:r>
            <a:r>
              <a:rPr lang="ru-RU" sz="1800" dirty="0"/>
              <a:t> (от араб. "покорность") — одна из мировых религий, сыгравшая наряду с православием важную роль в истории России. В качестве синонима используется слово "мусульманство" (в прошлом также и "магометанство"). И. представляет собой последовательный монотеизм. Мусульмане почитают единого, единственного и всемогущего Аллаха, промысел </a:t>
            </a:r>
            <a:r>
              <a:rPr lang="ru-RU" sz="1800" dirty="0" err="1"/>
              <a:t>к-рого</a:t>
            </a:r>
            <a:r>
              <a:rPr lang="ru-RU" sz="1800" dirty="0"/>
              <a:t> был доведен до смертных через пророков, первым из </a:t>
            </a:r>
            <a:r>
              <a:rPr lang="ru-RU" sz="1800" dirty="0" err="1"/>
              <a:t>к-рых</a:t>
            </a:r>
            <a:r>
              <a:rPr lang="ru-RU" sz="1800" dirty="0"/>
              <a:t> был </a:t>
            </a:r>
            <a:r>
              <a:rPr lang="ru-RU" sz="1800" dirty="0" err="1"/>
              <a:t>Ибрахим</a:t>
            </a:r>
            <a:r>
              <a:rPr lang="ru-RU" sz="1800" dirty="0"/>
              <a:t> (библейский Авраам), а предпоследним </a:t>
            </a:r>
            <a:r>
              <a:rPr lang="ru-RU" sz="1800" dirty="0" err="1"/>
              <a:t>Иса</a:t>
            </a:r>
            <a:r>
              <a:rPr lang="ru-RU" sz="1800" dirty="0"/>
              <a:t> (Иисус).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Аллах.</a:t>
            </a:r>
            <a:endParaRPr lang="ru-RU" dirty="0"/>
          </a:p>
        </p:txBody>
      </p:sp>
      <p:pic>
        <p:nvPicPr>
          <p:cNvPr id="5" name="Содержимое 4" descr="11067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11374" y="1600200"/>
            <a:ext cx="3530251" cy="4525963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ru-RU" dirty="0"/>
              <a:t>Имя «Аллах» образовано из определённого артикля «Аль-» и слова «</a:t>
            </a:r>
            <a:r>
              <a:rPr lang="ru-RU" dirty="0" err="1"/>
              <a:t>Илях</a:t>
            </a:r>
            <a:r>
              <a:rPr lang="ru-RU" dirty="0"/>
              <a:t>» — «Тот, Кому поклоняются», «Достойный поклонения». Арабы, исповедующие другие </a:t>
            </a:r>
            <a:r>
              <a:rPr lang="ru-RU" dirty="0" err="1"/>
              <a:t>авраамические</a:t>
            </a:r>
            <a:r>
              <a:rPr lang="ru-RU" dirty="0"/>
              <a:t> религии — например, христиане, используют это слово в молитвах и богослужениях для обращения к Богу</a:t>
            </a:r>
            <a:r>
              <a:rPr lang="ru-RU" baseline="30000" dirty="0">
                <a:hlinkClick r:id="rId3"/>
              </a:rPr>
              <a:t>[13]</a:t>
            </a:r>
            <a:r>
              <a:rPr lang="ru-RU" dirty="0"/>
              <a:t>. В арабском тексте Библии слово «Бог» переведено как «Аллах» или как «</a:t>
            </a:r>
            <a:r>
              <a:rPr lang="ru-RU" dirty="0" err="1"/>
              <a:t>Рабби</a:t>
            </a:r>
            <a:r>
              <a:rPr lang="ru-RU" dirty="0"/>
              <a:t>» (Господь). Имя '</a:t>
            </a:r>
            <a:r>
              <a:rPr lang="ru-RU" dirty="0" err="1"/>
              <a:t>Элах</a:t>
            </a:r>
            <a:r>
              <a:rPr lang="ru-RU" dirty="0"/>
              <a:t> ('</a:t>
            </a:r>
            <a:r>
              <a:rPr lang="ru-RU" dirty="0" err="1"/>
              <a:t>Элох</a:t>
            </a:r>
            <a:r>
              <a:rPr lang="ru-RU" dirty="0"/>
              <a:t>, '</a:t>
            </a:r>
            <a:r>
              <a:rPr lang="ru-RU" dirty="0" err="1"/>
              <a:t>Элоах</a:t>
            </a:r>
            <a:r>
              <a:rPr lang="ru-RU" dirty="0"/>
              <a:t>) встречается в Ветхозаветной книге Бытия</a:t>
            </a:r>
            <a:r>
              <a:rPr lang="ru-RU" baseline="30000" dirty="0">
                <a:hlinkClick r:id="rId3"/>
              </a:rPr>
              <a:t>[14]</a:t>
            </a:r>
            <a:r>
              <a:rPr lang="ru-RU" dirty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Обычно, когда речь идет об исламе, для обозначения Бога применяется слово «Аллах», даже в </a:t>
            </a:r>
            <a:r>
              <a:rPr lang="ru-RU" dirty="0" err="1"/>
              <a:t>неарабоязычной</a:t>
            </a:r>
            <a:r>
              <a:rPr lang="ru-RU" dirty="0"/>
              <a:t> среде. В </a:t>
            </a:r>
            <a:r>
              <a:rPr lang="ru-RU" dirty="0">
                <a:hlinkClick r:id="rId4" tooltip="Джахилия"/>
              </a:rPr>
              <a:t>доисламской Аравии</a:t>
            </a:r>
            <a:r>
              <a:rPr lang="ru-RU" dirty="0"/>
              <a:t>, у </a:t>
            </a:r>
            <a:r>
              <a:rPr lang="ru-RU" dirty="0">
                <a:hlinkClick r:id="rId5" tooltip="Язычники"/>
              </a:rPr>
              <a:t>язычников</a:t>
            </a:r>
            <a:r>
              <a:rPr lang="ru-RU" dirty="0"/>
              <a:t>, Аллах считался единственным Творцом, но поклонялись </a:t>
            </a:r>
            <a:r>
              <a:rPr lang="ru-RU" dirty="0">
                <a:hlinkClick r:id="rId6" tooltip="Идол"/>
              </a:rPr>
              <a:t>идолам</a:t>
            </a:r>
            <a:r>
              <a:rPr lang="ru-RU" dirty="0"/>
              <a:t> для приближения к Аллаху</a:t>
            </a:r>
            <a:r>
              <a:rPr lang="ru-RU" baseline="30000" dirty="0">
                <a:hlinkClick r:id="rId3"/>
              </a:rPr>
              <a:t>[15]</a:t>
            </a:r>
            <a:r>
              <a:rPr lang="ru-RU" dirty="0"/>
              <a:t>, приписывая Богу сыновей и дочерей.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Буддизм.</a:t>
            </a:r>
            <a:endParaRPr lang="ru-RU" dirty="0"/>
          </a:p>
        </p:txBody>
      </p:sp>
      <p:pic>
        <p:nvPicPr>
          <p:cNvPr id="5" name="Содержимое 4" descr="0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484784"/>
            <a:ext cx="4176464" cy="468052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algn="just"/>
            <a:r>
              <a:rPr lang="vi-VN" sz="1800" b="1" dirty="0"/>
              <a:t>Будди́зм</a:t>
            </a:r>
            <a:r>
              <a:rPr lang="vi-VN" sz="1800" dirty="0"/>
              <a:t> </a:t>
            </a:r>
            <a:r>
              <a:rPr lang="vi-VN" sz="1800" dirty="0" smtClean="0">
                <a:hlinkClick r:id="rId3" tooltip="Санскрит"/>
              </a:rPr>
              <a:t>.</a:t>
            </a:r>
            <a:r>
              <a:rPr lang="vi-VN" sz="1800" dirty="0"/>
              <a:t> </a:t>
            </a:r>
            <a:r>
              <a:rPr lang="hi-IN" sz="1800" dirty="0"/>
              <a:t>बुद्ध धर्म, </a:t>
            </a:r>
            <a:r>
              <a:rPr lang="en-US" sz="1800" dirty="0" err="1"/>
              <a:t>buddha</a:t>
            </a:r>
            <a:r>
              <a:rPr lang="en-US" sz="1800" dirty="0"/>
              <a:t> dharma </a:t>
            </a:r>
            <a:r>
              <a:rPr lang="en-US" sz="1800" dirty="0" smtClean="0"/>
              <a:t>;</a:t>
            </a:r>
            <a:r>
              <a:rPr lang="en-US" sz="1800" dirty="0"/>
              <a:t> </a:t>
            </a:r>
            <a:r>
              <a:rPr lang="vi-VN" sz="1800" dirty="0"/>
              <a:t>пали </a:t>
            </a:r>
            <a:r>
              <a:rPr lang="hi-IN" sz="1800" dirty="0"/>
              <a:t>बुद्ध धम्म, </a:t>
            </a:r>
            <a:r>
              <a:rPr lang="en-US" sz="1800" i="1" dirty="0" err="1"/>
              <a:t>buddha</a:t>
            </a:r>
            <a:r>
              <a:rPr lang="en-US" sz="1800" i="1" dirty="0"/>
              <a:t> </a:t>
            </a:r>
            <a:r>
              <a:rPr lang="en-US" sz="1800" i="1" dirty="0" err="1"/>
              <a:t>dhamma</a:t>
            </a:r>
            <a:r>
              <a:rPr lang="en-US" sz="1800" dirty="0"/>
              <a:t>, </a:t>
            </a:r>
            <a:r>
              <a:rPr lang="en-US" sz="1800" i="1" dirty="0"/>
              <a:t>«</a:t>
            </a:r>
            <a:r>
              <a:rPr lang="vi-VN" sz="1800" i="1" dirty="0"/>
              <a:t>Учение Просветлённого»</a:t>
            </a:r>
            <a:r>
              <a:rPr lang="vi-VN" sz="1800" baseline="30000" dirty="0">
                <a:hlinkClick r:id="rId4"/>
              </a:rPr>
              <a:t>[1]</a:t>
            </a:r>
            <a:r>
              <a:rPr lang="vi-VN" sz="1800" dirty="0"/>
              <a:t>; кит. </a:t>
            </a:r>
            <a:r>
              <a:rPr lang="ja-JP" altLang="en-US" sz="1800" dirty="0"/>
              <a:t>佛教 </a:t>
            </a:r>
            <a:r>
              <a:rPr lang="en-US" sz="1800" i="1" dirty="0" err="1"/>
              <a:t>fójiào</a:t>
            </a:r>
            <a:r>
              <a:rPr lang="en-US" sz="1800" dirty="0"/>
              <a:t>) — </a:t>
            </a:r>
            <a:r>
              <a:rPr lang="vi-VN" sz="1800" dirty="0"/>
              <a:t>религиозно-философское учение (дхарма) о духовном пробуждении (бодхи), возникшее около </a:t>
            </a:r>
            <a:r>
              <a:rPr lang="en-US" sz="1800" dirty="0" smtClean="0">
                <a:hlinkClick r:id="rId5" tooltip="VI век до н. э."/>
              </a:rPr>
              <a:t>VI</a:t>
            </a:r>
            <a:r>
              <a:rPr lang="ru-RU" sz="1800" dirty="0" smtClean="0">
                <a:hlinkClick r:id="rId5" tooltip="VI век до н. э."/>
              </a:rPr>
              <a:t> </a:t>
            </a:r>
            <a:r>
              <a:rPr lang="en-US" sz="1800" dirty="0" smtClean="0">
                <a:hlinkClick r:id="rId5" tooltip="VI век до н. э."/>
              </a:rPr>
              <a:t> </a:t>
            </a:r>
            <a:r>
              <a:rPr lang="vi-VN" sz="1800" dirty="0" smtClean="0">
                <a:hlinkClick r:id="rId5" tooltip="VI век до н. э."/>
              </a:rPr>
              <a:t>век </a:t>
            </a:r>
            <a:r>
              <a:rPr lang="vi-VN" sz="1800" dirty="0">
                <a:hlinkClick r:id="rId5" tooltip="VI век до н. э."/>
              </a:rPr>
              <a:t>до н. э.</a:t>
            </a:r>
            <a:r>
              <a:rPr lang="vi-VN" sz="1800" dirty="0"/>
              <a:t> в </a:t>
            </a:r>
            <a:r>
              <a:rPr lang="vi-VN" sz="1800" dirty="0">
                <a:hlinkClick r:id="rId6" tooltip="Древняя Индия"/>
              </a:rPr>
              <a:t>Древней Индии</a:t>
            </a:r>
            <a:r>
              <a:rPr lang="vi-VN" sz="1800" dirty="0"/>
              <a:t>. Основателем учения считается </a:t>
            </a:r>
            <a:r>
              <a:rPr lang="vi-VN" sz="1800" dirty="0">
                <a:hlinkClick r:id="rId7" tooltip="Будда Шакьямуни"/>
              </a:rPr>
              <a:t>Сиддхартха Гаутама</a:t>
            </a:r>
            <a:r>
              <a:rPr lang="vi-VN" sz="1800" dirty="0"/>
              <a:t>, впоследствии получивший имя Будда Шакьямуни</a:t>
            </a:r>
            <a:r>
              <a:rPr lang="vi-VN" sz="1800" baseline="30000" dirty="0">
                <a:hlinkClick r:id="rId4"/>
              </a:rPr>
              <a:t>[2</a:t>
            </a:r>
            <a:r>
              <a:rPr lang="vi-VN" sz="1800" baseline="30000" dirty="0" smtClean="0">
                <a:hlinkClick r:id="rId4"/>
              </a:rPr>
              <a:t>]</a:t>
            </a:r>
            <a:r>
              <a:rPr lang="vi-VN" sz="1800" dirty="0" smtClean="0"/>
              <a:t>.</a:t>
            </a:r>
            <a:r>
              <a:rPr lang="ru-RU" sz="1800" dirty="0"/>
              <a:t> Считается, что это одна из древнейших мировых религий, признанная самыми различными народами с совершенно разными традициями.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Ваджраяна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pic>
        <p:nvPicPr>
          <p:cNvPr id="5" name="Содержимое 4" descr="image00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700808"/>
            <a:ext cx="3749412" cy="424847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sz="1800" dirty="0" err="1"/>
              <a:t>Ваджраяна</a:t>
            </a:r>
            <a:r>
              <a:rPr lang="ru-RU" sz="1800" dirty="0"/>
              <a:t> является </a:t>
            </a:r>
            <a:r>
              <a:rPr lang="ru-RU" sz="1800" dirty="0" err="1"/>
              <a:t>тантрическим</a:t>
            </a:r>
            <a:r>
              <a:rPr lang="ru-RU" sz="1800" dirty="0"/>
              <a:t> направлением буддизма, образовавшимся внутри махаяны в V веке нашей эры. Практика в системе </a:t>
            </a:r>
            <a:r>
              <a:rPr lang="ru-RU" sz="1800" dirty="0" err="1"/>
              <a:t>ваджраяны</a:t>
            </a:r>
            <a:r>
              <a:rPr lang="ru-RU" sz="1800" dirty="0"/>
              <a:t> предполагает получение специальной </a:t>
            </a:r>
            <a:r>
              <a:rPr lang="ru-RU" sz="1800" dirty="0" err="1" smtClean="0"/>
              <a:t>абхишеке</a:t>
            </a:r>
            <a:r>
              <a:rPr lang="ru-RU" sz="1800" dirty="0"/>
              <a:t> и сопутствующих ей наставлений от достигшего реализации учителя. Главным средством достижения просветления в </a:t>
            </a:r>
            <a:r>
              <a:rPr lang="ru-RU" sz="1800" dirty="0" err="1"/>
              <a:t>ваджраяне</a:t>
            </a:r>
            <a:r>
              <a:rPr lang="ru-RU" sz="1800" dirty="0"/>
              <a:t> считается тайная </a:t>
            </a:r>
            <a:r>
              <a:rPr lang="ru-RU" sz="1800" dirty="0" err="1"/>
              <a:t>мантра</a:t>
            </a:r>
            <a:r>
              <a:rPr lang="ru-RU" sz="1800" dirty="0"/>
              <a:t>. Другими методами являются </a:t>
            </a:r>
            <a:r>
              <a:rPr lang="ru-RU" sz="1800" dirty="0" err="1"/>
              <a:t>йогическая</a:t>
            </a:r>
            <a:r>
              <a:rPr lang="ru-RU" sz="1800" dirty="0"/>
              <a:t> медитация, визуализации образов медитативных божеств, мудры и почитание гуру.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96</TotalTime>
  <Words>181</Words>
  <Application>Microsoft Office PowerPoint</Application>
  <PresentationFormat>Экран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 Религиозные культуры</vt:lpstr>
      <vt:lpstr>Христианство.</vt:lpstr>
      <vt:lpstr> Христианин</vt:lpstr>
      <vt:lpstr>Иудаизм</vt:lpstr>
      <vt:lpstr>Символы.</vt:lpstr>
      <vt:lpstr>Ислам.</vt:lpstr>
      <vt:lpstr>Аллах.</vt:lpstr>
      <vt:lpstr>Буддизм.</vt:lpstr>
      <vt:lpstr>Ваджраяна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Искусство религиозных культур.</dc:title>
  <dc:creator>user</dc:creator>
  <cp:lastModifiedBy>user</cp:lastModifiedBy>
  <cp:revision>12</cp:revision>
  <dcterms:created xsi:type="dcterms:W3CDTF">2014-01-12T15:52:27Z</dcterms:created>
  <dcterms:modified xsi:type="dcterms:W3CDTF">2014-03-16T12:29:12Z</dcterms:modified>
</cp:coreProperties>
</file>