
<file path=[Content_Types].xml><?xml version="1.0" encoding="utf-8"?>
<Types xmlns="http://schemas.openxmlformats.org/package/2006/content-types">
  <Default ContentType="image/png" Extension="png"/>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8" r:id="rId3"/>
    <p:sldId id="260" r:id="rId4"/>
    <p:sldId id="268" r:id="rId5"/>
    <p:sldId id="257" r:id="rId6"/>
    <p:sldId id="261" r:id="rId7"/>
    <p:sldId id="263" r:id="rId8"/>
    <p:sldId id="262" r:id="rId9"/>
    <p:sldId id="265" r:id="rId10"/>
    <p:sldId id="264" r:id="rId11"/>
    <p:sldId id="267" r:id="rId12"/>
    <p:sldId id="269" r:id="rId13"/>
    <p:sldId id="259" r:id="rId14"/>
    <p:sldId id="270" r:id="rId15"/>
    <p:sldId id="273" r:id="rId16"/>
    <p:sldId id="272" r:id="rId17"/>
    <p:sldId id="266" r:id="rId18"/>
    <p:sldId id="271" r:id="rId19"/>
    <p:sldId id="274"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00" autoAdjust="0"/>
    <p:restoredTop sz="94660"/>
  </p:normalViewPr>
  <p:slideViewPr>
    <p:cSldViewPr>
      <p:cViewPr varScale="1">
        <p:scale>
          <a:sx n="68" d="100"/>
          <a:sy n="68" d="100"/>
        </p:scale>
        <p:origin x="-72" y="-8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B4C71EC6-210F-42DE-9C53-41977AD35B3D}" type="datetimeFigureOut">
              <a:rPr lang="ru-RU" smtClean="0"/>
              <a:t>19.11.2013</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t>19.11.2013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t>19.11.2013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t>19.11.2013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19.11.2013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B4C71EC6-210F-42DE-9C53-41977AD35B3D}" type="datetimeFigureOut">
              <a:rPr lang="ru-RU" smtClean="0"/>
              <a:t>19.11.2013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B4C71EC6-210F-42DE-9C53-41977AD35B3D}" type="datetimeFigureOut">
              <a:rPr lang="ru-RU" smtClean="0"/>
              <a:t>19.11.2013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B4C71EC6-210F-42DE-9C53-41977AD35B3D}" type="datetimeFigureOut">
              <a:rPr lang="ru-RU" smtClean="0"/>
              <a:t>19.11.2013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19.11.2013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B4C71EC6-210F-42DE-9C53-41977AD35B3D}" type="datetimeFigureOut">
              <a:rPr lang="ru-RU" smtClean="0"/>
              <a:t>19.11.2013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19.11.2013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8077200" y="6356350"/>
            <a:ext cx="609600" cy="365125"/>
          </a:xfrm>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4C71EC6-210F-42DE-9C53-41977AD35B3D}" type="datetimeFigureOut">
              <a:rPr lang="ru-RU" smtClean="0"/>
              <a:t>19.11.2013</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19B0651-EE4F-4900-A07F-96A6BFA9D0F0}" type="slidenum">
              <a:rPr lang="ru-RU" smtClean="0"/>
              <a:t>‹#›</a:t>
            </a:fld>
            <a:endParaRPr lang="ru-R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arget="../media/image13.jpeg" Type="http://schemas.openxmlformats.org/officeDocument/2006/relationships/image"/><Relationship Id="rId1" Target="../slideLayouts/slideLayout2.xml" Type="http://schemas.openxmlformats.org/officeDocument/2006/relationships/slideLayout"/></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arget="../media/image15.jpeg" Type="http://schemas.openxmlformats.org/officeDocument/2006/relationships/image"/><Relationship Id="rId1" Target="../slideLayouts/slideLayout2.xml" Type="http://schemas.openxmlformats.org/officeDocument/2006/relationships/slideLayout"/></Relationships>
</file>

<file path=ppt/slides/_rels/slide13.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arget="slide13.xml" Type="http://schemas.openxmlformats.org/officeDocument/2006/relationships/slide"/><Relationship Id="rId3" Target="../media/image17.jpeg" Type="http://schemas.openxmlformats.org/officeDocument/2006/relationships/image"/><Relationship Id="rId7" Target="../media/image21.jpeg" Type="http://schemas.openxmlformats.org/officeDocument/2006/relationships/image"/><Relationship Id="rId2" Target="../media/image16.jpeg" Type="http://schemas.openxmlformats.org/officeDocument/2006/relationships/image"/><Relationship Id="rId1" Target="../slideLayouts/slideLayout2.xml" Type="http://schemas.openxmlformats.org/officeDocument/2006/relationships/slideLayout"/><Relationship Id="rId6" Target="../media/image20.jpeg" Type="http://schemas.openxmlformats.org/officeDocument/2006/relationships/image"/><Relationship Id="rId5" Target="../media/image19.jpeg" Type="http://schemas.openxmlformats.org/officeDocument/2006/relationships/image"/><Relationship Id="rId4" Target="../media/image18.jpeg" Type="http://schemas.openxmlformats.org/officeDocument/2006/relationships/image"/></Relationships>
</file>

<file path=ppt/slides/_rels/slide15.xml.rels><?xml version="1.0" encoding="UTF-8" standalone="yes" ?><Relationships xmlns="http://schemas.openxmlformats.org/package/2006/relationships"><Relationship Id="rId3" Target="../media/image23.jpeg" Type="http://schemas.openxmlformats.org/officeDocument/2006/relationships/image"/><Relationship Id="rId2" Target="../media/image22.jpeg" Type="http://schemas.openxmlformats.org/officeDocument/2006/relationships/image"/><Relationship Id="rId1" Target="../slideLayouts/slideLayout2.xml" Type="http://schemas.openxmlformats.org/officeDocument/2006/relationships/slideLayout"/></Relationships>
</file>

<file path=ppt/slides/_rels/slide16.xml.rels><?xml version="1.0" encoding="UTF-8" standalone="yes" ?><Relationships xmlns="http://schemas.openxmlformats.org/package/2006/relationships"><Relationship Id="rId3" Target="../media/image25.jpeg" Type="http://schemas.openxmlformats.org/officeDocument/2006/relationships/image"/><Relationship Id="rId2" Target="../media/image24.jpeg" Type="http://schemas.openxmlformats.org/officeDocument/2006/relationships/image"/><Relationship Id="rId1" Target="../slideLayouts/slideLayout2.xml" Type="http://schemas.openxmlformats.org/officeDocument/2006/relationships/slideLayout"/></Relationships>
</file>

<file path=ppt/slides/_rels/slide17.xml.rels><?xml version="1.0" encoding="UTF-8" standalone="yes" ?><Relationships xmlns="http://schemas.openxmlformats.org/package/2006/relationships"><Relationship Id="rId3" Target="../media/image27.jpeg" Type="http://schemas.openxmlformats.org/officeDocument/2006/relationships/image"/><Relationship Id="rId2" Target="../media/image26.jpeg" Type="http://schemas.openxmlformats.org/officeDocument/2006/relationships/image"/><Relationship Id="rId1" Target="../slideLayouts/slideLayout2.xml" Type="http://schemas.openxmlformats.org/officeDocument/2006/relationships/slideLayout"/><Relationship Id="rId4" Target="../media/image28.jpeg" Type="http://schemas.openxmlformats.org/officeDocument/2006/relationships/image"/></Relationships>
</file>

<file path=ppt/slides/_rels/slide18.xml.rels><?xml version="1.0" encoding="UTF-8" standalone="yes" ?><Relationships xmlns="http://schemas.openxmlformats.org/package/2006/relationships"><Relationship Id="rId3" Target="../media/image30.jpeg" Type="http://schemas.openxmlformats.org/officeDocument/2006/relationships/image"/><Relationship Id="rId2" Target="../media/image29.jpeg" Type="http://schemas.openxmlformats.org/officeDocument/2006/relationships/image"/><Relationship Id="rId1" Target="../slideLayouts/slideLayout2.xml" Type="http://schemas.openxmlformats.org/officeDocument/2006/relationships/slideLayout"/></Relationships>
</file>

<file path=ppt/slides/_rels/slide19.xml.rels><?xml version="1.0" encoding="UTF-8" standalone="yes" ?><Relationships xmlns="http://schemas.openxmlformats.org/package/2006/relationships"><Relationship Id="rId2" Target="../media/image31.jpeg" Type="http://schemas.openxmlformats.org/officeDocument/2006/relationships/image"/><Relationship Id="rId1" Target="../slideLayouts/slideLayout2.xml" Type="http://schemas.openxmlformats.org/officeDocument/2006/relationships/slideLayout"/></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arget="../media/image5.jpeg" Type="http://schemas.openxmlformats.org/officeDocument/2006/relationships/image"/><Relationship Id="rId2" Target="../media/image4.jpeg" Type="http://schemas.openxmlformats.org/officeDocument/2006/relationships/image"/><Relationship Id="rId1" Target="../slideLayouts/slideLayout2.xml" Type="http://schemas.openxmlformats.org/officeDocument/2006/relationships/slideLayout"/><Relationship Id="rId4" Target="../media/image6.jpeg" Type="http://schemas.openxmlformats.org/officeDocument/2006/relationships/image"/></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arget="../media/image8.jpeg" Type="http://schemas.openxmlformats.org/officeDocument/2006/relationships/image"/><Relationship Id="rId1" Target="../slideLayouts/slideLayout2.xml" Type="http://schemas.openxmlformats.org/officeDocument/2006/relationships/slideLayout"/></Relationships>
</file>

<file path=ppt/slides/_rels/slide7.xml.rels><?xml version="1.0" encoding="UTF-8" standalone="yes" ?><Relationships xmlns="http://schemas.openxmlformats.org/package/2006/relationships"><Relationship Id="rId3" Target="../media/image10.jpeg" Type="http://schemas.openxmlformats.org/officeDocument/2006/relationships/image"/><Relationship Id="rId2" Target="../media/image9.jpeg" Type="http://schemas.openxmlformats.org/officeDocument/2006/relationships/image"/><Relationship Id="rId1" Target="../slideLayouts/slideLayout2.xml" Type="http://schemas.openxmlformats.org/officeDocument/2006/relationships/slideLayout"/></Relationships>
</file>

<file path=ppt/slides/_rels/slide8.xml.rels><?xml version="1.0" encoding="UTF-8" standalone="yes" ?><Relationships xmlns="http://schemas.openxmlformats.org/package/2006/relationships"><Relationship Id="rId3" Target="../media/image12.png" Type="http://schemas.openxmlformats.org/officeDocument/2006/relationships/image"/><Relationship Id="rId2" Target="../media/image11.jpeg" Type="http://schemas.openxmlformats.org/officeDocument/2006/relationships/image"/><Relationship Id="rId1" Target="../slideLayouts/slideLayout2.xml" Type="http://schemas.openxmlformats.org/officeDocument/2006/relationships/slideLayout"/></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fresher.ru/images7/10-interesnyx-faktov-o-cunami/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86" y="-140277"/>
            <a:ext cx="9321805" cy="699831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ctrTitle"/>
          </p:nvPr>
        </p:nvSpPr>
        <p:spPr>
          <a:xfrm>
            <a:off x="251520" y="1700808"/>
            <a:ext cx="8892480" cy="4812393"/>
          </a:xfrm>
        </p:spPr>
        <p:txBody>
          <a:bodyP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ru-RU" dirty="0" smtClean="0">
                <a:ln/>
                <a:solidFill>
                  <a:schemeClr val="accent3"/>
                </a:solidFill>
                <a:effectLst/>
              </a:rPr>
              <a:t>Ресурсы Мирового океана- кладовая богатств</a:t>
            </a:r>
            <a:endParaRPr lang="ru-RU" dirty="0">
              <a:ln/>
              <a:solidFill>
                <a:schemeClr val="accent3"/>
              </a:solidFill>
              <a:effectLst/>
            </a:endParaRPr>
          </a:p>
        </p:txBody>
      </p:sp>
    </p:spTree>
    <p:extLst>
      <p:ext uri="{BB962C8B-B14F-4D97-AF65-F5344CB8AC3E}">
        <p14:creationId xmlns:p14="http://schemas.microsoft.com/office/powerpoint/2010/main" val="287089928"/>
      </p:ext>
    </p:extLst>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Химическое опреснение</a:t>
            </a:r>
            <a:br>
              <a:rPr lang="ru-RU" b="1" dirty="0"/>
            </a:br>
            <a:endParaRPr lang="ru-RU" dirty="0"/>
          </a:p>
        </p:txBody>
      </p:sp>
      <p:sp>
        <p:nvSpPr>
          <p:cNvPr id="3" name="Объект 2"/>
          <p:cNvSpPr>
            <a:spLocks noGrp="1"/>
          </p:cNvSpPr>
          <p:nvPr>
            <p:ph idx="1"/>
          </p:nvPr>
        </p:nvSpPr>
        <p:spPr>
          <a:xfrm>
            <a:off x="457200" y="1268761"/>
            <a:ext cx="8229600" cy="5472606"/>
          </a:xfrm>
        </p:spPr>
        <p:txBody>
          <a:bodyPr>
            <a:normAutofit fontScale="92500" lnSpcReduction="20000"/>
          </a:bodyPr>
          <a:lstStyle/>
          <a:p>
            <a:r>
              <a:rPr lang="ru-RU" dirty="0"/>
              <a:t>При химическом способе опреснения в морскую воду вводят специальные осаждающие реагенты, которые при взаимодействии с растворёнными в ней ионами солей (хлориды, сульфаты), образуют нерастворимые, выпадающие в осадок соединения. Вследствие того, что морская вода содержит большое количество растворенных веществ, расход реагентов весьма значителен и составляет примерно 3—5% количества опресненной воды. К веществам, способным образовывать нерастворимые соединения с ионами натрия (</a:t>
            </a:r>
            <a:r>
              <a:rPr lang="ru-RU" dirty="0" err="1"/>
              <a:t>Na</a:t>
            </a:r>
            <a:r>
              <a:rPr lang="ru-RU" baseline="30000" dirty="0"/>
              <a:t>+</a:t>
            </a:r>
            <a:r>
              <a:rPr lang="ru-RU" dirty="0"/>
              <a:t>) и хлора (</a:t>
            </a:r>
            <a:r>
              <a:rPr lang="ru-RU" dirty="0" err="1"/>
              <a:t>Cl</a:t>
            </a:r>
            <a:r>
              <a:rPr lang="ru-RU" baseline="30000" dirty="0"/>
              <a:t>-</a:t>
            </a:r>
            <a:r>
              <a:rPr lang="ru-RU" dirty="0"/>
              <a:t>), относятся соли серебра (</a:t>
            </a:r>
            <a:r>
              <a:rPr lang="ru-RU" dirty="0" err="1"/>
              <a:t>Ag</a:t>
            </a:r>
            <a:r>
              <a:rPr lang="ru-RU" baseline="30000" dirty="0"/>
              <a:t>+</a:t>
            </a:r>
            <a:r>
              <a:rPr lang="ru-RU" dirty="0"/>
              <a:t>) и бария (Ba</a:t>
            </a:r>
            <a:r>
              <a:rPr lang="ru-RU" baseline="30000" dirty="0"/>
              <a:t>2+</a:t>
            </a:r>
            <a:r>
              <a:rPr lang="ru-RU" dirty="0"/>
              <a:t>), которые при обработке солёной воды образуют выпадающие в осадок хлористое серебро (</a:t>
            </a:r>
            <a:r>
              <a:rPr lang="ru-RU" dirty="0" err="1"/>
              <a:t>AgCl</a:t>
            </a:r>
            <a:r>
              <a:rPr lang="ru-RU" dirty="0"/>
              <a:t>) и сернокислый барий (BaSO</a:t>
            </a:r>
            <a:r>
              <a:rPr lang="ru-RU" baseline="-25000" dirty="0"/>
              <a:t>4</a:t>
            </a:r>
            <a:r>
              <a:rPr lang="ru-RU" dirty="0"/>
              <a:t>). Эти реагенты дорогостоящие, реакция осаждения с солями бария протекает медленно, соли бария токсичны. Поэтому химическое осаждение при опреснении воды используется очень редко.</a:t>
            </a:r>
            <a:endParaRPr lang="ru-RU"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6838" y="33338"/>
            <a:ext cx="6331702" cy="670802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4079261"/>
      </p:ext>
    </p:extLst>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wipe(down)">
                                      <p:cBhvr>
                                        <p:cTn id="7" dur="580">
                                          <p:stCondLst>
                                            <p:cond delay="0"/>
                                          </p:stCondLst>
                                        </p:cTn>
                                        <p:tgtEl>
                                          <p:spTgt spid="5123"/>
                                        </p:tgtEl>
                                      </p:cBhvr>
                                    </p:animEffect>
                                    <p:anim calcmode="lin" valueType="num">
                                      <p:cBhvr>
                                        <p:cTn id="8" dur="1822" tmFilter="0,0; 0.14,0.36; 0.43,0.73; 0.71,0.91; 1.0,1.0">
                                          <p:stCondLst>
                                            <p:cond delay="0"/>
                                          </p:stCondLst>
                                        </p:cTn>
                                        <p:tgtEl>
                                          <p:spTgt spid="512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12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12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12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123"/>
                                        </p:tgtEl>
                                        <p:attrNameLst>
                                          <p:attrName>ppt_y</p:attrName>
                                        </p:attrNameLst>
                                      </p:cBhvr>
                                      <p:tavLst>
                                        <p:tav tm="0" fmla="#ppt_y-sin(pi*$)/81">
                                          <p:val>
                                            <p:fltVal val="0"/>
                                          </p:val>
                                        </p:tav>
                                        <p:tav tm="100000">
                                          <p:val>
                                            <p:fltVal val="1"/>
                                          </p:val>
                                        </p:tav>
                                      </p:tavLst>
                                    </p:anim>
                                    <p:animScale>
                                      <p:cBhvr>
                                        <p:cTn id="13" dur="26">
                                          <p:stCondLst>
                                            <p:cond delay="650"/>
                                          </p:stCondLst>
                                        </p:cTn>
                                        <p:tgtEl>
                                          <p:spTgt spid="5123"/>
                                        </p:tgtEl>
                                      </p:cBhvr>
                                      <p:to x="100000" y="60000"/>
                                    </p:animScale>
                                    <p:animScale>
                                      <p:cBhvr>
                                        <p:cTn id="14" dur="166" decel="50000">
                                          <p:stCondLst>
                                            <p:cond delay="676"/>
                                          </p:stCondLst>
                                        </p:cTn>
                                        <p:tgtEl>
                                          <p:spTgt spid="5123"/>
                                        </p:tgtEl>
                                      </p:cBhvr>
                                      <p:to x="100000" y="100000"/>
                                    </p:animScale>
                                    <p:animScale>
                                      <p:cBhvr>
                                        <p:cTn id="15" dur="26">
                                          <p:stCondLst>
                                            <p:cond delay="1312"/>
                                          </p:stCondLst>
                                        </p:cTn>
                                        <p:tgtEl>
                                          <p:spTgt spid="5123"/>
                                        </p:tgtEl>
                                      </p:cBhvr>
                                      <p:to x="100000" y="80000"/>
                                    </p:animScale>
                                    <p:animScale>
                                      <p:cBhvr>
                                        <p:cTn id="16" dur="166" decel="50000">
                                          <p:stCondLst>
                                            <p:cond delay="1338"/>
                                          </p:stCondLst>
                                        </p:cTn>
                                        <p:tgtEl>
                                          <p:spTgt spid="5123"/>
                                        </p:tgtEl>
                                      </p:cBhvr>
                                      <p:to x="100000" y="100000"/>
                                    </p:animScale>
                                    <p:animScale>
                                      <p:cBhvr>
                                        <p:cTn id="17" dur="26">
                                          <p:stCondLst>
                                            <p:cond delay="1642"/>
                                          </p:stCondLst>
                                        </p:cTn>
                                        <p:tgtEl>
                                          <p:spTgt spid="5123"/>
                                        </p:tgtEl>
                                      </p:cBhvr>
                                      <p:to x="100000" y="90000"/>
                                    </p:animScale>
                                    <p:animScale>
                                      <p:cBhvr>
                                        <p:cTn id="18" dur="166" decel="50000">
                                          <p:stCondLst>
                                            <p:cond delay="1668"/>
                                          </p:stCondLst>
                                        </p:cTn>
                                        <p:tgtEl>
                                          <p:spTgt spid="5123"/>
                                        </p:tgtEl>
                                      </p:cBhvr>
                                      <p:to x="100000" y="100000"/>
                                    </p:animScale>
                                    <p:animScale>
                                      <p:cBhvr>
                                        <p:cTn id="19" dur="26">
                                          <p:stCondLst>
                                            <p:cond delay="1808"/>
                                          </p:stCondLst>
                                        </p:cTn>
                                        <p:tgtEl>
                                          <p:spTgt spid="5123"/>
                                        </p:tgtEl>
                                      </p:cBhvr>
                                      <p:to x="100000" y="95000"/>
                                    </p:animScale>
                                    <p:animScale>
                                      <p:cBhvr>
                                        <p:cTn id="20" dur="166" decel="50000">
                                          <p:stCondLst>
                                            <p:cond delay="1834"/>
                                          </p:stCondLst>
                                        </p:cTn>
                                        <p:tgtEl>
                                          <p:spTgt spid="512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708688"/>
          </a:xfrm>
        </p:spPr>
        <p:txBody>
          <a:bodyPr>
            <a:normAutofit fontScale="90000"/>
          </a:bodyPr>
          <a:lstStyle/>
          <a:p>
            <a:r>
              <a:rPr lang="ru-RU" b="1" dirty="0" smtClean="0"/>
              <a:t>Дистилляция</a:t>
            </a:r>
            <a:endParaRPr lang="ru-RU" dirty="0"/>
          </a:p>
        </p:txBody>
      </p:sp>
      <p:sp>
        <p:nvSpPr>
          <p:cNvPr id="3" name="Объект 2"/>
          <p:cNvSpPr>
            <a:spLocks noGrp="1"/>
          </p:cNvSpPr>
          <p:nvPr>
            <p:ph idx="1"/>
          </p:nvPr>
        </p:nvSpPr>
        <p:spPr>
          <a:xfrm>
            <a:off x="395536" y="1599210"/>
            <a:ext cx="8229600" cy="5033027"/>
          </a:xfrm>
        </p:spPr>
        <p:txBody>
          <a:bodyPr>
            <a:normAutofit fontScale="92500" lnSpcReduction="10000"/>
          </a:bodyPr>
          <a:lstStyle/>
          <a:p>
            <a:r>
              <a:rPr lang="ru-RU" dirty="0" err="1"/>
              <a:t>Дисцилляция</a:t>
            </a:r>
            <a:r>
              <a:rPr lang="ru-RU" dirty="0"/>
              <a:t> воды (перегонка) основана на различии в составе воды и образующегося из нее пара. Процесс осуществляется в специальных дистилляционных установках – опреснителях путем частичного испарения воды и последующей конденсации пара. В процессе дистилляции более летучий компонент (низкокипящий) переходит в паровую фазу в большем количестве, чем менее летучий (высококипящий). Поэтому при конденсации образовавшихся паров в дистиллят переходят низкокипящие, а в кубовый остаток — высококипящие компоненты. Если из исходной смеси отгоняется не одна фракция, а несколько, дистилляция называется фракционной (дробной). В зависимости от условий процесса различают простую и молекулярную дистилляцию.</a:t>
            </a:r>
            <a:endParaRPr lang="ru-RU"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775026"/>
            <a:ext cx="5680351" cy="584322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248880"/>
      </p:ext>
    </p:extLst>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p:cTn id="7" dur="1000" fill="hold"/>
                                        <p:tgtEl>
                                          <p:spTgt spid="6147"/>
                                        </p:tgtEl>
                                        <p:attrNameLst>
                                          <p:attrName>ppt_w</p:attrName>
                                        </p:attrNameLst>
                                      </p:cBhvr>
                                      <p:tavLst>
                                        <p:tav tm="0">
                                          <p:val>
                                            <p:fltVal val="0"/>
                                          </p:val>
                                        </p:tav>
                                        <p:tav tm="100000">
                                          <p:val>
                                            <p:strVal val="#ppt_w"/>
                                          </p:val>
                                        </p:tav>
                                      </p:tavLst>
                                    </p:anim>
                                    <p:anim calcmode="lin" valueType="num">
                                      <p:cBhvr>
                                        <p:cTn id="8" dur="1000" fill="hold"/>
                                        <p:tgtEl>
                                          <p:spTgt spid="6147"/>
                                        </p:tgtEl>
                                        <p:attrNameLst>
                                          <p:attrName>ppt_h</p:attrName>
                                        </p:attrNameLst>
                                      </p:cBhvr>
                                      <p:tavLst>
                                        <p:tav tm="0">
                                          <p:val>
                                            <p:fltVal val="0"/>
                                          </p:val>
                                        </p:tav>
                                        <p:tav tm="100000">
                                          <p:val>
                                            <p:strVal val="#ppt_h"/>
                                          </p:val>
                                        </p:tav>
                                      </p:tavLst>
                                    </p:anim>
                                    <p:anim calcmode="lin" valueType="num">
                                      <p:cBhvr>
                                        <p:cTn id="9" dur="1000" fill="hold"/>
                                        <p:tgtEl>
                                          <p:spTgt spid="6147"/>
                                        </p:tgtEl>
                                        <p:attrNameLst>
                                          <p:attrName>style.rotation</p:attrName>
                                        </p:attrNameLst>
                                      </p:cBhvr>
                                      <p:tavLst>
                                        <p:tav tm="0">
                                          <p:val>
                                            <p:fltVal val="90"/>
                                          </p:val>
                                        </p:tav>
                                        <p:tav tm="100000">
                                          <p:val>
                                            <p:fltVal val="0"/>
                                          </p:val>
                                        </p:tav>
                                      </p:tavLst>
                                    </p:anim>
                                    <p:animEffect transition="in" filter="fade">
                                      <p:cBhvr>
                                        <p:cTn id="10" dur="10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836712"/>
            <a:ext cx="8229600" cy="504056"/>
          </a:xfrm>
        </p:spPr>
        <p:txBody>
          <a:bodyPr>
            <a:normAutofit fontScale="90000"/>
          </a:bodyPr>
          <a:lstStyle/>
          <a:p>
            <a:r>
              <a:rPr lang="ru-RU" b="1" dirty="0" smtClean="0"/>
              <a:t>Замораживание</a:t>
            </a:r>
            <a:endParaRPr lang="ru-RU" dirty="0"/>
          </a:p>
        </p:txBody>
      </p:sp>
      <p:sp>
        <p:nvSpPr>
          <p:cNvPr id="3" name="Объект 2"/>
          <p:cNvSpPr>
            <a:spLocks noGrp="1"/>
          </p:cNvSpPr>
          <p:nvPr>
            <p:ph idx="1"/>
          </p:nvPr>
        </p:nvSpPr>
        <p:spPr>
          <a:xfrm>
            <a:off x="395536" y="1879186"/>
            <a:ext cx="8280920" cy="4965184"/>
          </a:xfrm>
        </p:spPr>
        <p:txBody>
          <a:bodyPr>
            <a:normAutofit fontScale="92500" lnSpcReduction="20000"/>
          </a:bodyPr>
          <a:lstStyle/>
          <a:p>
            <a:r>
              <a:rPr lang="ru-RU" dirty="0" smtClean="0"/>
              <a:t>Данный </a:t>
            </a:r>
            <a:r>
              <a:rPr lang="ru-RU" dirty="0"/>
              <a:t>метод основан на том, что в естественных природных условиях лед, образующийся из морской воды, является пресным, поскольку образование кристаллов льда при температуре ниже температуры замерзания происходит только из молекул воды (явление криоскопии). При искусственном медленном замораживании соленой морской воды вокруг центров кристаллизации образуется пресный лед гексагональной игольчатой структуры со средней плотностью 930 </a:t>
            </a:r>
            <a:r>
              <a:rPr lang="ru-RU" dirty="0" smtClean="0"/>
              <a:t>кг/м</a:t>
            </a:r>
            <a:r>
              <a:rPr lang="ru-RU" baseline="30000" dirty="0" smtClean="0"/>
              <a:t>3. </a:t>
            </a:r>
            <a:r>
              <a:rPr lang="ru-RU" dirty="0"/>
              <a:t>Данный метод применяется для концентрирования непищевых продуктов, для опреснения морской воды, концентрирования и разделения химических растворов и др. Он достаточно прост и экономичен, но требует сложного оборудования и энергоёмок. Поэтому на практике он используется чрезвычайно редко.</a:t>
            </a:r>
          </a:p>
          <a:p>
            <a:endParaRPr lang="ru-RU"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5707" y="332656"/>
            <a:ext cx="6408712" cy="640871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37294"/>
      </p:ext>
    </p:extLst>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1000"/>
                                        <p:tgtEl>
                                          <p:spTgt spid="8194"/>
                                        </p:tgtEl>
                                      </p:cBhvr>
                                    </p:animEffect>
                                    <p:anim calcmode="lin" valueType="num">
                                      <p:cBhvr>
                                        <p:cTn id="8" dur="1000" fill="hold"/>
                                        <p:tgtEl>
                                          <p:spTgt spid="8194"/>
                                        </p:tgtEl>
                                        <p:attrNameLst>
                                          <p:attrName>ppt_x</p:attrName>
                                        </p:attrNameLst>
                                      </p:cBhvr>
                                      <p:tavLst>
                                        <p:tav tm="0">
                                          <p:val>
                                            <p:strVal val="#ppt_x"/>
                                          </p:val>
                                        </p:tav>
                                        <p:tav tm="100000">
                                          <p:val>
                                            <p:strVal val="#ppt_x"/>
                                          </p:val>
                                        </p:tav>
                                      </p:tavLst>
                                    </p:anim>
                                    <p:anim calcmode="lin" valueType="num">
                                      <p:cBhvr>
                                        <p:cTn id="9" dur="1000" fill="hold"/>
                                        <p:tgtEl>
                                          <p:spTgt spid="81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395536" y="476672"/>
            <a:ext cx="8291264" cy="5847928"/>
          </a:xfrm>
        </p:spPr>
        <p:txBody>
          <a:bodyPr>
            <a:normAutofit/>
          </a:bodyPr>
          <a:lstStyle/>
          <a:p>
            <a:r>
              <a:rPr lang="ru-RU" dirty="0" smtClean="0"/>
              <a:t>Недра </a:t>
            </a:r>
            <a:r>
              <a:rPr lang="ru-RU" dirty="0"/>
              <a:t>океана, его дно богаты залежами полезных ископаемых. На континентальном шельфе находятся прибрежные россыпные месторождения - золото, платина; встречаются и драгоценные камни - рубины, алмазы, сапфиры, изумруды. Например, вблизи Намибии идут подводные разработки алмазного гравия уже с 1962 года. </a:t>
            </a:r>
            <a:endParaRPr lang="ru-RU" dirty="0" smtClean="0"/>
          </a:p>
          <a:p>
            <a:r>
              <a:rPr lang="ru-RU" dirty="0" smtClean="0"/>
              <a:t>Зато </a:t>
            </a:r>
            <a:r>
              <a:rPr lang="ru-RU" dirty="0"/>
              <a:t>полным ходом идёт разведка и добыча океанской нефти и газа на прибрежном шельфе, доля морской добычи приближается к 1/3 мировой добычи этих энергоносителей. </a:t>
            </a:r>
            <a:r>
              <a:rPr lang="ru-RU" dirty="0" smtClean="0"/>
              <a:t>Мексиканский </a:t>
            </a:r>
            <a:r>
              <a:rPr lang="ru-RU" dirty="0"/>
              <a:t>залив к тому же знаменит открытым во время разведки нефти месторождением серы, которая вытапливается со дна с помощью перегретой воды. </a:t>
            </a:r>
            <a:endParaRPr lang="ru-RU" dirty="0"/>
          </a:p>
        </p:txBody>
      </p:sp>
      <p:sp>
        <p:nvSpPr>
          <p:cNvPr id="4" name="Стрелка вправо с вырезом 3">
            <a:hlinkClick r:id="rId2" action="ppaction://hlinksldjump"/>
          </p:cNvPr>
          <p:cNvSpPr/>
          <p:nvPr/>
        </p:nvSpPr>
        <p:spPr>
          <a:xfrm>
            <a:off x="7668344" y="2996952"/>
            <a:ext cx="720080" cy="36004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трелка вправо с вырезом 4">
            <a:hlinkClick r:id="rId3" action="ppaction://hlinksldjump"/>
          </p:cNvPr>
          <p:cNvSpPr/>
          <p:nvPr/>
        </p:nvSpPr>
        <p:spPr>
          <a:xfrm>
            <a:off x="7956376" y="4941168"/>
            <a:ext cx="792088" cy="432048"/>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001001091"/>
      </p:ext>
    </p:extLst>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9218" name="Picture 2" descr="http://www.wallpage.ru/imgmig/wallpapers_780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88640"/>
            <a:ext cx="3384376" cy="3384376"/>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21296" y="0"/>
            <a:ext cx="2585516" cy="923330"/>
          </a:xfrm>
          <a:prstGeom prst="rect">
            <a:avLst/>
          </a:prstGeom>
          <a:noFill/>
        </p:spPr>
        <p:txBody>
          <a:bodyPr wrap="none" lIns="91440" tIns="45720" rIns="91440" bIns="45720">
            <a:spAutoFit/>
          </a:bodyPr>
          <a:lstStyle/>
          <a:p>
            <a:pPr algn="ctr"/>
            <a:r>
              <a:rPr lang="ru-RU"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Золото</a:t>
            </a:r>
            <a:endPar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9220" name="Picture 4" descr="http://im7-tub-ru.yandex.net/i?id=148754435-43-72&amp;n=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9411" y="188640"/>
            <a:ext cx="2592288" cy="2592288"/>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6240430" y="2649686"/>
            <a:ext cx="2916889" cy="923330"/>
          </a:xfrm>
          <a:prstGeom prst="rect">
            <a:avLst/>
          </a:prstGeom>
          <a:noFill/>
        </p:spPr>
        <p:txBody>
          <a:bodyPr wrap="none" lIns="91440" tIns="45720" rIns="91440" bIns="45720">
            <a:spAutoFit/>
          </a:bodyPr>
          <a:lstStyle/>
          <a:p>
            <a:pPr algn="ctr"/>
            <a:r>
              <a:rPr lang="ru-RU" sz="5400" dirty="0">
                <a:ln w="18415" cmpd="sng">
                  <a:solidFill>
                    <a:srgbClr val="FFFFFF"/>
                  </a:solidFill>
                  <a:prstDash val="solid"/>
                </a:ln>
                <a:solidFill>
                  <a:srgbClr val="FFFFFF"/>
                </a:solidFill>
                <a:effectLst>
                  <a:outerShdw blurRad="63500" dir="3600000" algn="tl" rotWithShape="0">
                    <a:srgbClr val="000000">
                      <a:alpha val="70000"/>
                    </a:srgbClr>
                  </a:outerShdw>
                </a:effectLst>
              </a:rPr>
              <a:t>П</a:t>
            </a:r>
            <a:r>
              <a:rPr lang="ru-RU"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латина</a:t>
            </a:r>
            <a:endParaRPr lang="ru-RU" sz="5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922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49767" y="958776"/>
            <a:ext cx="2490663" cy="249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3749767" y="0"/>
            <a:ext cx="2396811" cy="923330"/>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ru-RU" sz="5400" b="1" cap="none" spc="150" dirty="0" smtClean="0">
                <a:ln w="11430"/>
                <a:solidFill>
                  <a:srgbClr val="F8F8F8"/>
                </a:solidFill>
                <a:effectLst>
                  <a:outerShdw blurRad="25400" algn="tl" rotWithShape="0">
                    <a:srgbClr val="000000">
                      <a:alpha val="43000"/>
                    </a:srgbClr>
                  </a:outerShdw>
                </a:effectLst>
              </a:rPr>
              <a:t>Рубин</a:t>
            </a:r>
            <a:endParaRPr lang="ru-RU" sz="5400" b="1" cap="none" spc="150" dirty="0">
              <a:ln w="11430"/>
              <a:solidFill>
                <a:srgbClr val="F8F8F8"/>
              </a:solidFill>
              <a:effectLst>
                <a:outerShdw blurRad="25400" algn="tl" rotWithShape="0">
                  <a:srgbClr val="000000">
                    <a:alpha val="43000"/>
                  </a:srgbClr>
                </a:outerShdw>
              </a:effectLst>
            </a:endParaRPr>
          </a:p>
        </p:txBody>
      </p:sp>
      <p:pic>
        <p:nvPicPr>
          <p:cNvPr id="922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32240" y="3504489"/>
            <a:ext cx="2290493" cy="2290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Прямоугольник 6"/>
          <p:cNvSpPr/>
          <p:nvPr/>
        </p:nvSpPr>
        <p:spPr>
          <a:xfrm>
            <a:off x="6146578" y="5794982"/>
            <a:ext cx="2898549" cy="923330"/>
          </a:xfrm>
          <a:prstGeom prst="rect">
            <a:avLst/>
          </a:prstGeom>
          <a:noFill/>
        </p:spPr>
        <p:txBody>
          <a:bodyPr wrap="none" lIns="91440" tIns="45720" rIns="91440" bIns="45720">
            <a:spAutoFit/>
          </a:bodyPr>
          <a:lstStyle/>
          <a:p>
            <a:pPr algn="ctr"/>
            <a:r>
              <a:rPr lang="ru-RU" sz="54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Сапфир</a:t>
            </a:r>
            <a:endParaRPr lang="ru-RU" sz="5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pic>
        <p:nvPicPr>
          <p:cNvPr id="922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8624" y="3356992"/>
            <a:ext cx="3002897" cy="306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Прямоугольник 7"/>
          <p:cNvSpPr/>
          <p:nvPr/>
        </p:nvSpPr>
        <p:spPr>
          <a:xfrm>
            <a:off x="451310" y="2780928"/>
            <a:ext cx="3064493" cy="923330"/>
          </a:xfrm>
          <a:prstGeom prst="rect">
            <a:avLst/>
          </a:prstGeom>
          <a:noFill/>
        </p:spPr>
        <p:txBody>
          <a:bodyPr wrap="none" lIns="91440" tIns="45720" rIns="91440" bIns="45720">
            <a:spAutoFit/>
          </a:bodyPr>
          <a:lstStyle/>
          <a:p>
            <a:pPr algn="ctr"/>
            <a:r>
              <a:rPr lang="ru-RU"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И</a:t>
            </a:r>
            <a:r>
              <a:rPr lang="ru-RU"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зумруд</a:t>
            </a:r>
            <a:endParaRPr lang="ru-RU"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9224"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39769" y="3242593"/>
            <a:ext cx="2863354" cy="2863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Прямоугольник 8"/>
          <p:cNvSpPr/>
          <p:nvPr/>
        </p:nvSpPr>
        <p:spPr>
          <a:xfrm>
            <a:off x="3311521" y="5934670"/>
            <a:ext cx="2448107" cy="923330"/>
          </a:xfrm>
          <a:prstGeom prst="rect">
            <a:avLst/>
          </a:prstGeom>
          <a:noFill/>
        </p:spPr>
        <p:txBody>
          <a:bodyPr wrap="none" lIns="91440" tIns="45720" rIns="91440" bIns="45720">
            <a:spAutoFit/>
          </a:bodyPr>
          <a:lstStyle/>
          <a:p>
            <a:pPr algn="ctr"/>
            <a:r>
              <a:rPr lang="ru-RU"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Алмаз</a:t>
            </a:r>
            <a:endParaRPr lang="ru-RU"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10" name="Стрелка вправо с вырезом 9">
            <a:hlinkClick r:id="rId8" action="ppaction://hlinksldjump"/>
          </p:cNvPr>
          <p:cNvSpPr/>
          <p:nvPr/>
        </p:nvSpPr>
        <p:spPr>
          <a:xfrm rot="10800000">
            <a:off x="451310" y="6256647"/>
            <a:ext cx="952338" cy="461665"/>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789757883"/>
      </p:ext>
    </p:extLst>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52120" y="692696"/>
            <a:ext cx="2664296" cy="1143000"/>
          </a:xfrm>
        </p:spPr>
        <p:txBody>
          <a:bodyPr>
            <a:noAutofit/>
          </a:bodyPr>
          <a:lstStyle/>
          <a:p>
            <a:r>
              <a:rPr lang="ru-RU" sz="6000" dirty="0" smtClean="0"/>
              <a:t>Добыча нефти</a:t>
            </a:r>
            <a:endParaRPr lang="ru-RU" sz="6000" dirty="0"/>
          </a:p>
        </p:txBody>
      </p:sp>
      <p:sp>
        <p:nvSpPr>
          <p:cNvPr id="3" name="Объект 2"/>
          <p:cNvSpPr>
            <a:spLocks noGrp="1"/>
          </p:cNvSpPr>
          <p:nvPr>
            <p:ph idx="1"/>
          </p:nvPr>
        </p:nvSpPr>
        <p:spPr/>
        <p:txBody>
          <a:bodyPr>
            <a:normAutofit/>
          </a:bodyPr>
          <a:lstStyle/>
          <a:p>
            <a:r>
              <a:rPr lang="ru-RU" sz="2800" dirty="0" err="1" smtClean="0"/>
              <a:t>НефтеДобыча</a:t>
            </a:r>
            <a:r>
              <a:rPr lang="ru-RU" sz="2800" dirty="0" smtClean="0"/>
              <a:t> </a:t>
            </a:r>
            <a:endParaRPr lang="ru-RU" sz="2800"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32656"/>
            <a:ext cx="4668587"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2131128"/>
            <a:ext cx="4474468" cy="4447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3353573"/>
      </p:ext>
    </p:extLst>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1331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2921486"/>
            <a:ext cx="4992555" cy="374441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276" y="152048"/>
            <a:ext cx="4536504" cy="45365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180528" y="4688552"/>
            <a:ext cx="4504304" cy="1754326"/>
          </a:xfrm>
          <a:prstGeom prst="rect">
            <a:avLst/>
          </a:prstGeom>
          <a:noFill/>
        </p:spPr>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ru-RU" sz="5400" b="1" cap="none" spc="150" dirty="0" smtClean="0">
                <a:ln w="11430"/>
                <a:solidFill>
                  <a:srgbClr val="F8F8F8"/>
                </a:solidFill>
                <a:effectLst>
                  <a:outerShdw blurRad="25400" algn="tl" rotWithShape="0">
                    <a:srgbClr val="000000">
                      <a:alpha val="43000"/>
                    </a:srgbClr>
                  </a:outerShdw>
                </a:effectLst>
              </a:rPr>
              <a:t>Кристаллы серы</a:t>
            </a:r>
            <a:endParaRPr lang="ru-RU" sz="5400" b="1" cap="none" spc="150" dirty="0">
              <a:ln w="11430"/>
              <a:solidFill>
                <a:srgbClr val="F8F8F8"/>
              </a:solidFill>
              <a:effectLst>
                <a:outerShdw blurRad="25400" algn="tl" rotWithShape="0">
                  <a:srgbClr val="000000">
                    <a:alpha val="43000"/>
                  </a:srgbClr>
                </a:outerShdw>
              </a:effectLst>
            </a:endParaRPr>
          </a:p>
        </p:txBody>
      </p:sp>
      <p:sp>
        <p:nvSpPr>
          <p:cNvPr id="5" name="Прямоугольник 4"/>
          <p:cNvSpPr/>
          <p:nvPr/>
        </p:nvSpPr>
        <p:spPr>
          <a:xfrm>
            <a:off x="4643780" y="320267"/>
            <a:ext cx="4454397" cy="2585323"/>
          </a:xfrm>
          <a:prstGeom prst="rect">
            <a:avLst/>
          </a:prstGeom>
          <a:noFill/>
        </p:spPr>
        <p:txBody>
          <a:bodyPr wrap="square" lIns="91440" tIns="45720" rIns="91440" bIns="45720">
            <a:spAutoFit/>
          </a:bodyPr>
          <a:lstStyle/>
          <a:p>
            <a:pPr algn="ctr"/>
            <a:r>
              <a:rPr lang="ru-RU" sz="54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Станция для добычи серы</a:t>
            </a:r>
            <a:endParaRPr lang="ru-RU" sz="5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extLst>
      <p:ext uri="{BB962C8B-B14F-4D97-AF65-F5344CB8AC3E}">
        <p14:creationId xmlns:p14="http://schemas.microsoft.com/office/powerpoint/2010/main" val="2535653064"/>
      </p:ext>
    </p:extLst>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54215" y="116632"/>
            <a:ext cx="4700065" cy="3240015"/>
          </a:xfrm>
        </p:spPr>
        <p:txBody>
          <a:bodyPr>
            <a:noAutofit/>
          </a:bodyPr>
          <a:lstStyle/>
          <a:p>
            <a:r>
              <a:rPr lang="ru-RU" sz="2400" dirty="0"/>
              <a:t>На шельфе и частично материковом склоне Океана расположены большие месторождения фосфоритов, которые можно использовать в качестве удобрений, причём запасов хватит на ближайшие несколько сот лет. </a:t>
            </a:r>
            <a:r>
              <a:rPr lang="ru-RU" sz="1800" dirty="0"/>
              <a:t/>
            </a:r>
            <a:br>
              <a:rPr lang="ru-RU" sz="1800" dirty="0"/>
            </a:br>
            <a:endParaRPr lang="ru-RU" sz="1800" dirty="0"/>
          </a:p>
        </p:txBody>
      </p:sp>
      <p:sp>
        <p:nvSpPr>
          <p:cNvPr id="3" name="Объект 2"/>
          <p:cNvSpPr>
            <a:spLocks noGrp="1"/>
          </p:cNvSpPr>
          <p:nvPr>
            <p:ph idx="1"/>
          </p:nvPr>
        </p:nvSpPr>
        <p:spPr/>
        <p:txBody>
          <a:bodyPr/>
          <a:lstStyle/>
          <a:p>
            <a:endParaRPr lang="ru-RU" dirty="0"/>
          </a:p>
        </p:txBody>
      </p:sp>
      <p:pic>
        <p:nvPicPr>
          <p:cNvPr id="1024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674" y="-648002"/>
            <a:ext cx="4001976" cy="400197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3326520"/>
            <a:ext cx="4032448" cy="2969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2919174"/>
            <a:ext cx="4067944" cy="3313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6438643"/>
      </p:ext>
    </p:extLst>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323528" y="548680"/>
            <a:ext cx="4896544" cy="6120680"/>
          </a:xfrm>
        </p:spPr>
        <p:txBody>
          <a:bodyPr>
            <a:normAutofit fontScale="92500" lnSpcReduction="10000"/>
          </a:bodyPr>
          <a:lstStyle/>
          <a:p>
            <a:r>
              <a:rPr lang="ru-RU" dirty="0"/>
              <a:t>Самый же интересный вид минерального сырья Мирового океана - это знаменитые железомарганцевые конкреции, которыми покрыты громадные по площади подводные равнины. Конкреции представляют собой своеобразный «коктейль» из металлов: туда входят медь, кобальт, никель, титан, ванадий, но, конечно же, больше всего железа и марганца. Места их расположения общеизвестны, но результаты промышленной разработки пока ещё очень скромны.</a:t>
            </a:r>
          </a:p>
        </p:txBody>
      </p:sp>
      <p:pic>
        <p:nvPicPr>
          <p:cNvPr id="1126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48472" y="3140968"/>
            <a:ext cx="3516016"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8472" y="116026"/>
            <a:ext cx="3516016" cy="3284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3790964"/>
      </p:ext>
    </p:extLst>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532" y="0"/>
            <a:ext cx="9372532" cy="702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265018" y="2635125"/>
            <a:ext cx="9404434"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Спасибо за внимание!</a:t>
            </a:r>
            <a:endParaRPr lang="ru-RU"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1583626819"/>
      </p:ext>
    </p:extLst>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2000" fill="hold"/>
                                        <p:tgtEl>
                                          <p:spTgt spid="4"/>
                                        </p:tgtEl>
                                        <p:attrNameLst>
                                          <p:attrName>ppt_y</p:attrName>
                                        </p:attrNameLst>
                                      </p:cBhvr>
                                      <p:tavLst>
                                        <p:tav tm="0">
                                          <p:val>
                                            <p:strVal val="#ppt_y"/>
                                          </p:val>
                                        </p:tav>
                                        <p:tav tm="100000">
                                          <p:val>
                                            <p:strVal val="#ppt_y"/>
                                          </p:val>
                                        </p:tav>
                                      </p:tavLst>
                                    </p:anim>
                                    <p:anim calcmode="lin" valueType="num">
                                      <p:cBhvr>
                                        <p:cTn id="9" dur="2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2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0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99392"/>
            <a:ext cx="8229600" cy="1440160"/>
          </a:xfrm>
        </p:spPr>
        <p:txBody>
          <a:bodyPr/>
          <a:lstStyle/>
          <a:p>
            <a:pPr algn="ctr"/>
            <a:r>
              <a:rPr lang="ru-RU" dirty="0" smtClean="0"/>
              <a:t>Ресурсы Мирового океана</a:t>
            </a:r>
            <a:endParaRPr lang="ru-RU" dirty="0"/>
          </a:p>
        </p:txBody>
      </p:sp>
      <p:sp>
        <p:nvSpPr>
          <p:cNvPr id="3" name="Объект 2"/>
          <p:cNvSpPr>
            <a:spLocks noGrp="1"/>
          </p:cNvSpPr>
          <p:nvPr>
            <p:ph idx="1"/>
          </p:nvPr>
        </p:nvSpPr>
        <p:spPr>
          <a:xfrm>
            <a:off x="251520" y="1268760"/>
            <a:ext cx="8579296" cy="5256584"/>
          </a:xfrm>
        </p:spPr>
        <p:txBody>
          <a:bodyPr>
            <a:noAutofit/>
          </a:bodyPr>
          <a:lstStyle/>
          <a:p>
            <a:r>
              <a:rPr lang="ru-RU" sz="3200" dirty="0"/>
              <a:t>Основной ресурс Мирового океана - морская вода. Она содержит 75 химических элементов, среди которых </a:t>
            </a:r>
            <a:r>
              <a:rPr lang="ru-RU" sz="3200" dirty="0" smtClean="0"/>
              <a:t>:уран</a:t>
            </a:r>
            <a:r>
              <a:rPr lang="ru-RU" sz="3200" dirty="0"/>
              <a:t>, калий, бром, магний. И хотя основной продукт морской воды всё ещё поваренная соль - 33 % от мировой добычи, но уже </a:t>
            </a:r>
            <a:r>
              <a:rPr lang="ru-RU" sz="3200" dirty="0" smtClean="0"/>
              <a:t>давно </a:t>
            </a:r>
            <a:r>
              <a:rPr lang="ru-RU" sz="3200" dirty="0"/>
              <a:t>запатентованы методы получения </a:t>
            </a:r>
            <a:r>
              <a:rPr lang="ru-RU" sz="3200" dirty="0" smtClean="0"/>
              <a:t>меди </a:t>
            </a:r>
            <a:r>
              <a:rPr lang="ru-RU" sz="3200" dirty="0"/>
              <a:t>и </a:t>
            </a:r>
            <a:r>
              <a:rPr lang="ru-RU" sz="3200" dirty="0" smtClean="0"/>
              <a:t>серебра, </a:t>
            </a:r>
            <a:r>
              <a:rPr lang="ru-RU" sz="3200" dirty="0"/>
              <a:t>запасы которых неуклонно истощаются, когда как в океанских водах их содержится до полмиллиарда тонн. </a:t>
            </a:r>
            <a:endParaRPr lang="ru-RU" sz="3200" dirty="0" smtClean="0"/>
          </a:p>
        </p:txBody>
      </p:sp>
    </p:spTree>
    <p:extLst>
      <p:ext uri="{BB962C8B-B14F-4D97-AF65-F5344CB8AC3E}">
        <p14:creationId xmlns:p14="http://schemas.microsoft.com/office/powerpoint/2010/main" val="653281371"/>
      </p:ext>
    </p:extLst>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1026" name="Picture 2" descr="http://abunda.ru/uploads/posts/2011-01/1294382935_011_21541_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60648"/>
            <a:ext cx="8572500" cy="5715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07504" y="5973323"/>
            <a:ext cx="9036496" cy="769441"/>
          </a:xfrm>
          <a:prstGeom prst="rect">
            <a:avLst/>
          </a:prstGeom>
          <a:noFill/>
        </p:spPr>
        <p:txBody>
          <a:bodyPr wrap="square" lIns="91440" tIns="45720" rIns="91440" bIns="45720">
            <a:spAutoFit/>
          </a:bodyPr>
          <a:lstStyle/>
          <a:p>
            <a:pPr algn="ctr"/>
            <a:r>
              <a:rPr lang="ru-RU" sz="4400" b="1" dirty="0" smtClean="0">
                <a:ln w="10541" cmpd="sng">
                  <a:solidFill>
                    <a:schemeClr val="accent1">
                      <a:shade val="88000"/>
                      <a:satMod val="110000"/>
                    </a:schemeClr>
                  </a:solidFill>
                  <a:prstDash val="solid"/>
                </a:ln>
                <a:solidFill>
                  <a:schemeClr val="accent1">
                    <a:lumMod val="50000"/>
                  </a:schemeClr>
                </a:solidFill>
              </a:rPr>
              <a:t>Добыча соли из морской воды</a:t>
            </a:r>
            <a:endParaRPr lang="ru-RU" sz="4400" b="1" dirty="0">
              <a:ln w="10541" cmpd="sng">
                <a:solidFill>
                  <a:schemeClr val="accent1">
                    <a:shade val="88000"/>
                    <a:satMod val="110000"/>
                  </a:schemeClr>
                </a:solidFill>
                <a:prstDash val="solid"/>
              </a:ln>
              <a:solidFill>
                <a:schemeClr val="accent1">
                  <a:lumMod val="50000"/>
                </a:schemeClr>
              </a:solidFill>
            </a:endParaRPr>
          </a:p>
        </p:txBody>
      </p:sp>
    </p:spTree>
    <p:extLst>
      <p:ext uri="{BB962C8B-B14F-4D97-AF65-F5344CB8AC3E}">
        <p14:creationId xmlns:p14="http://schemas.microsoft.com/office/powerpoint/2010/main" val="398063963"/>
      </p:ext>
    </p:extLst>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116632"/>
            <a:ext cx="4392488" cy="43924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6449194" y="3284984"/>
            <a:ext cx="1859245" cy="923330"/>
          </a:xfrm>
          <a:prstGeom prst="rect">
            <a:avLst/>
          </a:prstGeom>
          <a:noFill/>
        </p:spPr>
        <p:txBody>
          <a:bodyPr wrap="square" lIns="91440" tIns="45720" rIns="91440" bIns="45720">
            <a:spAutoFit/>
          </a:bodyPr>
          <a:lstStyle/>
          <a:p>
            <a:pPr algn="ctr"/>
            <a:r>
              <a:rPr lang="ru-RU"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Уран</a:t>
            </a:r>
            <a:endParaRPr lang="ru-RU" sz="5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3" y="116632"/>
            <a:ext cx="3846041" cy="384604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415279" y="4047455"/>
            <a:ext cx="2206053" cy="923330"/>
          </a:xfrm>
          <a:prstGeom prst="rect">
            <a:avLst/>
          </a:prstGeom>
          <a:noFill/>
        </p:spPr>
        <p:txBody>
          <a:bodyPr wrap="none" lIns="91440" tIns="45720" rIns="91440" bIns="45720">
            <a:spAutoFit/>
          </a:bodyPr>
          <a:lstStyle/>
          <a:p>
            <a:pPr algn="ctr"/>
            <a:r>
              <a:rPr lang="ru-RU"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Калий</a:t>
            </a:r>
            <a:endParaRPr lang="ru-RU" sz="5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4455" y="3329608"/>
            <a:ext cx="3528392" cy="352839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6588224" y="5301208"/>
            <a:ext cx="1841465" cy="923330"/>
          </a:xfrm>
          <a:prstGeom prst="rect">
            <a:avLst/>
          </a:prstGeom>
          <a:noFill/>
        </p:spPr>
        <p:txBody>
          <a:bodyPr wrap="none" lIns="91440" tIns="45720" rIns="91440" bIns="45720">
            <a:spAutoFit/>
          </a:bodyPr>
          <a:lstStyle/>
          <a:p>
            <a:pPr algn="ctr"/>
            <a:r>
              <a:rPr lang="ru-RU"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Медь</a:t>
            </a:r>
            <a:endParaRPr lang="ru-RU" sz="5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287100070"/>
      </p:ext>
    </p:extLst>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Влияние Мирового океана на планету</a:t>
            </a:r>
            <a:endParaRPr lang="ru-RU" dirty="0"/>
          </a:p>
        </p:txBody>
      </p:sp>
      <p:sp>
        <p:nvSpPr>
          <p:cNvPr id="3" name="Объект 2"/>
          <p:cNvSpPr>
            <a:spLocks noGrp="1"/>
          </p:cNvSpPr>
          <p:nvPr>
            <p:ph idx="1"/>
          </p:nvPr>
        </p:nvSpPr>
        <p:spPr/>
        <p:txBody>
          <a:bodyPr>
            <a:normAutofit fontScale="92500" lnSpcReduction="20000"/>
          </a:bodyPr>
          <a:lstStyle/>
          <a:p>
            <a:r>
              <a:rPr lang="ru-RU" dirty="0"/>
              <a:t>Нашу планету вполне можно было бы назвать Океанией, так как площадь, занимаемая водой, в 2,5 раза превышает территорию суши. </a:t>
            </a:r>
            <a:endParaRPr lang="ru-RU" dirty="0" smtClean="0"/>
          </a:p>
          <a:p>
            <a:r>
              <a:rPr lang="ru-RU" dirty="0" smtClean="0"/>
              <a:t>Огромная </a:t>
            </a:r>
            <a:r>
              <a:rPr lang="ru-RU" dirty="0"/>
              <a:t>масса вод океана формирует климат планеты, служит источником атмосферных осадков. Из него поступает более половины </a:t>
            </a:r>
            <a:r>
              <a:rPr lang="ru-RU" dirty="0" smtClean="0"/>
              <a:t>кислорода. </a:t>
            </a:r>
          </a:p>
          <a:p>
            <a:r>
              <a:rPr lang="ru-RU" dirty="0" smtClean="0"/>
              <a:t>На </a:t>
            </a:r>
            <a:r>
              <a:rPr lang="ru-RU" dirty="0"/>
              <a:t>дне Мирового океана </a:t>
            </a:r>
            <a:r>
              <a:rPr lang="ru-RU" dirty="0" smtClean="0"/>
              <a:t>находится множество минеральных </a:t>
            </a:r>
            <a:r>
              <a:rPr lang="ru-RU" dirty="0"/>
              <a:t>и органических </a:t>
            </a:r>
            <a:r>
              <a:rPr lang="ru-RU" dirty="0" smtClean="0"/>
              <a:t>веществ. Эти  </a:t>
            </a:r>
            <a:r>
              <a:rPr lang="ru-RU" dirty="0"/>
              <a:t>геологические и геохимические </a:t>
            </a:r>
            <a:r>
              <a:rPr lang="ru-RU" dirty="0" smtClean="0"/>
              <a:t>процессы оказывают </a:t>
            </a:r>
            <a:r>
              <a:rPr lang="ru-RU" dirty="0"/>
              <a:t>очень сильное влияние на всю земную кору. </a:t>
            </a:r>
            <a:endParaRPr lang="ru-RU" dirty="0" smtClean="0"/>
          </a:p>
          <a:p>
            <a:r>
              <a:rPr lang="ru-RU" dirty="0" smtClean="0"/>
              <a:t>Именно </a:t>
            </a:r>
            <a:r>
              <a:rPr lang="ru-RU" dirty="0"/>
              <a:t>Океан стал колыбелью жизни на Земле; сейчас в нём обитает около четырёх пятых всех живых существ планеты</a:t>
            </a:r>
            <a:r>
              <a:rPr lang="ru-RU" dirty="0" smtClean="0"/>
              <a:t>.</a:t>
            </a:r>
            <a:endParaRPr lang="ru-RU" dirty="0"/>
          </a:p>
          <a:p>
            <a:endParaRPr lang="ru-RU" dirty="0"/>
          </a:p>
        </p:txBody>
      </p:sp>
      <p:pic>
        <p:nvPicPr>
          <p:cNvPr id="2052" name="Picture 4" descr="http://travelpoisk.ru/data/albums/9/Shorebreak,_Waimea_Bay,_Oahu.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442"/>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2200126"/>
      </p:ext>
    </p:extLst>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dissolve">
                                      <p:cBhvr>
                                        <p:cTn id="7"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1744"/>
            <a:ext cx="8686800" cy="1143000"/>
          </a:xfrm>
        </p:spPr>
        <p:txBody>
          <a:bodyPr>
            <a:normAutofit/>
          </a:bodyPr>
          <a:lstStyle/>
          <a:p>
            <a:r>
              <a:rPr lang="ru-RU" sz="4400" dirty="0" smtClean="0"/>
              <a:t>Получение магния из морской воды</a:t>
            </a:r>
            <a:endParaRPr lang="ru-RU" sz="4400" dirty="0"/>
          </a:p>
        </p:txBody>
      </p:sp>
      <p:sp>
        <p:nvSpPr>
          <p:cNvPr id="3" name="Объект 2"/>
          <p:cNvSpPr>
            <a:spLocks noGrp="1"/>
          </p:cNvSpPr>
          <p:nvPr>
            <p:ph idx="1"/>
          </p:nvPr>
        </p:nvSpPr>
        <p:spPr>
          <a:xfrm>
            <a:off x="467544" y="1124744"/>
            <a:ext cx="8229600" cy="5400600"/>
          </a:xfrm>
        </p:spPr>
        <p:txBody>
          <a:bodyPr>
            <a:normAutofit fontScale="92500" lnSpcReduction="20000"/>
          </a:bodyPr>
          <a:lstStyle/>
          <a:p>
            <a:r>
              <a:rPr lang="ru-RU" dirty="0" smtClean="0"/>
              <a:t>В морской воде содержится примерно 0,13% Впервые магний был получен из морской воды в Англии (</a:t>
            </a:r>
            <a:r>
              <a:rPr lang="ru-RU" dirty="0" err="1" smtClean="0"/>
              <a:t>Armstrong</a:t>
            </a:r>
            <a:r>
              <a:rPr lang="ru-RU" dirty="0" smtClean="0"/>
              <a:t>, </a:t>
            </a:r>
            <a:r>
              <a:rPr lang="ru-RU" dirty="0" err="1" smtClean="0"/>
              <a:t>Miall</a:t>
            </a:r>
            <a:r>
              <a:rPr lang="ru-RU" dirty="0" smtClean="0"/>
              <a:t>, 1946), однако первое крупное предприятие по извлечению магния из морской воды было сооружено близ </a:t>
            </a:r>
            <a:r>
              <a:rPr lang="ru-RU" dirty="0" err="1" smtClean="0"/>
              <a:t>Фрипорта</a:t>
            </a:r>
            <a:r>
              <a:rPr lang="ru-RU" dirty="0" smtClean="0"/>
              <a:t> в начале 1941 г. "Этил дау </a:t>
            </a:r>
            <a:r>
              <a:rPr lang="ru-RU" dirty="0" err="1" smtClean="0"/>
              <a:t>кемикл</a:t>
            </a:r>
            <a:r>
              <a:rPr lang="ru-RU" dirty="0" smtClean="0"/>
              <a:t>». В </a:t>
            </a:r>
            <a:r>
              <a:rPr lang="ru-RU" dirty="0"/>
              <a:t>результате реакции известкового молока с соединениями магния образуется жидкий </a:t>
            </a:r>
            <a:r>
              <a:rPr lang="ru-RU" dirty="0" err="1"/>
              <a:t>илоподобный</a:t>
            </a:r>
            <a:r>
              <a:rPr lang="ru-RU" dirty="0"/>
              <a:t> осадок нерастворимой гидроокиси магния, который затем перекачивается в отстойники. Осадок составляет примерно 2% общего объема морской </a:t>
            </a:r>
            <a:r>
              <a:rPr lang="ru-RU" dirty="0" smtClean="0"/>
              <a:t>воды. Выбор участка для постройки магниевого завода определяется не столь жесткими требованиями, нежели завода, получающего бром из морской воды. Одно из достоинств, присущих рассматриваемому процессу, состоит в том, что низкая стоимость сырья может быть еще более уменьшена, если эти материалы подавать непосредственно в технологическую линию путем их перекачки.</a:t>
            </a:r>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0"/>
            <a:ext cx="5512902" cy="670381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7378727"/>
      </p:ext>
    </p:extLst>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anim calcmode="lin" valueType="num">
                                      <p:cBhvr>
                                        <p:cTn id="8" dur="1000" fill="hold"/>
                                        <p:tgtEl>
                                          <p:spTgt spid="2050"/>
                                        </p:tgtEl>
                                        <p:attrNameLst>
                                          <p:attrName>ppt_x</p:attrName>
                                        </p:attrNameLst>
                                      </p:cBhvr>
                                      <p:tavLst>
                                        <p:tav tm="0">
                                          <p:val>
                                            <p:strVal val="#ppt_x"/>
                                          </p:val>
                                        </p:tav>
                                        <p:tav tm="100000">
                                          <p:val>
                                            <p:strVal val="#ppt_x"/>
                                          </p:val>
                                        </p:tav>
                                      </p:tavLst>
                                    </p:anim>
                                    <p:anim calcmode="lin" valueType="num">
                                      <p:cBhvr>
                                        <p:cTn id="9"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350923" y="5085184"/>
            <a:ext cx="8284391" cy="1484854"/>
          </a:xfrm>
        </p:spPr>
        <p:txBody>
          <a:bodyPr>
            <a:noAutofit/>
          </a:bodyPr>
          <a:lstStyle/>
          <a:p>
            <a:pPr algn="ctr"/>
            <a:r>
              <a:rPr lang="ru-RU" sz="2800" i="1" dirty="0"/>
              <a:t>Общий вид </a:t>
            </a:r>
            <a:r>
              <a:rPr lang="ru-RU" sz="2800" i="1" dirty="0" err="1"/>
              <a:t>магнийперерабатывающей</a:t>
            </a:r>
            <a:r>
              <a:rPr lang="ru-RU" sz="2800" i="1" dirty="0"/>
              <a:t> установки на заводе 'Этил дау </a:t>
            </a:r>
            <a:r>
              <a:rPr lang="ru-RU" sz="2800" i="1" dirty="0" err="1"/>
              <a:t>кемикл</a:t>
            </a:r>
            <a:r>
              <a:rPr lang="ru-RU" sz="2800" i="1" dirty="0"/>
              <a:t> </a:t>
            </a:r>
            <a:r>
              <a:rPr lang="ru-RU" sz="2800" i="1" dirty="0" err="1"/>
              <a:t>компани</a:t>
            </a:r>
            <a:r>
              <a:rPr lang="ru-RU" sz="2800" i="1" dirty="0"/>
              <a:t>', </a:t>
            </a:r>
            <a:r>
              <a:rPr lang="ru-RU" sz="2800" i="1" dirty="0" err="1"/>
              <a:t>Фрипорт</a:t>
            </a:r>
            <a:r>
              <a:rPr lang="ru-RU" sz="2800" i="1" dirty="0"/>
              <a:t> (</a:t>
            </a:r>
            <a:r>
              <a:rPr lang="ru-RU" sz="2800" i="1" dirty="0" err="1"/>
              <a:t>Тexac</a:t>
            </a:r>
            <a:r>
              <a:rPr lang="ru-RU" sz="2800" i="1" dirty="0"/>
              <a:t>)</a:t>
            </a:r>
            <a:endParaRPr lang="ru-RU" sz="28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991" y="404664"/>
            <a:ext cx="8814257"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277" y="404664"/>
            <a:ext cx="8043446" cy="60486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353947"/>
      </p:ext>
    </p:extLst>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p:cTn id="7" dur="500" fill="hold"/>
                                        <p:tgtEl>
                                          <p:spTgt spid="4099"/>
                                        </p:tgtEl>
                                        <p:attrNameLst>
                                          <p:attrName>ppt_w</p:attrName>
                                        </p:attrNameLst>
                                      </p:cBhvr>
                                      <p:tavLst>
                                        <p:tav tm="0">
                                          <p:val>
                                            <p:fltVal val="0"/>
                                          </p:val>
                                        </p:tav>
                                        <p:tav tm="100000">
                                          <p:val>
                                            <p:strVal val="#ppt_w"/>
                                          </p:val>
                                        </p:tav>
                                      </p:tavLst>
                                    </p:anim>
                                    <p:anim calcmode="lin" valueType="num">
                                      <p:cBhvr>
                                        <p:cTn id="8" dur="500" fill="hold"/>
                                        <p:tgtEl>
                                          <p:spTgt spid="4099"/>
                                        </p:tgtEl>
                                        <p:attrNameLst>
                                          <p:attrName>ppt_h</p:attrName>
                                        </p:attrNameLst>
                                      </p:cBhvr>
                                      <p:tavLst>
                                        <p:tav tm="0">
                                          <p:val>
                                            <p:fltVal val="0"/>
                                          </p:val>
                                        </p:tav>
                                        <p:tav tm="100000">
                                          <p:val>
                                            <p:strVal val="#ppt_h"/>
                                          </p:val>
                                        </p:tav>
                                      </p:tavLst>
                                    </p:anim>
                                    <p:animEffect transition="in" filter="fade">
                                      <p:cBhvr>
                                        <p:cTn id="9"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2432" y="5750"/>
            <a:ext cx="8964488" cy="1143000"/>
          </a:xfrm>
        </p:spPr>
        <p:txBody>
          <a:bodyPr>
            <a:normAutofit fontScale="90000"/>
          </a:bodyPr>
          <a:lstStyle/>
          <a:p>
            <a:r>
              <a:rPr lang="ru-RU" dirty="0" smtClean="0"/>
              <a:t>Получение брома из морской воды</a:t>
            </a:r>
            <a:endParaRPr lang="ru-RU" dirty="0"/>
          </a:p>
        </p:txBody>
      </p:sp>
      <p:sp>
        <p:nvSpPr>
          <p:cNvPr id="3" name="Объект 2"/>
          <p:cNvSpPr>
            <a:spLocks noGrp="1"/>
          </p:cNvSpPr>
          <p:nvPr>
            <p:ph idx="1"/>
          </p:nvPr>
        </p:nvSpPr>
        <p:spPr>
          <a:xfrm>
            <a:off x="491133" y="1478710"/>
            <a:ext cx="8229600" cy="5199856"/>
          </a:xfrm>
        </p:spPr>
        <p:txBody>
          <a:bodyPr>
            <a:normAutofit fontScale="92500" lnSpcReduction="10000"/>
          </a:bodyPr>
          <a:lstStyle/>
          <a:p>
            <a:r>
              <a:rPr lang="ru-RU" dirty="0"/>
              <a:t>Из морской воды бром был впервые выделен в 1926 г. в Калифорнии при обработке </a:t>
            </a:r>
            <a:r>
              <a:rPr lang="ru-RU" dirty="0" smtClean="0"/>
              <a:t>воды, получаемой в </a:t>
            </a:r>
            <a:r>
              <a:rPr lang="ru-RU" dirty="0"/>
              <a:t>процессе </a:t>
            </a:r>
            <a:r>
              <a:rPr lang="ru-RU" dirty="0" smtClean="0"/>
              <a:t>извлечения соли. </a:t>
            </a:r>
            <a:r>
              <a:rPr lang="ru-RU" dirty="0"/>
              <a:t>В ходе широких поисков дополнительных источников брома "Этил </a:t>
            </a:r>
            <a:r>
              <a:rPr lang="ru-RU" dirty="0" err="1"/>
              <a:t>корпорейшн</a:t>
            </a:r>
            <a:r>
              <a:rPr lang="ru-RU" dirty="0"/>
              <a:t>" разработала процесс прямого осаждения брома непосредственно из морской </a:t>
            </a:r>
            <a:r>
              <a:rPr lang="ru-RU" dirty="0" smtClean="0"/>
              <a:t>воды. Выбор </a:t>
            </a:r>
            <a:r>
              <a:rPr lang="ru-RU" dirty="0"/>
              <a:t>места для постройки завода по извлечению брома следует производить с особой тщательностью. При этом необходимо заранее исключить возможности разбавления потребляемых заводом морских вод дождевыми </a:t>
            </a:r>
            <a:r>
              <a:rPr lang="ru-RU" dirty="0" smtClean="0"/>
              <a:t>осадками. </a:t>
            </a:r>
            <a:r>
              <a:rPr lang="ru-RU" dirty="0"/>
              <a:t>Здесь "Этил дау </a:t>
            </a:r>
            <a:r>
              <a:rPr lang="ru-RU" dirty="0" err="1"/>
              <a:t>кемикл</a:t>
            </a:r>
            <a:r>
              <a:rPr lang="ru-RU" dirty="0"/>
              <a:t> </a:t>
            </a:r>
            <a:r>
              <a:rPr lang="ru-RU" dirty="0" err="1"/>
              <a:t>компани</a:t>
            </a:r>
            <a:r>
              <a:rPr lang="ru-RU" dirty="0"/>
              <a:t>" построила завод производительностью 3 тыс. т брома в год. В 1938 г. мощность этого предприятия была увеличена до 20 тыс. т брома в год (</a:t>
            </a:r>
            <a:r>
              <a:rPr lang="ru-RU" dirty="0" err="1"/>
              <a:t>Shigley</a:t>
            </a:r>
            <a:r>
              <a:rPr lang="ru-RU" dirty="0"/>
              <a:t>, 1951</a:t>
            </a:r>
            <a:r>
              <a:rPr lang="ru-RU" dirty="0" smtClean="0"/>
              <a:t>).</a:t>
            </a:r>
            <a:r>
              <a:rPr lang="ru-RU" dirty="0"/>
              <a:t> В 1937 г. этот процесс был несколько модифицирован</a:t>
            </a:r>
            <a:r>
              <a:rPr lang="ru-RU" dirty="0" smtClean="0"/>
              <a:t>.</a:t>
            </a:r>
            <a:r>
              <a:rPr lang="ru-RU" dirty="0"/>
              <a:t>  </a:t>
            </a:r>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367308"/>
            <a:ext cx="6667500" cy="61912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descr="http://www.grani.lv/uploads/posts/2010-11/1291031165_bro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332656"/>
            <a:ext cx="6260554" cy="62605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2839259"/>
      </p:ext>
    </p:extLst>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randombar(horizontal)">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xit" presetSubtype="32" fill="hold" nodeType="clickEffect">
                                  <p:stCondLst>
                                    <p:cond delay="0"/>
                                  </p:stCondLst>
                                  <p:childTnLst>
                                    <p:anim calcmode="lin" valueType="num">
                                      <p:cBhvr>
                                        <p:cTn id="11" dur="500"/>
                                        <p:tgtEl>
                                          <p:spTgt spid="3074"/>
                                        </p:tgtEl>
                                        <p:attrNameLst>
                                          <p:attrName>ppt_w</p:attrName>
                                        </p:attrNameLst>
                                      </p:cBhvr>
                                      <p:tavLst>
                                        <p:tav tm="0">
                                          <p:val>
                                            <p:strVal val="ppt_w"/>
                                          </p:val>
                                        </p:tav>
                                        <p:tav tm="100000">
                                          <p:val>
                                            <p:fltVal val="0"/>
                                          </p:val>
                                        </p:tav>
                                      </p:tavLst>
                                    </p:anim>
                                    <p:anim calcmode="lin" valueType="num">
                                      <p:cBhvr>
                                        <p:cTn id="12" dur="500"/>
                                        <p:tgtEl>
                                          <p:spTgt spid="3074"/>
                                        </p:tgtEl>
                                        <p:attrNameLst>
                                          <p:attrName>ppt_h</p:attrName>
                                        </p:attrNameLst>
                                      </p:cBhvr>
                                      <p:tavLst>
                                        <p:tav tm="0">
                                          <p:val>
                                            <p:strVal val="ppt_h"/>
                                          </p:val>
                                        </p:tav>
                                        <p:tav tm="100000">
                                          <p:val>
                                            <p:fltVal val="0"/>
                                          </p:val>
                                        </p:tav>
                                      </p:tavLst>
                                    </p:anim>
                                    <p:set>
                                      <p:cBhvr>
                                        <p:cTn id="13" dur="1" fill="hold">
                                          <p:stCondLst>
                                            <p:cond delay="499"/>
                                          </p:stCondLst>
                                        </p:cTn>
                                        <p:tgtEl>
                                          <p:spTgt spid="3074"/>
                                        </p:tgtEl>
                                        <p:attrNameLst>
                                          <p:attrName>style.visibility</p:attrName>
                                        </p:attrNameLst>
                                      </p:cBhvr>
                                      <p:to>
                                        <p:strVal val="hidden"/>
                                      </p:to>
                                    </p:set>
                                  </p:childTnLst>
                                </p:cTn>
                              </p:par>
                              <p:par>
                                <p:cTn id="14" presetID="53" presetClass="entr" presetSubtype="16" fill="hold" nodeType="withEffect">
                                  <p:stCondLst>
                                    <p:cond delay="0"/>
                                  </p:stCondLst>
                                  <p:childTnLst>
                                    <p:set>
                                      <p:cBhvr>
                                        <p:cTn id="15" dur="1" fill="hold">
                                          <p:stCondLst>
                                            <p:cond delay="0"/>
                                          </p:stCondLst>
                                        </p:cTn>
                                        <p:tgtEl>
                                          <p:spTgt spid="3076"/>
                                        </p:tgtEl>
                                        <p:attrNameLst>
                                          <p:attrName>style.visibility</p:attrName>
                                        </p:attrNameLst>
                                      </p:cBhvr>
                                      <p:to>
                                        <p:strVal val="visible"/>
                                      </p:to>
                                    </p:set>
                                    <p:anim calcmode="lin" valueType="num">
                                      <p:cBhvr>
                                        <p:cTn id="16" dur="500" fill="hold"/>
                                        <p:tgtEl>
                                          <p:spTgt spid="3076"/>
                                        </p:tgtEl>
                                        <p:attrNameLst>
                                          <p:attrName>ppt_w</p:attrName>
                                        </p:attrNameLst>
                                      </p:cBhvr>
                                      <p:tavLst>
                                        <p:tav tm="0">
                                          <p:val>
                                            <p:fltVal val="0"/>
                                          </p:val>
                                        </p:tav>
                                        <p:tav tm="100000">
                                          <p:val>
                                            <p:strVal val="#ppt_w"/>
                                          </p:val>
                                        </p:tav>
                                      </p:tavLst>
                                    </p:anim>
                                    <p:anim calcmode="lin" valueType="num">
                                      <p:cBhvr>
                                        <p:cTn id="17" dur="500" fill="hold"/>
                                        <p:tgtEl>
                                          <p:spTgt spid="3076"/>
                                        </p:tgtEl>
                                        <p:attrNameLst>
                                          <p:attrName>ppt_h</p:attrName>
                                        </p:attrNameLst>
                                      </p:cBhvr>
                                      <p:tavLst>
                                        <p:tav tm="0">
                                          <p:val>
                                            <p:fltVal val="0"/>
                                          </p:val>
                                        </p:tav>
                                        <p:tav tm="100000">
                                          <p:val>
                                            <p:strVal val="#ppt_h"/>
                                          </p:val>
                                        </p:tav>
                                      </p:tavLst>
                                    </p:anim>
                                    <p:animEffect transition="in" filter="fade">
                                      <p:cBhvr>
                                        <p:cTn id="18" dur="5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620688"/>
            <a:ext cx="8229600" cy="650336"/>
          </a:xfrm>
        </p:spPr>
        <p:txBody>
          <a:bodyPr>
            <a:normAutofit fontScale="90000"/>
          </a:bodyPr>
          <a:lstStyle/>
          <a:p>
            <a:r>
              <a:rPr lang="ru-RU" dirty="0" smtClean="0"/>
              <a:t>РЕСУРСЫ МИРОВОГО ОКЕАНА</a:t>
            </a:r>
            <a:endParaRPr lang="ru-RU" dirty="0"/>
          </a:p>
        </p:txBody>
      </p:sp>
      <p:sp>
        <p:nvSpPr>
          <p:cNvPr id="3" name="Объект 2"/>
          <p:cNvSpPr>
            <a:spLocks noGrp="1"/>
          </p:cNvSpPr>
          <p:nvPr>
            <p:ph idx="1"/>
          </p:nvPr>
        </p:nvSpPr>
        <p:spPr>
          <a:xfrm>
            <a:off x="539552" y="1340768"/>
            <a:ext cx="8229600" cy="5256584"/>
          </a:xfrm>
        </p:spPr>
        <p:txBody>
          <a:bodyPr>
            <a:normAutofit fontScale="77500" lnSpcReduction="20000"/>
          </a:bodyPr>
          <a:lstStyle/>
          <a:p>
            <a:r>
              <a:rPr lang="ru-RU" dirty="0"/>
              <a:t>В связи с развитием ядерной энергетики существуют неплохие перспективы для добычи урана и дейтерия из вод Мирового океана, тем более что запасы урановых руд на земле уменьшаются, а в Океане его 10 миллиардов тонн, дейтерий вообще практически неисчерпаем - на каждые 5000 атомов обычного водорода приходится один атом тяжелого.</a:t>
            </a:r>
          </a:p>
          <a:p>
            <a:r>
              <a:rPr lang="ru-RU" dirty="0"/>
              <a:t> Помимо выделения химических элементов морская вода может быть использована для получения необходимой человеку пресной воды. Сейчас имеется в наличии много промышленных методов опреснения: применяются химические реакции, при которых примеси удаляются из воды; солёную воду пропускают через специальные фильтры; наконец, производится обычное кипячение. Но опреснение не единственная возможность получения пригодной для питья воды. Существуют донные источники, которые всё чаще обнаруживаются на континентальном шельфе, то есть в областях материковой отмели, прилегающей к берегам суши и имеющее одинаковое с ней геологическое строение. Один из таких источников, расположенный у берегов Франции - в Нормандии, дает такое количество воды, что его называют подземной рекой.</a:t>
            </a:r>
          </a:p>
          <a:p>
            <a:endParaRPr lang="ru-RU" dirty="0"/>
          </a:p>
        </p:txBody>
      </p:sp>
    </p:spTree>
    <p:extLst>
      <p:ext uri="{BB962C8B-B14F-4D97-AF65-F5344CB8AC3E}">
        <p14:creationId xmlns:p14="http://schemas.microsoft.com/office/powerpoint/2010/main" val="4243443007"/>
      </p:ext>
    </p:extLst>
  </p:cSld>
  <p:clrMapOvr>
    <a:masterClrMapping/>
  </p:clrMapOvr>
  <mc:AlternateContent xmlns:mc="http://schemas.openxmlformats.org/markup-compatibility/2006">
    <mc:Choice xmlns:p14="http://schemas.microsoft.com/office/powerpoint/2010/main" Requires="p14">
      <p:transition spd="slow">
        <p14:ripple/>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199</TotalTime>
  <Words>1189</Words>
  <Application>Microsoft Office PowerPoint</Application>
  <PresentationFormat>Экран (4:3)</PresentationFormat>
  <Paragraphs>41</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Поток</vt:lpstr>
      <vt:lpstr>Ресурсы Мирового океана- кладовая богатств</vt:lpstr>
      <vt:lpstr>Ресурсы Мирового океана</vt:lpstr>
      <vt:lpstr>Презентация PowerPoint</vt:lpstr>
      <vt:lpstr>Презентация PowerPoint</vt:lpstr>
      <vt:lpstr>Влияние Мирового океана на планету</vt:lpstr>
      <vt:lpstr>Получение магния из морской воды</vt:lpstr>
      <vt:lpstr>Презентация PowerPoint</vt:lpstr>
      <vt:lpstr>Получение брома из морской воды</vt:lpstr>
      <vt:lpstr>РЕСУРСЫ МИРОВОГО ОКЕАНА</vt:lpstr>
      <vt:lpstr>Химическое опреснение </vt:lpstr>
      <vt:lpstr>Дистилляция</vt:lpstr>
      <vt:lpstr>Замораживание</vt:lpstr>
      <vt:lpstr>Презентация PowerPoint</vt:lpstr>
      <vt:lpstr>Презентация PowerPoint</vt:lpstr>
      <vt:lpstr>Добыча нефти</vt:lpstr>
      <vt:lpstr>Презентация PowerPoint</vt:lpstr>
      <vt:lpstr>На шельфе и частично материковом склоне Океана расположены большие месторождения фосфоритов, которые можно использовать в качестве удобрений, причём запасов хватит на ближайшие несколько сот лет.  </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Ресурсы мирового океана - кладовая богатств.</dc:title>
  <dc:creator>Пользователь</dc:creator>
  <cp:lastModifiedBy>Пользователь</cp:lastModifiedBy>
  <cp:revision>18</cp:revision>
  <dcterms:created xsi:type="dcterms:W3CDTF">2013-11-17T10:14:41Z</dcterms:created>
  <dcterms:modified xsi:type="dcterms:W3CDTF">2013-11-19T20:07:37Z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1381314</vt:lpwstr>
  </property>
  <property fmtid="{D5CDD505-2E9C-101B-9397-08002B2CF9AE}" name="NXPowerLiteSettings" pid="3">
    <vt:lpwstr>F7000400038000</vt:lpwstr>
  </property>
  <property fmtid="{D5CDD505-2E9C-101B-9397-08002B2CF9AE}" name="NXPowerLiteVersion" pid="4">
    <vt:lpwstr>D5.0.3</vt:lpwstr>
  </property>
</Properties>
</file>