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0" r:id="rId5"/>
    <p:sldId id="285" r:id="rId6"/>
    <p:sldId id="257" r:id="rId7"/>
    <p:sldId id="264" r:id="rId8"/>
    <p:sldId id="261" r:id="rId9"/>
    <p:sldId id="265" r:id="rId10"/>
    <p:sldId id="266" r:id="rId11"/>
    <p:sldId id="263" r:id="rId12"/>
    <p:sldId id="267" r:id="rId13"/>
    <p:sldId id="271" r:id="rId14"/>
    <p:sldId id="268" r:id="rId15"/>
    <p:sldId id="269" r:id="rId16"/>
    <p:sldId id="272" r:id="rId17"/>
    <p:sldId id="270" r:id="rId18"/>
    <p:sldId id="273" r:id="rId19"/>
    <p:sldId id="274" r:id="rId20"/>
    <p:sldId id="281" r:id="rId21"/>
    <p:sldId id="275" r:id="rId22"/>
    <p:sldId id="276" r:id="rId23"/>
    <p:sldId id="280" r:id="rId24"/>
    <p:sldId id="283" r:id="rId25"/>
    <p:sldId id="277" r:id="rId26"/>
    <p:sldId id="279" r:id="rId27"/>
    <p:sldId id="282" r:id="rId28"/>
    <p:sldId id="278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02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D4CF-CFF9-46CD-95FB-2515CA6A0FF9}" type="datetimeFigureOut">
              <a:rPr lang="ru-RU" smtClean="0"/>
              <a:t>30.05.2013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33F7-2738-4E36-A25E-4AD142584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1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D4CF-CFF9-46CD-95FB-2515CA6A0FF9}" type="datetimeFigureOut">
              <a:rPr lang="ru-RU" smtClean="0"/>
              <a:t>30.05.2013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33F7-2738-4E36-A25E-4AD142584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10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D4CF-CFF9-46CD-95FB-2515CA6A0FF9}" type="datetimeFigureOut">
              <a:rPr lang="ru-RU" smtClean="0"/>
              <a:t>30.05.2013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33F7-2738-4E36-A25E-4AD142584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00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D4CF-CFF9-46CD-95FB-2515CA6A0FF9}" type="datetimeFigureOut">
              <a:rPr lang="ru-RU" smtClean="0"/>
              <a:t>30.05.2013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33F7-2738-4E36-A25E-4AD142584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35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D4CF-CFF9-46CD-95FB-2515CA6A0FF9}" type="datetimeFigureOut">
              <a:rPr lang="ru-RU" smtClean="0"/>
              <a:t>30.05.2013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33F7-2738-4E36-A25E-4AD142584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14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D4CF-CFF9-46CD-95FB-2515CA6A0FF9}" type="datetimeFigureOut">
              <a:rPr lang="ru-RU" smtClean="0"/>
              <a:t>30.05.2013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33F7-2738-4E36-A25E-4AD142584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0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D4CF-CFF9-46CD-95FB-2515CA6A0FF9}" type="datetimeFigureOut">
              <a:rPr lang="ru-RU" smtClean="0"/>
              <a:t>30.05.2013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33F7-2738-4E36-A25E-4AD142584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73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D4CF-CFF9-46CD-95FB-2515CA6A0FF9}" type="datetimeFigureOut">
              <a:rPr lang="ru-RU" smtClean="0"/>
              <a:t>30.05.2013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33F7-2738-4E36-A25E-4AD142584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63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D4CF-CFF9-46CD-95FB-2515CA6A0FF9}" type="datetimeFigureOut">
              <a:rPr lang="ru-RU" smtClean="0"/>
              <a:t>30.05.2013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33F7-2738-4E36-A25E-4AD142584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45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D4CF-CFF9-46CD-95FB-2515CA6A0FF9}" type="datetimeFigureOut">
              <a:rPr lang="ru-RU" smtClean="0"/>
              <a:t>30.05.2013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33F7-2738-4E36-A25E-4AD142584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42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D4CF-CFF9-46CD-95FB-2515CA6A0FF9}" type="datetimeFigureOut">
              <a:rPr lang="ru-RU" smtClean="0"/>
              <a:t>30.05.2013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33F7-2738-4E36-A25E-4AD142584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031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FD4CF-CFF9-46CD-95FB-2515CA6A0FF9}" type="datetimeFigureOut">
              <a:rPr lang="ru-RU" smtClean="0"/>
              <a:t>30.05.2013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E33F7-2738-4E36-A25E-4AD142584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1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254625" y="1376363"/>
            <a:ext cx="3889375" cy="18018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Святослав Николаевич</a:t>
            </a:r>
            <a:br>
              <a:rPr lang="ru-RU" dirty="0" smtClean="0"/>
            </a:br>
            <a:r>
              <a:rPr lang="ru-RU" dirty="0" smtClean="0"/>
              <a:t>Рерих</a:t>
            </a:r>
            <a:endParaRPr lang="ru-RU" dirty="0"/>
          </a:p>
        </p:txBody>
      </p:sp>
      <p:pic>
        <p:nvPicPr>
          <p:cNvPr id="1026" name="Picture 2" descr="фото Святослав Николаевич Рери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8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asaka3.narod.ru/snr_100/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3825"/>
            <a:ext cx="4219575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575" y="62524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Святослав Николаевич Рерих</a:t>
            </a:r>
          </a:p>
          <a:p>
            <a:r>
              <a:rPr lang="ru-RU" dirty="0"/>
              <a:t>Рим, 1923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75150" y="33265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/>
              <a:t>В 1923 году он возглавил Международный художественный центр «Корона </a:t>
            </a:r>
            <a:r>
              <a:rPr lang="ru-RU" sz="2800" dirty="0" err="1"/>
              <a:t>Мунди</a:t>
            </a:r>
            <a:r>
              <a:rPr lang="ru-RU" sz="2800" dirty="0"/>
              <a:t>»( «Венец Мира»), а впоследствии становится вице-президентом музея Николая Константиновича Рериха в </a:t>
            </a:r>
            <a:r>
              <a:rPr lang="ru-RU" sz="2800" dirty="0" smtClean="0"/>
              <a:t>Нью-Йорке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4274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а 66 из 3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7" y="260648"/>
            <a:ext cx="32480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869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Святослав </a:t>
            </a:r>
            <a:r>
              <a:rPr lang="ru-RU" dirty="0"/>
              <a:t>Николаевич Рерих </a:t>
            </a:r>
            <a:r>
              <a:rPr lang="ru-RU" dirty="0" err="1"/>
              <a:t>Дарджилинг</a:t>
            </a:r>
            <a:r>
              <a:rPr lang="ru-RU" dirty="0"/>
              <a:t>, 1923-1924 гг.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184482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/>
              <a:t>В </a:t>
            </a:r>
            <a:r>
              <a:rPr lang="ru-RU" sz="2800" dirty="0"/>
              <a:t>1923 году в Нью-Йорке в галерее АРТЕ прошла его первая персональная выставка, нашедшая положительный отклик в прессе. </a:t>
            </a:r>
          </a:p>
        </p:txBody>
      </p:sp>
    </p:spTree>
    <p:extLst>
      <p:ext uri="{BB962C8B-B14F-4D97-AF65-F5344CB8AC3E}">
        <p14:creationId xmlns:p14="http://schemas.microsoft.com/office/powerpoint/2010/main" val="176576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767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869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Святослав Николаевич Рерих</a:t>
            </a:r>
          </a:p>
          <a:p>
            <a:r>
              <a:rPr lang="ru-RU" dirty="0"/>
              <a:t>Кулу, 1930-е гг.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24325" y="170080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/>
              <a:t>В </a:t>
            </a:r>
            <a:r>
              <a:rPr lang="ru-RU" sz="2800" dirty="0"/>
              <a:t>1928 году молодой художник переезжает из Америки в Индию к своей семье, в горную долину Кулу. </a:t>
            </a:r>
          </a:p>
        </p:txBody>
      </p:sp>
    </p:spTree>
    <p:extLst>
      <p:ext uri="{BB962C8B-B14F-4D97-AF65-F5344CB8AC3E}">
        <p14:creationId xmlns:p14="http://schemas.microsoft.com/office/powerpoint/2010/main" val="2288961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273"/>
            <a:ext cx="7620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725144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Необыкновенная </a:t>
            </a:r>
            <a:r>
              <a:rPr lang="ru-RU" sz="2800" dirty="0" err="1"/>
              <a:t>светоносность</a:t>
            </a:r>
            <a:r>
              <a:rPr lang="ru-RU" sz="2800" dirty="0"/>
              <a:t> красок на полотнах художника продиктована не только яркостью индийской природы, но и его  восприятием  жизни вообще.</a:t>
            </a:r>
          </a:p>
        </p:txBody>
      </p:sp>
    </p:spTree>
    <p:extLst>
      <p:ext uri="{BB962C8B-B14F-4D97-AF65-F5344CB8AC3E}">
        <p14:creationId xmlns:p14="http://schemas.microsoft.com/office/powerpoint/2010/main" val="1132846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612"/>
            <a:ext cx="2286000" cy="322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2708" y="3356992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Святослав Николаевич Рериху своей картины "Карма </a:t>
            </a:r>
            <a:r>
              <a:rPr lang="ru-RU" dirty="0" err="1"/>
              <a:t>Дордже</a:t>
            </a:r>
            <a:r>
              <a:rPr lang="ru-RU" dirty="0"/>
              <a:t>"</a:t>
            </a:r>
          </a:p>
          <a:p>
            <a:r>
              <a:rPr lang="ru-RU" dirty="0"/>
              <a:t>Не ранее 1934 г.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3077629" cy="368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4385942"/>
            <a:ext cx="2919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Святослав Николаевич Рерих</a:t>
            </a:r>
          </a:p>
          <a:p>
            <a:r>
              <a:rPr lang="ru-RU" dirty="0" err="1"/>
              <a:t>Наггар</a:t>
            </a:r>
            <a:r>
              <a:rPr lang="ru-RU" dirty="0"/>
              <a:t>, 1937 г.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100"/>
            <a:ext cx="2876845" cy="407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74811" y="4365104"/>
            <a:ext cx="3039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Николай </a:t>
            </a:r>
            <a:r>
              <a:rPr lang="ru-RU" dirty="0" err="1"/>
              <a:t>Константнович</a:t>
            </a:r>
            <a:r>
              <a:rPr lang="ru-RU" dirty="0"/>
              <a:t>, </a:t>
            </a:r>
            <a:r>
              <a:rPr lang="ru-RU" dirty="0" err="1"/>
              <a:t>Девика</a:t>
            </a:r>
            <a:r>
              <a:rPr lang="ru-RU" dirty="0"/>
              <a:t> Рани и Святослав Николаевич Рерихи</a:t>
            </a:r>
          </a:p>
          <a:p>
            <a:r>
              <a:rPr lang="ru-RU" dirty="0"/>
              <a:t>Кулу, [1945]</a:t>
            </a:r>
          </a:p>
        </p:txBody>
      </p:sp>
    </p:spTree>
    <p:extLst>
      <p:ext uri="{BB962C8B-B14F-4D97-AF65-F5344CB8AC3E}">
        <p14:creationId xmlns:p14="http://schemas.microsoft.com/office/powerpoint/2010/main" val="3372204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26" y="3537559"/>
            <a:ext cx="2347448" cy="291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04" y="3568402"/>
            <a:ext cx="2299566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" y="0"/>
            <a:ext cx="2531292" cy="311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112244"/>
            <a:ext cx="1366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Гур</a:t>
            </a:r>
            <a:r>
              <a:rPr lang="ru-RU" dirty="0"/>
              <a:t> из Кулу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8702"/>
            <a:ext cx="3234976" cy="216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843455"/>
            <a:ext cx="323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Кочевница. </a:t>
            </a:r>
            <a:r>
              <a:rPr lang="ru-RU" dirty="0" err="1"/>
              <a:t>Карнатака</a:t>
            </a:r>
            <a:r>
              <a:rPr lang="ru-RU" dirty="0"/>
              <a:t> </a:t>
            </a:r>
            <a:r>
              <a:rPr lang="ru-RU" dirty="0" err="1"/>
              <a:t>Читракала</a:t>
            </a:r>
            <a:r>
              <a:rPr lang="ru-RU" dirty="0"/>
              <a:t> </a:t>
            </a:r>
            <a:r>
              <a:rPr lang="ru-RU" dirty="0" err="1"/>
              <a:t>Паришатх</a:t>
            </a:r>
            <a:r>
              <a:rPr lang="ru-RU" dirty="0"/>
              <a:t>, </a:t>
            </a:r>
            <a:r>
              <a:rPr lang="ru-RU" dirty="0" err="1"/>
              <a:t>Бангалор</a:t>
            </a:r>
            <a:r>
              <a:rPr lang="ru-RU" dirty="0"/>
              <a:t>, Индия.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8602" y="116632"/>
            <a:ext cx="5292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Галерея портретов огромна и в ней на равных соседствуют те, встреча которых в жизни едва ли была возможна.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1686292"/>
            <a:ext cx="65882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Ко всем своим героям художник относился с безотчетной симпатией и любовью. Для него не существовало расовых, национальных, социальных, мировоззренческих, религиозных перегородок. Все человечество он считал одной единой семьей и в каждом мог увидеть то, что делало его частью беспредельного. </a:t>
            </a:r>
          </a:p>
          <a:p>
            <a:pPr algn="ctr"/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6858" y="6409050"/>
            <a:ext cx="203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Кочевник. 1933.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93290" y="6427113"/>
            <a:ext cx="225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Лакшамма</a:t>
            </a:r>
            <a:r>
              <a:rPr lang="ru-RU" dirty="0"/>
              <a:t>. 1974 год.</a:t>
            </a:r>
          </a:p>
        </p:txBody>
      </p:sp>
    </p:spTree>
    <p:extLst>
      <p:ext uri="{BB962C8B-B14F-4D97-AF65-F5344CB8AC3E}">
        <p14:creationId xmlns:p14="http://schemas.microsoft.com/office/powerpoint/2010/main" val="1433888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692696"/>
            <a:ext cx="4572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Свет искусства окажет влияние на многочисленные сердца, озарит их новою любовью. Сначала это чувство будет неосознанным, но затем оно очистит человеческое </a:t>
            </a:r>
            <a:r>
              <a:rPr lang="ru-RU" sz="2800" dirty="0" smtClean="0"/>
              <a:t>сознание.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</a:t>
            </a:r>
            <a:endParaRPr lang="ru-RU" sz="2800" dirty="0" smtClean="0"/>
          </a:p>
          <a:p>
            <a:r>
              <a:rPr lang="en-US" sz="2000" dirty="0" smtClean="0"/>
              <a:t>                    </a:t>
            </a:r>
            <a:r>
              <a:rPr lang="ru-RU" sz="2000" dirty="0" smtClean="0"/>
              <a:t>Рерих Святослав Николаевич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596"/>
            <a:ext cx="3463248" cy="512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6762" y="5589240"/>
            <a:ext cx="3148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Святослав Рерих: Автопортрет</a:t>
            </a:r>
          </a:p>
        </p:txBody>
      </p:sp>
    </p:spTree>
    <p:extLst>
      <p:ext uri="{BB962C8B-B14F-4D97-AF65-F5344CB8AC3E}">
        <p14:creationId xmlns:p14="http://schemas.microsoft.com/office/powerpoint/2010/main" val="3622818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07340"/>
            <a:ext cx="1665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Девика</a:t>
            </a:r>
            <a:r>
              <a:rPr lang="ru-RU" dirty="0"/>
              <a:t> Рани»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4906"/>
            <a:ext cx="4032448" cy="605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535421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/>
              <a:t>Ярко </a:t>
            </a:r>
            <a:r>
              <a:rPr lang="ru-RU" sz="2800" dirty="0"/>
              <a:t>выделяется национальная женская одежда </a:t>
            </a:r>
            <a:r>
              <a:rPr lang="ru-RU" sz="2800" dirty="0" err="1"/>
              <a:t>Девики</a:t>
            </a:r>
            <a:r>
              <a:rPr lang="ru-RU" sz="2800" dirty="0"/>
              <a:t> – сари, вишневого цвета, богато орнаментированная. </a:t>
            </a:r>
            <a:endParaRPr lang="ru-RU" sz="2800" dirty="0" smtClean="0"/>
          </a:p>
          <a:p>
            <a:pPr algn="ctr"/>
            <a:r>
              <a:rPr lang="ru-RU" sz="2800" dirty="0"/>
              <a:t>Это придает героине женственность и грациозность. </a:t>
            </a:r>
          </a:p>
        </p:txBody>
      </p:sp>
    </p:spTree>
    <p:extLst>
      <p:ext uri="{BB962C8B-B14F-4D97-AF65-F5344CB8AC3E}">
        <p14:creationId xmlns:p14="http://schemas.microsoft.com/office/powerpoint/2010/main" val="46692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0"/>
            <a:ext cx="6768752" cy="539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373216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1945 году состоялась красивая свадьба в горной долине Кулу, где жил художник. </a:t>
            </a:r>
          </a:p>
        </p:txBody>
      </p:sp>
    </p:spTree>
    <p:extLst>
      <p:ext uri="{BB962C8B-B14F-4D97-AF65-F5344CB8AC3E}">
        <p14:creationId xmlns:p14="http://schemas.microsoft.com/office/powerpoint/2010/main" val="515369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702"/>
            <a:ext cx="5764585" cy="507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301208"/>
            <a:ext cx="3264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«Моя страна </a:t>
            </a:r>
            <a:r>
              <a:rPr lang="ru-RU" dirty="0" smtClean="0"/>
              <a:t>Прекрасна 1974г»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20569" y="77247"/>
            <a:ext cx="352343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В Индии женщина почитается как богиня. Считается, что именно через женщину на землю нисходит божественный свет, который она дарит окружающему миру. Почитание женского начала в Индии отражено в мифологиях и религиях. </a:t>
            </a:r>
          </a:p>
        </p:txBody>
      </p:sp>
    </p:spTree>
    <p:extLst>
      <p:ext uri="{BB962C8B-B14F-4D97-AF65-F5344CB8AC3E}">
        <p14:creationId xmlns:p14="http://schemas.microsoft.com/office/powerpoint/2010/main" val="57180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а 126 из 6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" y="25040"/>
            <a:ext cx="3963440" cy="260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63100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Святослав Николаевич Рерих </a:t>
            </a:r>
            <a:r>
              <a:rPr lang="en-US" sz="2400" dirty="0" smtClean="0"/>
              <a:t> </a:t>
            </a:r>
            <a:r>
              <a:rPr lang="ru-RU" sz="2400" dirty="0" smtClean="0"/>
              <a:t>создает ни с чем несравнимую в мире панораму жизни удивительной страны – Индии. 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12" y="25039"/>
            <a:ext cx="4550992" cy="260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76" y="4104909"/>
            <a:ext cx="5334547" cy="262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207" y="4111367"/>
            <a:ext cx="3802793" cy="257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3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" y="0"/>
            <a:ext cx="3454843" cy="602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40" y="60471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Святослав Рерих. </a:t>
            </a:r>
            <a:endParaRPr lang="ru-RU" dirty="0" smtClean="0"/>
          </a:p>
          <a:p>
            <a:r>
              <a:rPr lang="ru-RU" dirty="0" smtClean="0"/>
              <a:t>Танцовщица </a:t>
            </a:r>
            <a:r>
              <a:rPr lang="ru-RU" dirty="0" err="1"/>
              <a:t>Рошан</a:t>
            </a:r>
            <a:r>
              <a:rPr lang="ru-RU" dirty="0"/>
              <a:t> </a:t>
            </a:r>
            <a:r>
              <a:rPr lang="ru-RU" dirty="0" err="1"/>
              <a:t>Ваджифдар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196752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/>
              <a:t>Роскошным цветком в галерее образов Святослава Рериха во второй половине 1950-х годов смотрятся портреты известной танцовщицы </a:t>
            </a:r>
            <a:r>
              <a:rPr lang="ru-RU" sz="2800" dirty="0" err="1"/>
              <a:t>Рошан</a:t>
            </a:r>
            <a:r>
              <a:rPr lang="ru-RU" sz="2800" dirty="0"/>
              <a:t> </a:t>
            </a:r>
            <a:r>
              <a:rPr lang="ru-RU" sz="2800" dirty="0" err="1"/>
              <a:t>Ваджифдар</a:t>
            </a:r>
            <a:r>
              <a:rPr lang="ru-RU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60621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9"/>
            <a:ext cx="665797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65479" y="188640"/>
            <a:ext cx="2378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С.Н.Рерих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Вечная жизнь.1954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5215" y="4221088"/>
            <a:ext cx="71642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800" dirty="0"/>
              <a:t>Темой любви проникнуто произведение под названием «Вечная жизнь». </a:t>
            </a:r>
            <a:endParaRPr lang="ru-RU" sz="2800" dirty="0" smtClean="0"/>
          </a:p>
          <a:p>
            <a:pPr algn="ctr"/>
            <a:r>
              <a:rPr lang="ru-RU" sz="2800" dirty="0" smtClean="0"/>
              <a:t>На </a:t>
            </a:r>
            <a:r>
              <a:rPr lang="ru-RU" sz="2800" dirty="0"/>
              <a:t>картине символически изображена Вечность, неповторимость бытия. </a:t>
            </a:r>
          </a:p>
        </p:txBody>
      </p:sp>
    </p:spTree>
    <p:extLst>
      <p:ext uri="{BB962C8B-B14F-4D97-AF65-F5344CB8AC3E}">
        <p14:creationId xmlns:p14="http://schemas.microsoft.com/office/powerpoint/2010/main" val="838549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1" y="-4676"/>
            <a:ext cx="3677674" cy="249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8553" y="2715960"/>
            <a:ext cx="205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Мои соседи. 1961.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001" y="17249"/>
            <a:ext cx="3478618" cy="236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2377539"/>
            <a:ext cx="2000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Мои соседи. 1961.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" y="3085292"/>
            <a:ext cx="3772381" cy="227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803" y="3099674"/>
            <a:ext cx="3361489" cy="225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355" y="5473005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На </a:t>
            </a:r>
            <a:r>
              <a:rPr lang="ru-RU" sz="2800" dirty="0"/>
              <a:t>своих полотнах он показывает красоту человека, занятого мирным трудом в единстве с природой. </a:t>
            </a:r>
          </a:p>
        </p:txBody>
      </p:sp>
    </p:spTree>
    <p:extLst>
      <p:ext uri="{BB962C8B-B14F-4D97-AF65-F5344CB8AC3E}">
        <p14:creationId xmlns:p14="http://schemas.microsoft.com/office/powerpoint/2010/main" val="379222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16" y="-145005"/>
            <a:ext cx="3285355" cy="238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923" y="2406184"/>
            <a:ext cx="2757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С.Н.Рерих.Красная</a:t>
            </a:r>
            <a:r>
              <a:rPr lang="ru-RU" dirty="0"/>
              <a:t> земля.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074" y="32939"/>
            <a:ext cx="3039915" cy="220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11896" y="2321004"/>
            <a:ext cx="2289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С.Н.Рерих.Талекунте</a:t>
            </a:r>
            <a:r>
              <a:rPr lang="ru-RU" dirty="0"/>
              <a:t>. 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587" y="643620"/>
            <a:ext cx="3201487" cy="197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11218" y="3119672"/>
            <a:ext cx="520468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бытовых сюжетах Святослав Рерих не ограничивается показом как человек живет, гораздо важнее показать для чего он живет. На первое место он выдвигает осознание своего существование, священного долга перед даром жизни.</a:t>
            </a:r>
          </a:p>
          <a:p>
            <a:endParaRPr lang="ru-RU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2" y="3224692"/>
            <a:ext cx="3811218" cy="243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5661248"/>
            <a:ext cx="1635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Силуэты. 1953.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4658" y="2624432"/>
            <a:ext cx="72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Весть</a:t>
            </a:r>
          </a:p>
        </p:txBody>
      </p:sp>
    </p:spTree>
    <p:extLst>
      <p:ext uri="{BB962C8B-B14F-4D97-AF65-F5344CB8AC3E}">
        <p14:creationId xmlns:p14="http://schemas.microsoft.com/office/powerpoint/2010/main" val="4067889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300649"/>
            <a:ext cx="1662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Дамодар Кунд.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153799"/>
            <a:ext cx="3592984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18442" y="4273531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С.Н.Рерих</a:t>
            </a:r>
            <a:r>
              <a:rPr lang="ru-RU" dirty="0"/>
              <a:t>.</a:t>
            </a:r>
          </a:p>
          <a:p>
            <a:r>
              <a:rPr lang="ru-RU" dirty="0"/>
              <a:t>Куда идешь, брат мой.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86294" y="6421978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4296" cy="427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86331" y="125432"/>
            <a:ext cx="2771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Удивительные по красоте и дыханию жизни пейзажи Святослава Рериха, настоящий океан света и цвета. </a:t>
            </a: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67173"/>
            <a:ext cx="3624564" cy="22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36324" y="6451501"/>
            <a:ext cx="2064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С.Н.Рерих.Пейзаж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0457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" y="3896692"/>
            <a:ext cx="3749818" cy="271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2134" y="6430644"/>
            <a:ext cx="2532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С.Н.Рерих.Пейзаж</a:t>
            </a:r>
            <a:r>
              <a:rPr lang="ru-RU" dirty="0"/>
              <a:t> 1975.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28" y="133386"/>
            <a:ext cx="4416978" cy="320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96136" y="3113123"/>
            <a:ext cx="2064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С.Н.Рерих.Пейзаж</a:t>
            </a:r>
            <a:r>
              <a:rPr lang="ru-RU" dirty="0"/>
              <a:t>. 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0"/>
            <a:ext cx="5104906" cy="370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2134" y="3099362"/>
            <a:ext cx="33719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Svetoslav</a:t>
            </a:r>
            <a:r>
              <a:rPr lang="en-US" dirty="0"/>
              <a:t>-Roerich-</a:t>
            </a:r>
            <a:r>
              <a:rPr lang="ru-RU" dirty="0"/>
              <a:t>Канченджанга </a:t>
            </a:r>
            <a:endParaRPr lang="ru-RU" dirty="0" smtClean="0"/>
          </a:p>
          <a:p>
            <a:r>
              <a:rPr lang="ru-RU" dirty="0" smtClean="0"/>
              <a:t>вечером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84722" y="3705027"/>
            <a:ext cx="5051773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Святослав Рерих донес до нас несравненную красоту Канченджанги, которая предстает перед нами дивным храмом природы, где соприкасается человеческое и божественное.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458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7504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С.Н.Рерих.Возлюби</a:t>
            </a:r>
            <a:r>
              <a:rPr lang="ru-RU" dirty="0"/>
              <a:t> ближнего своего(Господом твоим) </a:t>
            </a:r>
          </a:p>
          <a:p>
            <a:r>
              <a:rPr lang="ru-RU" dirty="0"/>
              <a:t>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53" y="3775741"/>
            <a:ext cx="38100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6384261"/>
            <a:ext cx="2765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Рерих Святослав. Шествие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98" y="3917179"/>
            <a:ext cx="55245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9850" y="6488668"/>
            <a:ext cx="321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 ангелы нам снова будут петь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19500" y="0"/>
            <a:ext cx="545183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Символические картины Святослава Рериха наводят зрителя на размышление о нравственном долге и судьбах человечества. При помощи символов ,в иносказательной и аллегорической форме художник раскрывает сокровенный смысл в своих произведениях.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251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5910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090440"/>
            <a:ext cx="1604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Вестник. 1947.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12" y="3878964"/>
            <a:ext cx="4795488" cy="296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231" y="3476908"/>
            <a:ext cx="42072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Святослав Николаевич Рерих в своих картинах говорит о тех качествах женщин, которые необходимы для эволюции. Одно из таких качеств - умение самоотверженно ждать и внутренне напряжённо готовиться к </a:t>
            </a:r>
            <a:r>
              <a:rPr lang="ru-RU" sz="2400" dirty="0" smtClean="0"/>
              <a:t>принятию Нового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9068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409"/>
            <a:ext cx="458470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5" y="3613666"/>
            <a:ext cx="503810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94" y="161409"/>
            <a:ext cx="3810001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4548" y="3209250"/>
            <a:ext cx="306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С. Рерих. Священная </a:t>
            </a:r>
            <a:r>
              <a:rPr lang="ru-RU" dirty="0" smtClean="0"/>
              <a:t>флейта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48809" y="3072348"/>
            <a:ext cx="40766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Кришна — одна из ипостасей Бога в индуизме. Традиционно в индуизме, основываясь на деталях, упоминаемых в писаниях и астрологических расчётах, датой рождения Кришны (Кришна-</a:t>
            </a:r>
            <a:r>
              <a:rPr lang="ru-RU" sz="2400" dirty="0" err="1"/>
              <a:t>джанмаштами</a:t>
            </a:r>
            <a:r>
              <a:rPr lang="ru-RU" sz="2400" dirty="0"/>
              <a:t>) принято считать 19 июля 3228 года до н. э.</a:t>
            </a:r>
          </a:p>
        </p:txBody>
      </p:sp>
    </p:spTree>
    <p:extLst>
      <p:ext uri="{BB962C8B-B14F-4D97-AF65-F5344CB8AC3E}">
        <p14:creationId xmlns:p14="http://schemas.microsoft.com/office/powerpoint/2010/main" val="2776048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15280" y="105013"/>
            <a:ext cx="39604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</a:rPr>
              <a:t>«Всегда стремитесь к прекрасному, ищете это прекрасное и старайтесь следовать этому прекрасному на протяжении всей жизни. Все остальное приложится, поверьте мне!», - говорил Святослав Николаевич Рерих, обращаясь к будущему поколению.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367992"/>
            <a:ext cx="8388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После смерти мужа в 1993 году </a:t>
            </a:r>
            <a:r>
              <a:rPr lang="ru-RU" sz="2400" dirty="0" err="1"/>
              <a:t>Девика</a:t>
            </a:r>
            <a:r>
              <a:rPr lang="ru-RU" sz="2400" dirty="0"/>
              <a:t> стала хранительницей наследства семьи Рерихов. Она пережила своего мужа сего лишь на один год и один месяц. </a:t>
            </a:r>
          </a:p>
          <a:p>
            <a:pPr algn="ctr"/>
            <a:endParaRPr lang="ru-RU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" y="20787"/>
            <a:ext cx="4979551" cy="434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36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69160"/>
            <a:ext cx="5819774" cy="508918"/>
          </a:xfrm>
        </p:spPr>
        <p:txBody>
          <a:bodyPr>
            <a:noAutofit/>
          </a:bodyPr>
          <a:lstStyle/>
          <a:p>
            <a:r>
              <a:rPr lang="ru-RU" sz="2400" dirty="0"/>
              <a:t>Семья Рерих. 1880. Слева направо: Мария Васильевна, Борис, Лидия, Константин Федорович, Николай.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40319" y="0"/>
            <a:ext cx="338437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ru-RU" sz="2400" dirty="0" smtClean="0"/>
              <a:t>Словно </a:t>
            </a:r>
            <a:r>
              <a:rPr lang="ru-RU" sz="2400" dirty="0"/>
              <a:t>древнее сказание </a:t>
            </a:r>
            <a:endParaRPr lang="en-US" sz="2400" dirty="0" smtClean="0"/>
          </a:p>
          <a:p>
            <a:r>
              <a:rPr lang="ru-RU" sz="2400" dirty="0" smtClean="0"/>
              <a:t>звучат </a:t>
            </a:r>
            <a:r>
              <a:rPr lang="ru-RU" sz="2400" dirty="0" err="1"/>
              <a:t>рериховские</a:t>
            </a:r>
            <a:r>
              <a:rPr lang="ru-RU" sz="2400" dirty="0"/>
              <a:t> строки:</a:t>
            </a:r>
          </a:p>
          <a:p>
            <a:endParaRPr lang="en-US" sz="2400" dirty="0" smtClean="0"/>
          </a:p>
          <a:p>
            <a:r>
              <a:rPr lang="ru-RU" sz="2400" dirty="0" smtClean="0"/>
              <a:t>Всё</a:t>
            </a:r>
            <a:r>
              <a:rPr lang="ru-RU" sz="2400" dirty="0"/>
              <a:t>, что услышал от деда.</a:t>
            </a:r>
          </a:p>
          <a:p>
            <a:r>
              <a:rPr lang="ru-RU" sz="2400" dirty="0"/>
              <a:t>А я тебе повторяю, мой мальчик.</a:t>
            </a:r>
          </a:p>
          <a:p>
            <a:r>
              <a:rPr lang="ru-RU" sz="2400" dirty="0"/>
              <a:t>От деда и дед мой услышал.</a:t>
            </a:r>
          </a:p>
          <a:p>
            <a:r>
              <a:rPr lang="ru-RU" sz="2400" dirty="0"/>
              <a:t>Каждый дед говорит,</a:t>
            </a:r>
          </a:p>
          <a:p>
            <a:r>
              <a:rPr lang="ru-RU" sz="2400" dirty="0"/>
              <a:t>каждый слушает внук.</a:t>
            </a:r>
          </a:p>
          <a:p>
            <a:r>
              <a:rPr lang="ru-RU" sz="2400" dirty="0"/>
              <a:t>Внуку, милый мой мальчик,</a:t>
            </a:r>
          </a:p>
          <a:p>
            <a:r>
              <a:rPr lang="ru-RU" sz="2400" dirty="0"/>
              <a:t>расскажешь всё, что узнаешь...</a:t>
            </a:r>
          </a:p>
        </p:txBody>
      </p:sp>
      <p:pic>
        <p:nvPicPr>
          <p:cNvPr id="1026" name="Picture 2" descr="Картинка 3 из 4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9775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3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25144"/>
            <a:ext cx="9036496" cy="1143000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Н.К.Рерих</a:t>
            </a:r>
            <a:r>
              <a:rPr lang="ru-RU" sz="2800" dirty="0" smtClean="0"/>
              <a:t> </a:t>
            </a:r>
            <a:r>
              <a:rPr lang="ru-RU" sz="2800" dirty="0"/>
              <a:t>напутствовал:</a:t>
            </a:r>
            <a:br>
              <a:rPr lang="ru-RU" sz="2800" dirty="0"/>
            </a:br>
            <a:r>
              <a:rPr lang="ru-RU" sz="2800" dirty="0" smtClean="0"/>
              <a:t>Не </a:t>
            </a:r>
            <a:r>
              <a:rPr lang="ru-RU" sz="2800" dirty="0"/>
              <a:t>беги от волны, милый мальчик,</a:t>
            </a:r>
            <a:br>
              <a:rPr lang="ru-RU" sz="2800" dirty="0"/>
            </a:br>
            <a:r>
              <a:rPr lang="ru-RU" sz="2800" dirty="0"/>
              <a:t>побежишь - разобьет, опрокинет,</a:t>
            </a:r>
            <a:br>
              <a:rPr lang="ru-RU" sz="2800" dirty="0"/>
            </a:br>
            <a:r>
              <a:rPr lang="ru-RU" sz="2800" dirty="0"/>
              <a:t>но к волне обернись, </a:t>
            </a:r>
            <a:r>
              <a:rPr lang="ru-RU" sz="2800" dirty="0" err="1"/>
              <a:t>наклонися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и прими ее с твердой душою...</a:t>
            </a:r>
          </a:p>
        </p:txBody>
      </p:sp>
      <p:pic>
        <p:nvPicPr>
          <p:cNvPr id="1026" name="Picture 2" descr="Картинка 90 из 4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54"/>
            <a:ext cx="7724319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74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2" y="-20256"/>
            <a:ext cx="2878308" cy="270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4799"/>
            <a:ext cx="18478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54" y="3936708"/>
            <a:ext cx="31623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" y="3936708"/>
            <a:ext cx="3703041" cy="277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34213" y="118339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Юрий Николаевич и Святослав Николаевич – это целое явление в мировой культуре, в различные области которой ими был привнесен огромный вклад. </a:t>
            </a:r>
          </a:p>
        </p:txBody>
      </p:sp>
    </p:spTree>
    <p:extLst>
      <p:ext uri="{BB962C8B-B14F-4D97-AF65-F5344CB8AC3E}">
        <p14:creationId xmlns:p14="http://schemas.microsoft.com/office/powerpoint/2010/main" val="88209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139952" y="1628800"/>
            <a:ext cx="4860032" cy="370475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С. Н. Рерих родился 23 октября 1904 года в Петербурге в семье уже тогда знаменитого русского художника, ученого, писателя и поэта Николая Константиновича Рериха и матери Елены Ивановны Рерих (урожденной Шапошниковой), которая происходила из старинного дворянского рода Голенищевых-Кутузовых. </a:t>
            </a:r>
            <a:endParaRPr lang="ru-RU" dirty="0"/>
          </a:p>
        </p:txBody>
      </p:sp>
      <p:pic>
        <p:nvPicPr>
          <p:cNvPr id="5" name="Рисунок 4" descr="Картинка 62 из 67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1" y="404664"/>
            <a:ext cx="4103341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028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asaka3.narod.ru/snr_100/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" y="0"/>
            <a:ext cx="3467100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976" y="6309320"/>
            <a:ext cx="2559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Святослав Рерих. 1911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41277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/>
              <a:t>С Петербургом у Святослава были связаны первые 12 лет жизни. </a:t>
            </a:r>
          </a:p>
        </p:txBody>
      </p:sp>
    </p:spTree>
    <p:extLst>
      <p:ext uri="{BB962C8B-B14F-4D97-AF65-F5344CB8AC3E}">
        <p14:creationId xmlns:p14="http://schemas.microsoft.com/office/powerpoint/2010/main" val="27794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obozrevatel.ua/8/1184364/1288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890"/>
            <a:ext cx="4571999" cy="584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548680"/>
            <a:ext cx="4032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Святослав рано начал рисовать и заниматься лепкой, посещал уроки Школы Общества Поощрения Художеств, проявлял интерес к естественным наукам, который гармонично переплетался с природными художественными способностями</a:t>
            </a:r>
          </a:p>
        </p:txBody>
      </p:sp>
    </p:spTree>
    <p:extLst>
      <p:ext uri="{BB962C8B-B14F-4D97-AF65-F5344CB8AC3E}">
        <p14:creationId xmlns:p14="http://schemas.microsoft.com/office/powerpoint/2010/main" val="8105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asaka3.narod.ru/snr_100/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158"/>
            <a:ext cx="4057650" cy="51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Святослав Николаевич Рерих</a:t>
            </a:r>
          </a:p>
          <a:p>
            <a:r>
              <a:rPr lang="ru-RU" dirty="0"/>
              <a:t>Фотография на паспорт</a:t>
            </a:r>
          </a:p>
          <a:p>
            <a:r>
              <a:rPr lang="ru-RU" dirty="0"/>
              <a:t>1918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09170" y="76470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/>
              <a:t>С 1913 по 1916 года он учится в гимназии Карла-Майя, где получил первые уроки живописи</a:t>
            </a:r>
            <a:r>
              <a:rPr lang="ru-RU" sz="2800" dirty="0" smtClean="0"/>
              <a:t>.</a:t>
            </a:r>
            <a:endParaRPr lang="en-US" sz="2800" dirty="0" smtClean="0"/>
          </a:p>
          <a:p>
            <a:pPr algn="ctr"/>
            <a:r>
              <a:rPr lang="ru-RU" sz="2800" dirty="0" smtClean="0"/>
              <a:t> </a:t>
            </a:r>
            <a:r>
              <a:rPr lang="ru-RU" sz="2800" dirty="0"/>
              <a:t>С 1919 года Святослав Рерих обучается в Лондоне в Королевской Академии искусств, где изучает архитектуру. </a:t>
            </a:r>
          </a:p>
        </p:txBody>
      </p:sp>
    </p:spTree>
    <p:extLst>
      <p:ext uri="{BB962C8B-B14F-4D97-AF65-F5344CB8AC3E}">
        <p14:creationId xmlns:p14="http://schemas.microsoft.com/office/powerpoint/2010/main" val="32725517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961</Words>
  <Application>Microsoft Office PowerPoint</Application>
  <PresentationFormat>Экран (4:3)</PresentationFormat>
  <Paragraphs>94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Святослав Николаевич Рерих</vt:lpstr>
      <vt:lpstr>Святослав Николаевич Рерих  создает ни с чем несравнимую в мире панораму жизни удивительной страны – Индии.  </vt:lpstr>
      <vt:lpstr>Семья Рерих. 1880. Слева направо: Мария Васильевна, Борис, Лидия, Константин Федорович, Николай.</vt:lpstr>
      <vt:lpstr>Н.К.Рерих напутствовал: Не беги от волны, милый мальчик, побежишь - разобьет, опрокинет, но к волне обернись, наклонися и прими ее с твердой душою...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HaTaJIu</dc:creator>
  <cp:lastModifiedBy>HaTaJIu</cp:lastModifiedBy>
  <cp:revision>49</cp:revision>
  <dcterms:created xsi:type="dcterms:W3CDTF">2012-05-10T10:21:34Z</dcterms:created>
  <dcterms:modified xsi:type="dcterms:W3CDTF">2013-05-30T14:37:29Z</dcterms:modified>
</cp:coreProperties>
</file>