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9" r:id="rId7"/>
    <p:sldId id="261" r:id="rId8"/>
    <p:sldId id="262" r:id="rId9"/>
    <p:sldId id="263" r:id="rId10"/>
    <p:sldId id="264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6600"/>
    <a:srgbClr val="D19E0D"/>
    <a:srgbClr val="F0B510"/>
    <a:srgbClr val="007434"/>
    <a:srgbClr val="003A1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659" autoAdjust="0"/>
  </p:normalViewPr>
  <p:slideViewPr>
    <p:cSldViewPr>
      <p:cViewPr varScale="1">
        <p:scale>
          <a:sx n="107" d="100"/>
          <a:sy n="107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0F52-D649-42A5-B29D-97EE075488B1}" type="datetimeFigureOut">
              <a:rPr lang="ru-RU" smtClean="0"/>
              <a:pPr/>
              <a:t>29.05.2013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26872-6A61-488E-B2D4-0D1DA04C2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0F52-D649-42A5-B29D-97EE075488B1}" type="datetimeFigureOut">
              <a:rPr lang="ru-RU" smtClean="0"/>
              <a:pPr/>
              <a:t>29.05.2013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26872-6A61-488E-B2D4-0D1DA04C2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0F52-D649-42A5-B29D-97EE075488B1}" type="datetimeFigureOut">
              <a:rPr lang="ru-RU" smtClean="0"/>
              <a:pPr/>
              <a:t>29.05.2013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26872-6A61-488E-B2D4-0D1DA04C2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0F52-D649-42A5-B29D-97EE075488B1}" type="datetimeFigureOut">
              <a:rPr lang="ru-RU" smtClean="0"/>
              <a:pPr/>
              <a:t>29.05.2013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26872-6A61-488E-B2D4-0D1DA04C2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0F52-D649-42A5-B29D-97EE075488B1}" type="datetimeFigureOut">
              <a:rPr lang="ru-RU" smtClean="0"/>
              <a:pPr/>
              <a:t>29.05.2013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26872-6A61-488E-B2D4-0D1DA04C2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0F52-D649-42A5-B29D-97EE075488B1}" type="datetimeFigureOut">
              <a:rPr lang="ru-RU" smtClean="0"/>
              <a:pPr/>
              <a:t>29.05.2013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26872-6A61-488E-B2D4-0D1DA04C2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0F52-D649-42A5-B29D-97EE075488B1}" type="datetimeFigureOut">
              <a:rPr lang="ru-RU" smtClean="0"/>
              <a:pPr/>
              <a:t>29.05.2013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26872-6A61-488E-B2D4-0D1DA04C2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0F52-D649-42A5-B29D-97EE075488B1}" type="datetimeFigureOut">
              <a:rPr lang="ru-RU" smtClean="0"/>
              <a:pPr/>
              <a:t>29.05.2013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26872-6A61-488E-B2D4-0D1DA04C2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0F52-D649-42A5-B29D-97EE075488B1}" type="datetimeFigureOut">
              <a:rPr lang="ru-RU" smtClean="0"/>
              <a:pPr/>
              <a:t>29.05.2013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26872-6A61-488E-B2D4-0D1DA04C2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0F52-D649-42A5-B29D-97EE075488B1}" type="datetimeFigureOut">
              <a:rPr lang="ru-RU" smtClean="0"/>
              <a:pPr/>
              <a:t>29.05.2013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26872-6A61-488E-B2D4-0D1DA04C2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40F52-D649-42A5-B29D-97EE075488B1}" type="datetimeFigureOut">
              <a:rPr lang="ru-RU" smtClean="0"/>
              <a:pPr/>
              <a:t>29.05.2013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26872-6A61-488E-B2D4-0D1DA04C2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40F52-D649-42A5-B29D-97EE075488B1}" type="datetimeFigureOut">
              <a:rPr lang="ru-RU" smtClean="0"/>
              <a:pPr/>
              <a:t>29.05.2013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26872-6A61-488E-B2D4-0D1DA04C2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357166"/>
            <a:ext cx="7772400" cy="14700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mtClean="0">
                <a:solidFill>
                  <a:srgbClr val="0070C0"/>
                </a:solidFill>
              </a:rPr>
              <a:t>Золотое правило нравственности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06" y="4214818"/>
            <a:ext cx="8929718" cy="17145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Урок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по курсу «Основы религиозных культур и светской этики»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модуль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«Основы светской этики»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4 класс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285992"/>
            <a:ext cx="7429552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3333FF"/>
                </a:solidFill>
              </a:rPr>
              <a:t>Золотое правило нравственности – </a:t>
            </a:r>
            <a:r>
              <a:rPr lang="ru-RU" sz="3200" u="sng" dirty="0" smtClean="0">
                <a:solidFill>
                  <a:srgbClr val="3333FF"/>
                </a:solidFill>
              </a:rPr>
              <a:t>общечеловеческая ценность </a:t>
            </a:r>
            <a:r>
              <a:rPr lang="ru-RU" sz="3200" dirty="0" smtClean="0">
                <a:solidFill>
                  <a:srgbClr val="3333FF"/>
                </a:solidFill>
              </a:rPr>
              <a:t>взаимоотношений между людьми.</a:t>
            </a:r>
            <a:endParaRPr lang="ru-RU" sz="3200" dirty="0">
              <a:solidFill>
                <a:srgbClr val="3333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285728"/>
            <a:ext cx="7929618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▪ </a:t>
            </a:r>
            <a:r>
              <a:rPr lang="ru-RU" sz="2400" dirty="0" smtClean="0"/>
              <a:t>Выберите и подчеркните верное высказывание: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472" y="1071546"/>
            <a:ext cx="428628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золотое правило нравственности является учением одного из философов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00430" y="3286124"/>
            <a:ext cx="428628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золотое правило нравственности является мудростью одного из народов мира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71670" y="2143116"/>
            <a:ext cx="428628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золотое правило нравственности является общечеловеческой ценностью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3116"/>
            <a:ext cx="8429684" cy="206210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i="1" dirty="0" smtClean="0"/>
              <a:t>Следовать </a:t>
            </a:r>
            <a:r>
              <a:rPr lang="ru-RU" sz="3200" i="1" dirty="0" smtClean="0"/>
              <a:t>золотому правилу нравственности – значит</a:t>
            </a:r>
            <a:r>
              <a:rPr lang="ru-RU" sz="3200" dirty="0" smtClean="0"/>
              <a:t> ______________________________________________________________ . 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285728"/>
            <a:ext cx="6500858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▪ </a:t>
            </a:r>
            <a:r>
              <a:rPr lang="ru-RU" sz="3200" dirty="0" smtClean="0"/>
              <a:t>Допишите предложение</a:t>
            </a:r>
            <a:r>
              <a:rPr lang="ru-RU" sz="3200" dirty="0" smtClean="0"/>
              <a:t>:</a:t>
            </a: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75009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Твори добро, чтобы любя,</a:t>
            </a:r>
          </a:p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Добро тебя нашло.</a:t>
            </a:r>
          </a:p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Зла не верши, чтоб и тебя</a:t>
            </a:r>
          </a:p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 погубило зло.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6786610" cy="224676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3333FF"/>
                </a:solidFill>
              </a:rPr>
              <a:t>Презентацию подготовила </a:t>
            </a:r>
          </a:p>
          <a:p>
            <a:r>
              <a:rPr lang="ru-RU" sz="2800" dirty="0" smtClean="0">
                <a:solidFill>
                  <a:srgbClr val="3333FF"/>
                </a:solidFill>
              </a:rPr>
              <a:t>учитель начальных классов прогимназии №675 «Талант» </a:t>
            </a:r>
          </a:p>
          <a:p>
            <a:r>
              <a:rPr lang="ru-RU" sz="2800" dirty="0" smtClean="0">
                <a:solidFill>
                  <a:srgbClr val="3333FF"/>
                </a:solidFill>
              </a:rPr>
              <a:t>Кудряшова Светлана Александровна</a:t>
            </a:r>
            <a:endParaRPr lang="ru-RU" sz="2800" dirty="0">
              <a:solidFill>
                <a:srgbClr val="3333FF"/>
              </a:solidFill>
            </a:endParaRPr>
          </a:p>
        </p:txBody>
      </p:sp>
      <p:pic>
        <p:nvPicPr>
          <p:cNvPr id="4" name="Рисунок 3" descr="89661435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295523">
            <a:off x="6536593" y="5729984"/>
            <a:ext cx="928694" cy="37147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00034" y="1357298"/>
            <a:ext cx="8143932" cy="230832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457200"/>
            <a:r>
              <a:rPr lang="ru-RU" dirty="0" smtClean="0"/>
              <a:t>Мальчик Петя перешёл в новую школу, где нет ни знакомых, ни друзей. Он очень волновался: как построить отношения с ребятами и учителями, чтобы было так же хорошо, как в прежней школе, где его любили? Он спросил перед выходом из дома у бабушки: «Как себя вести?». Бабушка ответила: «Следуй золотому правилу нравственности». Но Петя не знал такого правила, поэтому всю дорогу был озадачен.</a:t>
            </a:r>
          </a:p>
          <a:p>
            <a:endParaRPr lang="ru-RU" dirty="0"/>
          </a:p>
        </p:txBody>
      </p:sp>
      <p:pic>
        <p:nvPicPr>
          <p:cNvPr id="10" name="Рисунок 9" descr="igri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1000108"/>
            <a:ext cx="6024295" cy="4013686"/>
          </a:xfrm>
          <a:prstGeom prst="rect">
            <a:avLst/>
          </a:prstGeom>
        </p:spPr>
      </p:pic>
      <p:pic>
        <p:nvPicPr>
          <p:cNvPr id="9" name="Рисунок 8" descr="x_5f5498b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92441" y="571480"/>
            <a:ext cx="4341993" cy="3429024"/>
          </a:xfrm>
          <a:prstGeom prst="rect">
            <a:avLst/>
          </a:prstGeom>
        </p:spPr>
      </p:pic>
      <p:pic>
        <p:nvPicPr>
          <p:cNvPr id="4" name="Рисунок 3" descr="2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201290">
            <a:off x="315363" y="558956"/>
            <a:ext cx="4048154" cy="2428892"/>
          </a:xfrm>
          <a:prstGeom prst="rect">
            <a:avLst/>
          </a:prstGeom>
        </p:spPr>
      </p:pic>
      <p:pic>
        <p:nvPicPr>
          <p:cNvPr id="2" name="Рисунок 1" descr="f_1794680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336872">
            <a:off x="3671050" y="2396774"/>
            <a:ext cx="4929192" cy="3943353"/>
          </a:xfrm>
          <a:prstGeom prst="rect">
            <a:avLst/>
          </a:prstGeom>
        </p:spPr>
      </p:pic>
      <p:pic>
        <p:nvPicPr>
          <p:cNvPr id="8" name="Рисунок 7" descr="1310017084_1255637822_happy-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010362">
            <a:off x="214282" y="3286124"/>
            <a:ext cx="4476758" cy="2999428"/>
          </a:xfrm>
          <a:prstGeom prst="rect">
            <a:avLst/>
          </a:prstGeom>
        </p:spPr>
      </p:pic>
      <p:pic>
        <p:nvPicPr>
          <p:cNvPr id="7" name="Рисунок 6" descr="originnal_50ad83468384762e71eefc0c1444410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643174" y="357166"/>
            <a:ext cx="4333889" cy="6500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00"/>
                            </p:stCondLst>
                            <p:childTnLst>
                              <p:par>
                                <p:cTn id="3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071546"/>
            <a:ext cx="8786874" cy="317009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457200" algn="just"/>
            <a:r>
              <a:rPr lang="ru-RU" sz="2000" dirty="0" smtClean="0">
                <a:latin typeface="Comic Sans MS" pitchFamily="66" charset="0"/>
              </a:rPr>
              <a:t>«</a:t>
            </a:r>
            <a:r>
              <a:rPr lang="ru-RU" sz="2000" dirty="0">
                <a:latin typeface="Comic Sans MS" pitchFamily="66" charset="0"/>
              </a:rPr>
              <a:t>Во дворце одного вельможи была необычная зала. Стены, потолок и пол в ней были зеркальными. Как-то раз, абсолютно случайно, забежала в залу собака. Она растерялась, увидев вокруг целую свору подобных себе существ, и оскалила зубы. Псы, окружающие ее, ответили тем же. Тогда собака стала лаять. И псы все вместе тоже подали голос. Собака металась, но со всех сторон на нее набрасывались оскаленные, злые существа. Целую ночь провела бедняжка в окружении озверевшей своры. Наутро слуги вельможи нашли ее мертвой. У нее разорвалось сердце. А ведь все могло быть по-другому, если бы </a:t>
            </a:r>
            <a:r>
              <a:rPr lang="ru-RU" sz="2000" dirty="0" smtClean="0">
                <a:latin typeface="Comic Sans MS" pitchFamily="66" charset="0"/>
              </a:rPr>
              <a:t>…</a:t>
            </a:r>
            <a:endParaRPr lang="ru-RU" sz="20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42852"/>
            <a:ext cx="8501122" cy="83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▪ Прочитайте текст притчи, обсудите в группе  и придумайте продолжение: 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5214950"/>
            <a:ext cx="7643866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▪ Назовите причину смерти собаки.</a:t>
            </a:r>
          </a:p>
          <a:p>
            <a:r>
              <a:rPr lang="ru-RU" dirty="0" smtClean="0"/>
              <a:t>▪ Расскажите, как надо было поступить собаке, чтобы жизнь её была счастливой? </a:t>
            </a:r>
          </a:p>
          <a:p>
            <a:r>
              <a:rPr lang="ru-RU" dirty="0" smtClean="0"/>
              <a:t>▪ Сравните свой вариант с продолжением притчи: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4214818"/>
            <a:ext cx="8786874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dk1"/>
                </a:solidFill>
                <a:latin typeface="Comic Sans MS" pitchFamily="66" charset="0"/>
              </a:rPr>
              <a:t>войдя </a:t>
            </a:r>
            <a:r>
              <a:rPr lang="ru-RU" sz="2000" dirty="0">
                <a:solidFill>
                  <a:schemeClr val="dk1"/>
                </a:solidFill>
                <a:latin typeface="Comic Sans MS" pitchFamily="66" charset="0"/>
              </a:rPr>
              <a:t>в комнату, вместо злого оскала собака вильнула хвостом и протянула тем, кто смотрел на нее из зеркала, лапу в знак дружбы».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2786058"/>
            <a:ext cx="2500330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Будда</a:t>
            </a:r>
            <a:r>
              <a:rPr lang="ru-RU" dirty="0"/>
              <a:t> : «Не делай другим того, что сам считаешь злом».</a:t>
            </a:r>
          </a:p>
        </p:txBody>
      </p:sp>
      <p:pic>
        <p:nvPicPr>
          <p:cNvPr id="5" name="Рисунок 4" descr="будд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14290"/>
            <a:ext cx="2903239" cy="22860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57950" y="3357562"/>
            <a:ext cx="2357454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Конфуций</a:t>
            </a:r>
            <a:r>
              <a:rPr lang="ru-RU" dirty="0"/>
              <a:t>: «Только добро ведёт к счастью».</a:t>
            </a:r>
          </a:p>
        </p:txBody>
      </p:sp>
      <p:pic>
        <p:nvPicPr>
          <p:cNvPr id="7" name="Рисунок 6" descr="конфуци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388" y="214290"/>
            <a:ext cx="2268818" cy="30175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86116" y="5143512"/>
            <a:ext cx="2714644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Ману</a:t>
            </a:r>
            <a:r>
              <a:rPr lang="ru-RU" dirty="0"/>
              <a:t>: «Не делай другим того, что причинило бы боль тебе».</a:t>
            </a:r>
          </a:p>
        </p:txBody>
      </p:sp>
      <p:pic>
        <p:nvPicPr>
          <p:cNvPr id="9" name="Рисунок 8" descr="Сваямбхува Ману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116" y="2285992"/>
            <a:ext cx="2728050" cy="271464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7-Sv.Ap.Matf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2662285" cy="34290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44" y="4143380"/>
            <a:ext cx="2786114" cy="203132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Матфей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ru-RU" dirty="0" smtClean="0"/>
              <a:t> «Во всем, как хотите, чтобы с вами поступали люди, так поступайте и вы с ними…» (7:12).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Мохаммед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950" y="285728"/>
            <a:ext cx="2571768" cy="3246856"/>
          </a:xfrm>
          <a:prstGeom prst="rect">
            <a:avLst/>
          </a:prstGeom>
        </p:spPr>
      </p:pic>
      <p:pic>
        <p:nvPicPr>
          <p:cNvPr id="6" name="Рисунок 5" descr="моисей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8992" y="214290"/>
            <a:ext cx="2398275" cy="335758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428992" y="4143380"/>
            <a:ext cx="2500330" cy="203132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Моисей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ru-RU" dirty="0" smtClean="0"/>
              <a:t> «</a:t>
            </a:r>
            <a:r>
              <a:rPr lang="ru-RU" dirty="0" smtClean="0"/>
              <a:t>Итак </a:t>
            </a:r>
            <a:r>
              <a:rPr lang="ru-RU" dirty="0" smtClean="0"/>
              <a:t>во всем: как хотите, чтобы с вами поступали люди, так поступайте и вы с ними».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357950" y="4143380"/>
            <a:ext cx="2571768" cy="203132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Мухаммед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ru-RU" dirty="0" smtClean="0"/>
              <a:t>«Никто не может считаться верующим, пока он не желает для своего брата того же, что желает для себя».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57364"/>
            <a:ext cx="8572560" cy="2862322"/>
          </a:xfrm>
          <a:prstGeom prst="rect">
            <a:avLst/>
          </a:prstGeom>
          <a:noFill/>
          <a:ln w="57150">
            <a:solidFill>
              <a:srgbClr val="D19E0D"/>
            </a:solidFill>
            <a:prstDash val="solid"/>
          </a:ln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Относись к другим так, как  хочешь, чтобы они относились к тебе.</a:t>
            </a:r>
          </a:p>
          <a:p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57166"/>
            <a:ext cx="864399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Золотое правило нравственности:</a:t>
            </a:r>
            <a:endParaRPr lang="ru-RU" sz="4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71414"/>
            <a:ext cx="8286808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▪ Составьте текст пословицы, соединив её части линией: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43438" y="571480"/>
            <a:ext cx="292895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то сам получаешь.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43438" y="1148348"/>
            <a:ext cx="35719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таково и ему от людей.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43470" y="1714488"/>
            <a:ext cx="328611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так и откликнется.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43438" y="2285992"/>
            <a:ext cx="350046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так и из леса отзовётся.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43438" y="3416858"/>
            <a:ext cx="314327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того и сам не делай.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643438" y="3988362"/>
            <a:ext cx="285752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не жди от них добра.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643438" y="4559866"/>
            <a:ext cx="457203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самому пригодится водицы напиться.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643438" y="2845354"/>
            <a:ext cx="264320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не ищи в других.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643438" y="5202808"/>
            <a:ext cx="414340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сам в неё попадёшь.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85720" y="5786454"/>
            <a:ext cx="8358246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▪ Выберите пословицу, соответствующую «золотому правилу» и объясните её смысл.</a:t>
            </a: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42844" y="571480"/>
            <a:ext cx="371477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Как крикнешь в лес,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42844" y="1142984"/>
            <a:ext cx="371477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Чего в другом не любишь,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42844" y="1714488"/>
            <a:ext cx="371477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Что людям желаешь,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42844" y="2285992"/>
            <a:ext cx="371477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Не плюй в колодец: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42844" y="2857496"/>
            <a:ext cx="371477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Каков дядя до людей,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42844" y="3429000"/>
            <a:ext cx="371477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Как аукнется –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42844" y="3988362"/>
            <a:ext cx="371477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Не рой другому яму,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142844" y="4572008"/>
            <a:ext cx="371477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Делая людям зло,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42844" y="5214950"/>
            <a:ext cx="371477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Не нашел в себе –</a:t>
            </a:r>
            <a:endParaRPr lang="ru-RU" dirty="0"/>
          </a:p>
        </p:txBody>
      </p:sp>
      <p:cxnSp>
        <p:nvCxnSpPr>
          <p:cNvPr id="28" name="Прямая со стрелкой 27"/>
          <p:cNvCxnSpPr/>
          <p:nvPr/>
        </p:nvCxnSpPr>
        <p:spPr>
          <a:xfrm rot="16200000" flipH="1">
            <a:off x="3393273" y="892951"/>
            <a:ext cx="1571636" cy="135732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3500430" y="4143380"/>
            <a:ext cx="1285884" cy="114300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5400000" flipH="1" flipV="1">
            <a:off x="3393273" y="2178835"/>
            <a:ext cx="1643074" cy="128588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5400000" flipH="1" flipV="1">
            <a:off x="3393273" y="1535893"/>
            <a:ext cx="1643074" cy="142876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6200000" flipH="1">
            <a:off x="3071802" y="1714488"/>
            <a:ext cx="2286016" cy="142876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16200000" flipH="1">
            <a:off x="3107521" y="2893215"/>
            <a:ext cx="2214578" cy="128588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V="1">
            <a:off x="3500430" y="857232"/>
            <a:ext cx="1428760" cy="100013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5400000" flipH="1" flipV="1">
            <a:off x="3107521" y="3607595"/>
            <a:ext cx="2214578" cy="128588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V="1">
            <a:off x="3643306" y="4071942"/>
            <a:ext cx="1143008" cy="71438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92 0.00255 L -0.0592 0.16008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9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865 -0.00255 L -0.07708 0.24011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21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882 -0.00648 L -0.07726 0.24798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27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528 0.07679 L -0.06528 -0.25631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563 -0.00463 L -0.06563 0.34166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163 4.33033E-6 L -0.06163 -0.33311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743 -1.1728E-6 L -0.07743 0.08374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875 3.32408E-6 L -0.06875 -0.33311 " pathEditMode="relative" rAng="0" ptsTypes="AA">
                                      <p:cBhvr>
                                        <p:cTn id="9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882 -1.61693E-6 L -0.0769 -0.1802 " pathEditMode="relative" rAng="0" ptsTypes="AA">
                                      <p:cBhvr>
                                        <p:cTn id="9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42852"/>
            <a:ext cx="8429684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▪ Прочитайте сказку  М. Андрианова, обозначая в тексте признаки колдовства.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5357826"/>
            <a:ext cx="8358246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▪</a:t>
            </a:r>
            <a:r>
              <a:rPr lang="ru-RU" dirty="0" smtClean="0"/>
              <a:t> </a:t>
            </a:r>
            <a:r>
              <a:rPr lang="ru-RU" sz="2800" dirty="0" smtClean="0">
                <a:solidFill>
                  <a:schemeClr val="dk1"/>
                </a:solidFill>
              </a:rPr>
              <a:t>Какому правилу общения научил старичок Витю?</a:t>
            </a:r>
            <a:endParaRPr lang="ru-RU" sz="2800" dirty="0">
              <a:solidFill>
                <a:schemeClr val="dk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142984"/>
            <a:ext cx="8286808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▪ Назовите признаки колдовства, которые заметил Витя.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3714752"/>
            <a:ext cx="8358246" cy="13849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dk1"/>
                </a:solidFill>
              </a:rPr>
              <a:t>▪ Можно ли утверждать, что Витя вспоминал старичка недобрым словом и сердился на него?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2428868"/>
            <a:ext cx="8286808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dk1"/>
                </a:solidFill>
              </a:rPr>
              <a:t>▪ Верно ли, что колдовство старичка было простым совпадением?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571612"/>
            <a:ext cx="8429652" cy="34778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Буду стараться:</a:t>
            </a:r>
          </a:p>
          <a:p>
            <a:r>
              <a:rPr lang="ru-RU" sz="3200" dirty="0" smtClean="0"/>
              <a:t>- не наступить, а уступить;</a:t>
            </a:r>
          </a:p>
          <a:p>
            <a:r>
              <a:rPr lang="ru-RU" sz="3200" dirty="0" smtClean="0"/>
              <a:t>- не захватить, а отдать; </a:t>
            </a:r>
          </a:p>
          <a:p>
            <a:r>
              <a:rPr lang="ru-RU" sz="3200" dirty="0" smtClean="0"/>
              <a:t>- не кулак показать, а протянуть ладонь; </a:t>
            </a:r>
          </a:p>
          <a:p>
            <a:r>
              <a:rPr lang="ru-RU" sz="3200" dirty="0" smtClean="0"/>
              <a:t>- не спрятать, а поделиться; </a:t>
            </a:r>
          </a:p>
          <a:p>
            <a:r>
              <a:rPr lang="ru-RU" sz="3200" dirty="0" smtClean="0"/>
              <a:t>- не кричать, а выслушать;</a:t>
            </a:r>
          </a:p>
          <a:p>
            <a:r>
              <a:rPr lang="ru-RU" sz="3200" dirty="0" smtClean="0"/>
              <a:t>- не разорвать, а склеить.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285728"/>
            <a:ext cx="8572560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▪ </a:t>
            </a:r>
            <a:r>
              <a:rPr lang="ru-RU" sz="2400" dirty="0" smtClean="0">
                <a:solidFill>
                  <a:schemeClr val="dk1"/>
                </a:solidFill>
              </a:rPr>
              <a:t>Подумайте, что бы вы хотели изменить в себе и выберите соответствующее высказывание: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4">
      <a:majorFont>
        <a:latin typeface="Hobo Std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885</TotalTime>
  <Words>725</Words>
  <Application>Microsoft Office PowerPoint</Application>
  <PresentationFormat>Экран (4:3)</PresentationFormat>
  <Paragraphs>67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Золотое правило нравственности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Золотое правило нравственности</dc:title>
  <dc:creator>svetlana</dc:creator>
  <cp:lastModifiedBy>svetlana</cp:lastModifiedBy>
  <cp:revision>87</cp:revision>
  <dcterms:created xsi:type="dcterms:W3CDTF">2013-05-19T08:44:08Z</dcterms:created>
  <dcterms:modified xsi:type="dcterms:W3CDTF">2013-05-29T19:06:31Z</dcterms:modified>
</cp:coreProperties>
</file>